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7315200" cy="9601200"/>
  <p:embeddedFontLst>
    <p:embeddedFont>
      <p:font typeface="Inter"/>
      <p:regular r:id="rId28"/>
      <p:bold r:id="rId29"/>
      <p:italic r:id="rId30"/>
      <p:boldItalic r:id="rId31"/>
    </p:embeddedFont>
    <p:embeddedFont>
      <p:font typeface="Poppins"/>
      <p:regular r:id="rId32"/>
      <p:bold r:id="rId33"/>
      <p:italic r:id="rId34"/>
      <p:boldItalic r:id="rId35"/>
    </p:embeddedFont>
    <p:embeddedFont>
      <p:font typeface="Poppins SemiBold"/>
      <p:regular r:id="rId36"/>
      <p:bold r:id="rId37"/>
      <p:italic r:id="rId38"/>
      <p:boldItalic r:id="rId39"/>
    </p:embeddedFont>
    <p:embeddedFont>
      <p:font typeface="Gill Sans"/>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2" roundtripDataSignature="AMtx7mghDY+zqLAeRUqgHv4duEkTMhoD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GillSans-regular.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GillSans-bold.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Inter-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6.xml"/><Relationship Id="rId33" Type="http://schemas.openxmlformats.org/officeDocument/2006/relationships/font" Target="fonts/Poppins-bold.fntdata"/><Relationship Id="rId10" Type="http://schemas.openxmlformats.org/officeDocument/2006/relationships/slide" Target="slides/slide5.xml"/><Relationship Id="rId32" Type="http://schemas.openxmlformats.org/officeDocument/2006/relationships/font" Target="fonts/Poppins-regular.fntdata"/><Relationship Id="rId13" Type="http://schemas.openxmlformats.org/officeDocument/2006/relationships/slide" Target="slides/slide8.xml"/><Relationship Id="rId35" Type="http://schemas.openxmlformats.org/officeDocument/2006/relationships/font" Target="fonts/Poppins-boldItalic.fntdata"/><Relationship Id="rId12" Type="http://schemas.openxmlformats.org/officeDocument/2006/relationships/slide" Target="slides/slide7.xml"/><Relationship Id="rId34" Type="http://schemas.openxmlformats.org/officeDocument/2006/relationships/font" Target="fonts/Poppins-italic.fntdata"/><Relationship Id="rId15" Type="http://schemas.openxmlformats.org/officeDocument/2006/relationships/slide" Target="slides/slide10.xml"/><Relationship Id="rId37" Type="http://schemas.openxmlformats.org/officeDocument/2006/relationships/font" Target="fonts/PoppinsSemiBold-bold.fntdata"/><Relationship Id="rId14" Type="http://schemas.openxmlformats.org/officeDocument/2006/relationships/slide" Target="slides/slide9.xml"/><Relationship Id="rId36" Type="http://schemas.openxmlformats.org/officeDocument/2006/relationships/font" Target="fonts/PoppinsSemiBold-regular.fntdata"/><Relationship Id="rId17" Type="http://schemas.openxmlformats.org/officeDocument/2006/relationships/slide" Target="slides/slide12.xml"/><Relationship Id="rId39" Type="http://schemas.openxmlformats.org/officeDocument/2006/relationships/font" Target="fonts/PoppinsSemiBold-boldItalic.fntdata"/><Relationship Id="rId16" Type="http://schemas.openxmlformats.org/officeDocument/2006/relationships/slide" Target="slides/slide11.xml"/><Relationship Id="rId38" Type="http://schemas.openxmlformats.org/officeDocument/2006/relationships/font" Target="fonts/PoppinsSemi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 name="Google Shape;46;p1: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7:notes"/>
          <p:cNvSpPr txBox="1"/>
          <p:nvPr>
            <p:ph idx="1" type="body"/>
          </p:nvPr>
        </p:nvSpPr>
        <p:spPr>
          <a:xfrm>
            <a:off x="731520" y="4560570"/>
            <a:ext cx="5852160" cy="432054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58" name="Google Shape;58;p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1de4867b43_0_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31de4867b43_0_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2: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d6b0677802_0_18: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2d6b0677802_0_18: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d6b0677802_0_45:notes"/>
          <p:cNvSpPr txBox="1"/>
          <p:nvPr>
            <p:ph idx="1" type="body"/>
          </p:nvPr>
        </p:nvSpPr>
        <p:spPr>
          <a:xfrm>
            <a:off x="731520" y="4560570"/>
            <a:ext cx="5852100" cy="432060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105" name="Google Shape;105;g2d6b0677802_0_45: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731520" y="4560570"/>
            <a:ext cx="5852160" cy="432054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d6b0677802_0_34:notes"/>
          <p:cNvSpPr txBox="1"/>
          <p:nvPr>
            <p:ph idx="1" type="body"/>
          </p:nvPr>
        </p:nvSpPr>
        <p:spPr>
          <a:xfrm>
            <a:off x="731520" y="4560570"/>
            <a:ext cx="5852100" cy="432060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119" name="Google Shape;119;g2d6b0677802_0_34: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731520" y="4560570"/>
            <a:ext cx="5852160" cy="432054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731520" y="4560570"/>
            <a:ext cx="5852160" cy="432054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d6b0677802_0_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2d6b0677802_0_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3: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8: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1de4867b43_1_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1de4867b43_1_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1de4867b43_1_1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31de4867b43_1_12: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d6b0677802_0_7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g2d6b0677802_0_7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d6b0677802_0_51: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2d6b0677802_0_51: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1:notes"/>
          <p:cNvSpPr/>
          <p:nvPr>
            <p:ph idx="2" type="sldImg"/>
          </p:nvPr>
        </p:nvSpPr>
        <p:spPr>
          <a:xfrm>
            <a:off x="403225" y="731838"/>
            <a:ext cx="6508750" cy="3660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1:notes"/>
          <p:cNvSpPr txBox="1"/>
          <p:nvPr>
            <p:ph idx="1" type="body"/>
          </p:nvPr>
        </p:nvSpPr>
        <p:spPr>
          <a:xfrm>
            <a:off x="731520" y="4636580"/>
            <a:ext cx="5852160" cy="4392549"/>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d6b0677802_0_61: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g2d6b0677802_0_61: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12: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d6b0677802_0_93: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2d6b0677802_0_93: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d6b0677802_0_8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g2d6b0677802_0_82: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rving Legacies" type="title">
  <p:cSld name="TITLE">
    <p:bg>
      <p:bgPr>
        <a:solidFill>
          <a:srgbClr val="EAE4D4"/>
        </a:solidFill>
      </p:bgPr>
    </p:bg>
    <p:spTree>
      <p:nvGrpSpPr>
        <p:cNvPr id="9" name="Shape 9"/>
        <p:cNvGrpSpPr/>
        <p:nvPr/>
      </p:nvGrpSpPr>
      <p:grpSpPr>
        <a:xfrm>
          <a:off x="0" y="0"/>
          <a:ext cx="0" cy="0"/>
          <a:chOff x="0" y="0"/>
          <a:chExt cx="0" cy="0"/>
        </a:xfrm>
      </p:grpSpPr>
      <p:sp>
        <p:nvSpPr>
          <p:cNvPr id="10" name="Google Shape;10;p14"/>
          <p:cNvSpPr txBox="1"/>
          <p:nvPr>
            <p:ph type="ctrTitle"/>
          </p:nvPr>
        </p:nvSpPr>
        <p:spPr>
          <a:xfrm>
            <a:off x="311702" y="744575"/>
            <a:ext cx="63384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1B3C1C"/>
              </a:buClr>
              <a:buSzPts val="5200"/>
              <a:buNone/>
              <a:defRPr sz="5200">
                <a:solidFill>
                  <a:srgbClr val="1B3C1C"/>
                </a:solidFill>
              </a:defRPr>
            </a:lvl1pPr>
            <a:lvl2pPr lvl="1" algn="l">
              <a:lnSpc>
                <a:spcPct val="100000"/>
              </a:lnSpc>
              <a:spcBef>
                <a:spcPts val="0"/>
              </a:spcBef>
              <a:spcAft>
                <a:spcPts val="0"/>
              </a:spcAft>
              <a:buClr>
                <a:srgbClr val="1B3C1C"/>
              </a:buClr>
              <a:buSzPts val="5200"/>
              <a:buNone/>
              <a:defRPr sz="5200">
                <a:solidFill>
                  <a:srgbClr val="1B3C1C"/>
                </a:solidFill>
              </a:defRPr>
            </a:lvl2pPr>
            <a:lvl3pPr lvl="2" algn="l">
              <a:lnSpc>
                <a:spcPct val="100000"/>
              </a:lnSpc>
              <a:spcBef>
                <a:spcPts val="0"/>
              </a:spcBef>
              <a:spcAft>
                <a:spcPts val="0"/>
              </a:spcAft>
              <a:buClr>
                <a:srgbClr val="1B3C1C"/>
              </a:buClr>
              <a:buSzPts val="5200"/>
              <a:buNone/>
              <a:defRPr sz="5200">
                <a:solidFill>
                  <a:srgbClr val="1B3C1C"/>
                </a:solidFill>
              </a:defRPr>
            </a:lvl3pPr>
            <a:lvl4pPr lvl="3" algn="l">
              <a:lnSpc>
                <a:spcPct val="100000"/>
              </a:lnSpc>
              <a:spcBef>
                <a:spcPts val="0"/>
              </a:spcBef>
              <a:spcAft>
                <a:spcPts val="0"/>
              </a:spcAft>
              <a:buClr>
                <a:srgbClr val="1B3C1C"/>
              </a:buClr>
              <a:buSzPts val="5200"/>
              <a:buNone/>
              <a:defRPr sz="5200">
                <a:solidFill>
                  <a:srgbClr val="1B3C1C"/>
                </a:solidFill>
              </a:defRPr>
            </a:lvl4pPr>
            <a:lvl5pPr lvl="4" algn="l">
              <a:lnSpc>
                <a:spcPct val="100000"/>
              </a:lnSpc>
              <a:spcBef>
                <a:spcPts val="0"/>
              </a:spcBef>
              <a:spcAft>
                <a:spcPts val="0"/>
              </a:spcAft>
              <a:buClr>
                <a:srgbClr val="1B3C1C"/>
              </a:buClr>
              <a:buSzPts val="5200"/>
              <a:buNone/>
              <a:defRPr sz="5200">
                <a:solidFill>
                  <a:srgbClr val="1B3C1C"/>
                </a:solidFill>
              </a:defRPr>
            </a:lvl5pPr>
            <a:lvl6pPr lvl="5" algn="l">
              <a:lnSpc>
                <a:spcPct val="100000"/>
              </a:lnSpc>
              <a:spcBef>
                <a:spcPts val="0"/>
              </a:spcBef>
              <a:spcAft>
                <a:spcPts val="0"/>
              </a:spcAft>
              <a:buClr>
                <a:srgbClr val="1B3C1C"/>
              </a:buClr>
              <a:buSzPts val="5200"/>
              <a:buNone/>
              <a:defRPr sz="5200">
                <a:solidFill>
                  <a:srgbClr val="1B3C1C"/>
                </a:solidFill>
              </a:defRPr>
            </a:lvl6pPr>
            <a:lvl7pPr lvl="6" algn="l">
              <a:lnSpc>
                <a:spcPct val="100000"/>
              </a:lnSpc>
              <a:spcBef>
                <a:spcPts val="0"/>
              </a:spcBef>
              <a:spcAft>
                <a:spcPts val="0"/>
              </a:spcAft>
              <a:buClr>
                <a:srgbClr val="1B3C1C"/>
              </a:buClr>
              <a:buSzPts val="5200"/>
              <a:buNone/>
              <a:defRPr sz="5200">
                <a:solidFill>
                  <a:srgbClr val="1B3C1C"/>
                </a:solidFill>
              </a:defRPr>
            </a:lvl7pPr>
            <a:lvl8pPr lvl="7" algn="l">
              <a:lnSpc>
                <a:spcPct val="100000"/>
              </a:lnSpc>
              <a:spcBef>
                <a:spcPts val="0"/>
              </a:spcBef>
              <a:spcAft>
                <a:spcPts val="0"/>
              </a:spcAft>
              <a:buClr>
                <a:srgbClr val="1B3C1C"/>
              </a:buClr>
              <a:buSzPts val="5200"/>
              <a:buNone/>
              <a:defRPr sz="5200">
                <a:solidFill>
                  <a:srgbClr val="1B3C1C"/>
                </a:solidFill>
              </a:defRPr>
            </a:lvl8pPr>
            <a:lvl9pPr lvl="8" algn="l">
              <a:lnSpc>
                <a:spcPct val="100000"/>
              </a:lnSpc>
              <a:spcBef>
                <a:spcPts val="0"/>
              </a:spcBef>
              <a:spcAft>
                <a:spcPts val="0"/>
              </a:spcAft>
              <a:buClr>
                <a:srgbClr val="1B3C1C"/>
              </a:buClr>
              <a:buSzPts val="5200"/>
              <a:buNone/>
              <a:defRPr sz="5200">
                <a:solidFill>
                  <a:srgbClr val="1B3C1C"/>
                </a:solidFill>
              </a:defRPr>
            </a:lvl9pPr>
          </a:lstStyle>
          <a:p/>
        </p:txBody>
      </p:sp>
      <p:sp>
        <p:nvSpPr>
          <p:cNvPr id="11" name="Google Shape;11;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000"/>
              <a:buFont typeface="Inter"/>
              <a:buNone/>
              <a:defRPr sz="2000">
                <a:latin typeface="Inter"/>
                <a:ea typeface="Inter"/>
                <a:cs typeface="Inter"/>
                <a:sym typeface="Inter"/>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 name="Shape 13"/>
        <p:cNvGrpSpPr/>
        <p:nvPr/>
      </p:nvGrpSpPr>
      <p:grpSpPr>
        <a:xfrm>
          <a:off x="0" y="0"/>
          <a:ext cx="0" cy="0"/>
          <a:chOff x="0" y="0"/>
          <a:chExt cx="0" cy="0"/>
        </a:xfrm>
      </p:grpSpPr>
      <p:sp>
        <p:nvSpPr>
          <p:cNvPr id="14" name="Google Shape;14;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 name="Shape 16"/>
        <p:cNvGrpSpPr/>
        <p:nvPr/>
      </p:nvGrpSpPr>
      <p:grpSpPr>
        <a:xfrm>
          <a:off x="0" y="0"/>
          <a:ext cx="0" cy="0"/>
          <a:chOff x="0" y="0"/>
          <a:chExt cx="0" cy="0"/>
        </a:xfrm>
      </p:grpSpPr>
      <p:sp>
        <p:nvSpPr>
          <p:cNvPr id="17" name="Google Shape;17;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9" name="Google Shape;19;p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 name="Google Shape;2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4" name="Shape 24"/>
        <p:cNvGrpSpPr/>
        <p:nvPr/>
      </p:nvGrpSpPr>
      <p:grpSpPr>
        <a:xfrm>
          <a:off x="0" y="0"/>
          <a:ext cx="0" cy="0"/>
          <a:chOff x="0" y="0"/>
          <a:chExt cx="0" cy="0"/>
        </a:xfrm>
      </p:grpSpPr>
      <p:sp>
        <p:nvSpPr>
          <p:cNvPr id="25" name="Google Shape;25;p1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6" name="Google Shape;26;p1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8" name="Shape 28"/>
        <p:cNvGrpSpPr/>
        <p:nvPr/>
      </p:nvGrpSpPr>
      <p:grpSpPr>
        <a:xfrm>
          <a:off x="0" y="0"/>
          <a:ext cx="0" cy="0"/>
          <a:chOff x="0" y="0"/>
          <a:chExt cx="0" cy="0"/>
        </a:xfrm>
      </p:grpSpPr>
      <p:sp>
        <p:nvSpPr>
          <p:cNvPr id="29" name="Google Shape;29;p1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0" name="Google Shape;30;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 name="Shape 31"/>
        <p:cNvGrpSpPr/>
        <p:nvPr/>
      </p:nvGrpSpPr>
      <p:grpSpPr>
        <a:xfrm>
          <a:off x="0" y="0"/>
          <a:ext cx="0" cy="0"/>
          <a:chOff x="0" y="0"/>
          <a:chExt cx="0" cy="0"/>
        </a:xfrm>
      </p:grpSpPr>
      <p:sp>
        <p:nvSpPr>
          <p:cNvPr id="32" name="Google Shape;32;p20"/>
          <p:cNvSpPr/>
          <p:nvPr/>
        </p:nvSpPr>
        <p:spPr>
          <a:xfrm>
            <a:off x="4572000" y="-125"/>
            <a:ext cx="4572000" cy="5143500"/>
          </a:xfrm>
          <a:prstGeom prst="rect">
            <a:avLst/>
          </a:prstGeom>
          <a:solidFill>
            <a:srgbClr val="1B3C1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4" name="Google Shape;34;p2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100"/>
              <a:buFont typeface="Poppins"/>
              <a:buNone/>
              <a:defRPr sz="2100">
                <a:latin typeface="Poppins"/>
                <a:ea typeface="Poppins"/>
                <a:cs typeface="Poppins"/>
                <a:sym typeface="Poppins"/>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5" name="Google Shape;35;p2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rgbClr val="EAE4D4"/>
              </a:buClr>
              <a:buSzPts val="1800"/>
              <a:buChar char="●"/>
              <a:defRPr>
                <a:solidFill>
                  <a:srgbClr val="EAE4D4"/>
                </a:solidFill>
              </a:defRPr>
            </a:lvl1pPr>
            <a:lvl2pPr indent="-317500" lvl="1" marL="914400" algn="l">
              <a:lnSpc>
                <a:spcPct val="115000"/>
              </a:lnSpc>
              <a:spcBef>
                <a:spcPts val="0"/>
              </a:spcBef>
              <a:spcAft>
                <a:spcPts val="0"/>
              </a:spcAft>
              <a:buClr>
                <a:srgbClr val="EAE4D4"/>
              </a:buClr>
              <a:buSzPts val="1400"/>
              <a:buChar char="○"/>
              <a:defRPr>
                <a:solidFill>
                  <a:srgbClr val="EAE4D4"/>
                </a:solidFill>
              </a:defRPr>
            </a:lvl2pPr>
            <a:lvl3pPr indent="-317500" lvl="2" marL="1371600" algn="l">
              <a:lnSpc>
                <a:spcPct val="115000"/>
              </a:lnSpc>
              <a:spcBef>
                <a:spcPts val="0"/>
              </a:spcBef>
              <a:spcAft>
                <a:spcPts val="0"/>
              </a:spcAft>
              <a:buClr>
                <a:srgbClr val="EAE4D4"/>
              </a:buClr>
              <a:buSzPts val="1400"/>
              <a:buChar char="■"/>
              <a:defRPr>
                <a:solidFill>
                  <a:srgbClr val="EAE4D4"/>
                </a:solidFill>
              </a:defRPr>
            </a:lvl3pPr>
            <a:lvl4pPr indent="-317500" lvl="3" marL="1828800" algn="l">
              <a:lnSpc>
                <a:spcPct val="115000"/>
              </a:lnSpc>
              <a:spcBef>
                <a:spcPts val="0"/>
              </a:spcBef>
              <a:spcAft>
                <a:spcPts val="0"/>
              </a:spcAft>
              <a:buClr>
                <a:srgbClr val="EAE4D4"/>
              </a:buClr>
              <a:buSzPts val="1400"/>
              <a:buChar char="●"/>
              <a:defRPr>
                <a:solidFill>
                  <a:srgbClr val="EAE4D4"/>
                </a:solidFill>
              </a:defRPr>
            </a:lvl4pPr>
            <a:lvl5pPr indent="-317500" lvl="4" marL="2286000" algn="l">
              <a:lnSpc>
                <a:spcPct val="115000"/>
              </a:lnSpc>
              <a:spcBef>
                <a:spcPts val="0"/>
              </a:spcBef>
              <a:spcAft>
                <a:spcPts val="0"/>
              </a:spcAft>
              <a:buClr>
                <a:srgbClr val="EAE4D4"/>
              </a:buClr>
              <a:buSzPts val="1400"/>
              <a:buChar char="○"/>
              <a:defRPr>
                <a:solidFill>
                  <a:srgbClr val="EAE4D4"/>
                </a:solidFill>
              </a:defRPr>
            </a:lvl5pPr>
            <a:lvl6pPr indent="-317500" lvl="5" marL="2743200" algn="l">
              <a:lnSpc>
                <a:spcPct val="115000"/>
              </a:lnSpc>
              <a:spcBef>
                <a:spcPts val="0"/>
              </a:spcBef>
              <a:spcAft>
                <a:spcPts val="0"/>
              </a:spcAft>
              <a:buClr>
                <a:srgbClr val="EAE4D4"/>
              </a:buClr>
              <a:buSzPts val="1400"/>
              <a:buChar char="■"/>
              <a:defRPr>
                <a:solidFill>
                  <a:srgbClr val="EAE4D4"/>
                </a:solidFill>
              </a:defRPr>
            </a:lvl6pPr>
            <a:lvl7pPr indent="-317500" lvl="6" marL="3200400" algn="l">
              <a:lnSpc>
                <a:spcPct val="115000"/>
              </a:lnSpc>
              <a:spcBef>
                <a:spcPts val="0"/>
              </a:spcBef>
              <a:spcAft>
                <a:spcPts val="0"/>
              </a:spcAft>
              <a:buClr>
                <a:srgbClr val="EAE4D4"/>
              </a:buClr>
              <a:buSzPts val="1400"/>
              <a:buChar char="●"/>
              <a:defRPr>
                <a:solidFill>
                  <a:srgbClr val="EAE4D4"/>
                </a:solidFill>
              </a:defRPr>
            </a:lvl7pPr>
            <a:lvl8pPr indent="-317500" lvl="7" marL="3657600" algn="l">
              <a:lnSpc>
                <a:spcPct val="115000"/>
              </a:lnSpc>
              <a:spcBef>
                <a:spcPts val="0"/>
              </a:spcBef>
              <a:spcAft>
                <a:spcPts val="0"/>
              </a:spcAft>
              <a:buClr>
                <a:srgbClr val="EAE4D4"/>
              </a:buClr>
              <a:buSzPts val="1400"/>
              <a:buChar char="○"/>
              <a:defRPr>
                <a:solidFill>
                  <a:srgbClr val="EAE4D4"/>
                </a:solidFill>
              </a:defRPr>
            </a:lvl8pPr>
            <a:lvl9pPr indent="-317500" lvl="8" marL="4114800" algn="l">
              <a:lnSpc>
                <a:spcPct val="115000"/>
              </a:lnSpc>
              <a:spcBef>
                <a:spcPts val="0"/>
              </a:spcBef>
              <a:spcAft>
                <a:spcPts val="0"/>
              </a:spcAft>
              <a:buClr>
                <a:srgbClr val="EAE4D4"/>
              </a:buClr>
              <a:buSzPts val="1400"/>
              <a:buChar char="■"/>
              <a:defRPr>
                <a:solidFill>
                  <a:srgbClr val="EAE4D4"/>
                </a:solidFill>
              </a:defRPr>
            </a:lvl9pPr>
          </a:lstStyle>
          <a:p/>
        </p:txBody>
      </p:sp>
      <p:sp>
        <p:nvSpPr>
          <p:cNvPr id="36" name="Google Shape;36;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 name="Shape 37"/>
        <p:cNvGrpSpPr/>
        <p:nvPr/>
      </p:nvGrpSpPr>
      <p:grpSpPr>
        <a:xfrm>
          <a:off x="0" y="0"/>
          <a:ext cx="0" cy="0"/>
          <a:chOff x="0" y="0"/>
          <a:chExt cx="0" cy="0"/>
        </a:xfrm>
      </p:grpSpPr>
      <p:sp>
        <p:nvSpPr>
          <p:cNvPr id="38" name="Google Shape;38;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39" name="Google Shape;3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0" name="Shape 40"/>
        <p:cNvGrpSpPr/>
        <p:nvPr/>
      </p:nvGrpSpPr>
      <p:grpSpPr>
        <a:xfrm>
          <a:off x="0" y="0"/>
          <a:ext cx="0" cy="0"/>
          <a:chOff x="0" y="0"/>
          <a:chExt cx="0" cy="0"/>
        </a:xfrm>
      </p:grpSpPr>
      <p:sp>
        <p:nvSpPr>
          <p:cNvPr id="41" name="Google Shape;41;p2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2" name="Google Shape;42;p2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3" name="Google Shape;4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AE4D4"/>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rgbClr val="1B3C1C"/>
              </a:buClr>
              <a:buSzPts val="2800"/>
              <a:buFont typeface="Poppins SemiBold"/>
              <a:buNone/>
              <a:defRPr b="0" i="0" sz="2800" u="none" cap="none" strike="noStrike">
                <a:solidFill>
                  <a:srgbClr val="1B3C1C"/>
                </a:solidFill>
                <a:latin typeface="Poppins SemiBold"/>
                <a:ea typeface="Poppins SemiBold"/>
                <a:cs typeface="Poppins SemiBold"/>
                <a:sym typeface="Poppins SemiBold"/>
              </a:defRPr>
            </a:lvl1pPr>
            <a:lvl2pPr lvl="1"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2pPr>
            <a:lvl3pPr lvl="2"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3pPr>
            <a:lvl4pPr lvl="3"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4pPr>
            <a:lvl5pPr lvl="4"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5pPr>
            <a:lvl6pPr lvl="5"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6pPr>
            <a:lvl7pPr lvl="6"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7pPr>
            <a:lvl8pPr lvl="7"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8pPr>
            <a:lvl9pPr lvl="8" marR="0" rtl="0" algn="l">
              <a:lnSpc>
                <a:spcPct val="100000"/>
              </a:lnSpc>
              <a:spcBef>
                <a:spcPts val="0"/>
              </a:spcBef>
              <a:spcAft>
                <a:spcPts val="0"/>
              </a:spcAft>
              <a:buClr>
                <a:srgbClr val="1B3C1C"/>
              </a:buClr>
              <a:buSzPts val="2800"/>
              <a:buFont typeface="Arial"/>
              <a:buNone/>
              <a:defRPr b="0" i="0" sz="2800" u="none" cap="none" strike="noStrike">
                <a:solidFill>
                  <a:srgbClr val="1B3C1C"/>
                </a:solidFill>
                <a:latin typeface="Arial"/>
                <a:ea typeface="Arial"/>
                <a:cs typeface="Arial"/>
                <a:sym typeface="Arial"/>
              </a:defRPr>
            </a:lvl9pPr>
          </a:lstStyle>
          <a:p/>
        </p:txBody>
      </p:sp>
      <p:sp>
        <p:nvSpPr>
          <p:cNvPr id="7" name="Google Shape;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rgbClr val="1B3C1C"/>
              </a:buClr>
              <a:buSzPts val="1800"/>
              <a:buFont typeface="Inter"/>
              <a:buChar char="●"/>
              <a:defRPr b="0" i="0" sz="1800" u="none" cap="none" strike="noStrike">
                <a:solidFill>
                  <a:srgbClr val="1B3C1C"/>
                </a:solidFill>
                <a:latin typeface="Inter"/>
                <a:ea typeface="Inter"/>
                <a:cs typeface="Inter"/>
                <a:sym typeface="Inter"/>
              </a:defRPr>
            </a:lvl1pPr>
            <a:lvl2pPr indent="-317500" lvl="1" marL="9144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2pPr>
            <a:lvl3pPr indent="-317500" lvl="2" marL="13716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3pPr>
            <a:lvl4pPr indent="-317500" lvl="3" marL="18288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4pPr>
            <a:lvl5pPr indent="-317500" lvl="4" marL="22860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5pPr>
            <a:lvl6pPr indent="-317500" lvl="5" marL="27432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6pPr>
            <a:lvl7pPr indent="-317500" lvl="6" marL="32004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7pPr>
            <a:lvl8pPr indent="-317500" lvl="7" marL="36576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8pPr>
            <a:lvl9pPr indent="-317500" lvl="8" marL="4114800" marR="0" rtl="0" algn="l">
              <a:lnSpc>
                <a:spcPct val="115000"/>
              </a:lnSpc>
              <a:spcBef>
                <a:spcPts val="0"/>
              </a:spcBef>
              <a:spcAft>
                <a:spcPts val="0"/>
              </a:spcAft>
              <a:buClr>
                <a:srgbClr val="1B3C1C"/>
              </a:buClr>
              <a:buSzPts val="1400"/>
              <a:buFont typeface="Inter"/>
              <a:buChar char="■"/>
              <a:defRPr b="0" i="0" sz="1400" u="none" cap="none" strike="noStrike">
                <a:solidFill>
                  <a:srgbClr val="1B3C1C"/>
                </a:solidFill>
                <a:latin typeface="Inter"/>
                <a:ea typeface="Inter"/>
                <a:cs typeface="Inter"/>
                <a:sym typeface="Inter"/>
              </a:defRPr>
            </a:lvl9pPr>
          </a:lstStyle>
          <a:p/>
        </p:txBody>
      </p:sp>
      <p:sp>
        <p:nvSpPr>
          <p:cNvPr id="8" name="Google Shape;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32.jpg"/><Relationship Id="rId5" Type="http://schemas.openxmlformats.org/officeDocument/2006/relationships/image" Target="../media/image27.jpg"/><Relationship Id="rId6" Type="http://schemas.openxmlformats.org/officeDocument/2006/relationships/image" Target="../media/image11.jpg"/><Relationship Id="rId7"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5.jpg"/><Relationship Id="rId6" Type="http://schemas.openxmlformats.org/officeDocument/2006/relationships/image" Target="../media/image34.jpg"/><Relationship Id="rId7" Type="http://schemas.openxmlformats.org/officeDocument/2006/relationships/image" Target="../media/image31.jpg"/><Relationship Id="rId8" Type="http://schemas.openxmlformats.org/officeDocument/2006/relationships/image" Target="../media/image3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36.jpg"/><Relationship Id="rId5"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3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37.jpg"/><Relationship Id="rId6"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3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13.png"/><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13.png"/><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22.png"/><Relationship Id="rId5"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47" name="Shape 47"/>
        <p:cNvGrpSpPr/>
        <p:nvPr/>
      </p:nvGrpSpPr>
      <p:grpSpPr>
        <a:xfrm>
          <a:off x="0" y="0"/>
          <a:ext cx="0" cy="0"/>
          <a:chOff x="0" y="0"/>
          <a:chExt cx="0" cy="0"/>
        </a:xfrm>
      </p:grpSpPr>
      <p:sp>
        <p:nvSpPr>
          <p:cNvPr id="48" name="Google Shape;48;p1"/>
          <p:cNvSpPr txBox="1"/>
          <p:nvPr>
            <p:ph type="ctrTitle"/>
          </p:nvPr>
        </p:nvSpPr>
        <p:spPr>
          <a:xfrm>
            <a:off x="549956" y="2266149"/>
            <a:ext cx="8048919" cy="1677798"/>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3200">
                <a:solidFill>
                  <a:srgbClr val="EAE4D4"/>
                </a:solidFill>
              </a:rPr>
              <a:t>HACA Live</a:t>
            </a:r>
            <a:br>
              <a:rPr lang="en-US" sz="3200">
                <a:solidFill>
                  <a:srgbClr val="EAE4D4"/>
                </a:solidFill>
              </a:rPr>
            </a:br>
            <a:r>
              <a:rPr lang="en-US" sz="3200">
                <a:solidFill>
                  <a:srgbClr val="EAE4D4"/>
                </a:solidFill>
              </a:rPr>
              <a:t>Report from Baku: what happened</a:t>
            </a:r>
            <a:br>
              <a:rPr lang="en-US" sz="3200">
                <a:solidFill>
                  <a:srgbClr val="EAE4D4"/>
                </a:solidFill>
              </a:rPr>
            </a:br>
            <a:r>
              <a:rPr lang="en-US" sz="3200">
                <a:solidFill>
                  <a:srgbClr val="EAE4D4"/>
                </a:solidFill>
              </a:rPr>
              <a:t> at COP 29?</a:t>
            </a:r>
            <a:endParaRPr sz="3200">
              <a:solidFill>
                <a:srgbClr val="EAE4D4"/>
              </a:solidFill>
            </a:endParaRPr>
          </a:p>
        </p:txBody>
      </p:sp>
      <p:cxnSp>
        <p:nvCxnSpPr>
          <p:cNvPr id="49" name="Google Shape;49;p1"/>
          <p:cNvCxnSpPr/>
          <p:nvPr/>
        </p:nvCxnSpPr>
        <p:spPr>
          <a:xfrm>
            <a:off x="387902" y="4611525"/>
            <a:ext cx="1205400" cy="0"/>
          </a:xfrm>
          <a:prstGeom prst="straightConnector1">
            <a:avLst/>
          </a:prstGeom>
          <a:noFill/>
          <a:ln cap="flat" cmpd="sng" w="76200">
            <a:solidFill>
              <a:srgbClr val="789C4A"/>
            </a:solidFill>
            <a:prstDash val="solid"/>
            <a:round/>
            <a:headEnd len="sm" w="sm" type="none"/>
            <a:tailEnd len="sm" w="sm" type="none"/>
          </a:ln>
        </p:spPr>
      </p:cxnSp>
      <p:sp>
        <p:nvSpPr>
          <p:cNvPr id="50" name="Google Shape;50;p1"/>
          <p:cNvSpPr txBox="1"/>
          <p:nvPr/>
        </p:nvSpPr>
        <p:spPr>
          <a:xfrm>
            <a:off x="311700" y="4611525"/>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EAE4D4"/>
                </a:solidFill>
                <a:latin typeface="Inter"/>
                <a:ea typeface="Inter"/>
                <a:cs typeface="Inter"/>
                <a:sym typeface="Inter"/>
              </a:rPr>
              <a:t>11 December 2024</a:t>
            </a:r>
            <a:endParaRPr b="0" i="0" sz="1000" u="none" cap="none" strike="noStrike">
              <a:solidFill>
                <a:srgbClr val="EAE4D4"/>
              </a:solidFill>
              <a:latin typeface="Inter"/>
              <a:ea typeface="Inter"/>
              <a:cs typeface="Inter"/>
              <a:sym typeface="Inter"/>
            </a:endParaRPr>
          </a:p>
        </p:txBody>
      </p:sp>
      <p:cxnSp>
        <p:nvCxnSpPr>
          <p:cNvPr id="51" name="Google Shape;51;p1"/>
          <p:cNvCxnSpPr/>
          <p:nvPr/>
        </p:nvCxnSpPr>
        <p:spPr>
          <a:xfrm>
            <a:off x="1261052" y="4611525"/>
            <a:ext cx="1205400" cy="0"/>
          </a:xfrm>
          <a:prstGeom prst="straightConnector1">
            <a:avLst/>
          </a:prstGeom>
          <a:noFill/>
          <a:ln cap="flat" cmpd="sng" w="76200">
            <a:solidFill>
              <a:srgbClr val="00A5B5"/>
            </a:solidFill>
            <a:prstDash val="solid"/>
            <a:round/>
            <a:headEnd len="sm" w="sm" type="none"/>
            <a:tailEnd len="sm" w="sm" type="none"/>
          </a:ln>
        </p:spPr>
      </p:cxnSp>
      <p:cxnSp>
        <p:nvCxnSpPr>
          <p:cNvPr id="52" name="Google Shape;52;p1"/>
          <p:cNvCxnSpPr/>
          <p:nvPr/>
        </p:nvCxnSpPr>
        <p:spPr>
          <a:xfrm>
            <a:off x="2286102" y="4611525"/>
            <a:ext cx="1205400" cy="0"/>
          </a:xfrm>
          <a:prstGeom prst="straightConnector1">
            <a:avLst/>
          </a:prstGeom>
          <a:noFill/>
          <a:ln cap="flat" cmpd="sng" w="76200">
            <a:solidFill>
              <a:srgbClr val="F26522"/>
            </a:solidFill>
            <a:prstDash val="solid"/>
            <a:round/>
            <a:headEnd len="sm" w="sm" type="none"/>
            <a:tailEnd len="sm" w="sm" type="none"/>
          </a:ln>
        </p:spPr>
      </p:cxnSp>
      <p:cxnSp>
        <p:nvCxnSpPr>
          <p:cNvPr id="53" name="Google Shape;53;p1"/>
          <p:cNvCxnSpPr/>
          <p:nvPr/>
        </p:nvCxnSpPr>
        <p:spPr>
          <a:xfrm>
            <a:off x="3442802" y="4611525"/>
            <a:ext cx="1205400" cy="0"/>
          </a:xfrm>
          <a:prstGeom prst="straightConnector1">
            <a:avLst/>
          </a:prstGeom>
          <a:noFill/>
          <a:ln cap="flat" cmpd="sng" w="76200">
            <a:solidFill>
              <a:srgbClr val="D6832B"/>
            </a:solidFill>
            <a:prstDash val="solid"/>
            <a:round/>
            <a:headEnd len="sm" w="sm" type="none"/>
            <a:tailEnd len="sm" w="sm" type="none"/>
          </a:ln>
        </p:spPr>
      </p:cxnSp>
      <p:pic>
        <p:nvPicPr>
          <p:cNvPr id="54" name="Google Shape;54;p1"/>
          <p:cNvPicPr preferRelativeResize="0"/>
          <p:nvPr/>
        </p:nvPicPr>
        <p:blipFill rotWithShape="1">
          <a:blip r:embed="rId3">
            <a:alphaModFix/>
          </a:blip>
          <a:srcRect b="0" l="178" r="178" t="0"/>
          <a:stretch/>
        </p:blipFill>
        <p:spPr>
          <a:xfrm>
            <a:off x="7297225" y="4611525"/>
            <a:ext cx="1301650" cy="269868"/>
          </a:xfrm>
          <a:prstGeom prst="rect">
            <a:avLst/>
          </a:prstGeom>
          <a:noFill/>
          <a:ln>
            <a:noFill/>
          </a:ln>
        </p:spPr>
      </p:pic>
      <p:pic>
        <p:nvPicPr>
          <p:cNvPr descr="A logo of a globe with different colored lines&#10;&#10;Description automatically generated with medium confidence" id="55" name="Google Shape;55;p1"/>
          <p:cNvPicPr preferRelativeResize="0"/>
          <p:nvPr/>
        </p:nvPicPr>
        <p:blipFill rotWithShape="1">
          <a:blip r:embed="rId4">
            <a:alphaModFix/>
          </a:blip>
          <a:srcRect b="0" l="0" r="0" t="0"/>
          <a:stretch/>
        </p:blipFill>
        <p:spPr>
          <a:xfrm>
            <a:off x="2413845" y="360655"/>
            <a:ext cx="4468713" cy="16777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7"/>
          <p:cNvSpPr txBox="1"/>
          <p:nvPr>
            <p:ph type="title"/>
          </p:nvPr>
        </p:nvSpPr>
        <p:spPr>
          <a:xfrm>
            <a:off x="341963" y="154271"/>
            <a:ext cx="7886700" cy="994172"/>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b="1" lang="en-US" sz="2850">
                <a:latin typeface="Gill Sans"/>
                <a:ea typeface="Gill Sans"/>
                <a:cs typeface="Gill Sans"/>
                <a:sym typeface="Gill Sans"/>
              </a:rPr>
              <a:t>Heritage Adapts to Climate Alliance</a:t>
            </a:r>
            <a:endParaRPr b="1" sz="2850">
              <a:latin typeface="Gill Sans"/>
              <a:ea typeface="Gill Sans"/>
              <a:cs typeface="Gill Sans"/>
              <a:sym typeface="Gill Sans"/>
            </a:endParaRPr>
          </a:p>
        </p:txBody>
      </p:sp>
      <p:pic>
        <p:nvPicPr>
          <p:cNvPr descr="A logo with text on it&#10;&#10;Description automatically generated" id="61" name="Google Shape;61;p7"/>
          <p:cNvPicPr preferRelativeResize="0"/>
          <p:nvPr/>
        </p:nvPicPr>
        <p:blipFill rotWithShape="1">
          <a:blip r:embed="rId3">
            <a:alphaModFix/>
          </a:blip>
          <a:srcRect b="0" l="0" r="0" t="0"/>
          <a:stretch/>
        </p:blipFill>
        <p:spPr>
          <a:xfrm>
            <a:off x="5675545" y="3860192"/>
            <a:ext cx="988139" cy="934134"/>
          </a:xfrm>
          <a:prstGeom prst="rect">
            <a:avLst/>
          </a:prstGeom>
          <a:noFill/>
          <a:ln>
            <a:noFill/>
          </a:ln>
        </p:spPr>
      </p:pic>
      <p:pic>
        <p:nvPicPr>
          <p:cNvPr descr="A logo of a globe with colorful lines&#10;&#10;Description automatically generated" id="62" name="Google Shape;62;p7"/>
          <p:cNvPicPr preferRelativeResize="0"/>
          <p:nvPr/>
        </p:nvPicPr>
        <p:blipFill rotWithShape="1">
          <a:blip r:embed="rId4">
            <a:alphaModFix/>
          </a:blip>
          <a:srcRect b="0" l="0" r="0" t="0"/>
          <a:stretch/>
        </p:blipFill>
        <p:spPr>
          <a:xfrm>
            <a:off x="6763986" y="208286"/>
            <a:ext cx="1906276" cy="886140"/>
          </a:xfrm>
          <a:prstGeom prst="rect">
            <a:avLst/>
          </a:prstGeom>
          <a:noFill/>
          <a:ln>
            <a:noFill/>
          </a:ln>
        </p:spPr>
      </p:pic>
      <p:sp>
        <p:nvSpPr>
          <p:cNvPr id="63" name="Google Shape;63;p7"/>
          <p:cNvSpPr txBox="1"/>
          <p:nvPr/>
        </p:nvSpPr>
        <p:spPr>
          <a:xfrm>
            <a:off x="4910221" y="1391861"/>
            <a:ext cx="3998737" cy="1785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cap="none" strike="noStrike">
                <a:solidFill>
                  <a:srgbClr val="000000"/>
                </a:solidFill>
                <a:latin typeface="Gill Sans"/>
                <a:ea typeface="Gill Sans"/>
                <a:cs typeface="Gill Sans"/>
                <a:sym typeface="Gill Sans"/>
              </a:rPr>
              <a:t>Scaling effective, equitable, locally-led adaptation action for heritage sites and cultural practices by leveraging the power of the UN Global Goal on Adaptation. </a:t>
            </a:r>
            <a:endParaRPr b="0" i="0" sz="2200" u="none" cap="none" strike="noStrike">
              <a:solidFill>
                <a:srgbClr val="000000"/>
              </a:solidFill>
              <a:latin typeface="Gill Sans"/>
              <a:ea typeface="Gill Sans"/>
              <a:cs typeface="Gill Sans"/>
              <a:sym typeface="Gill Sans"/>
            </a:endParaRPr>
          </a:p>
        </p:txBody>
      </p:sp>
      <p:sp>
        <p:nvSpPr>
          <p:cNvPr id="64" name="Google Shape;64;p7"/>
          <p:cNvSpPr txBox="1"/>
          <p:nvPr/>
        </p:nvSpPr>
        <p:spPr>
          <a:xfrm>
            <a:off x="6992061" y="4015574"/>
            <a:ext cx="1450123"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With additional financial support from the National Geographic Society</a:t>
            </a:r>
            <a:endParaRPr b="0" i="1" sz="1050" u="none" cap="none" strike="noStrike">
              <a:solidFill>
                <a:srgbClr val="000000"/>
              </a:solidFill>
              <a:latin typeface="Gill Sans"/>
              <a:ea typeface="Gill Sans"/>
              <a:cs typeface="Gill Sans"/>
              <a:sym typeface="Gill Sans"/>
            </a:endParaRPr>
          </a:p>
        </p:txBody>
      </p:sp>
      <p:sp>
        <p:nvSpPr>
          <p:cNvPr id="65" name="Google Shape;65;p7"/>
          <p:cNvSpPr txBox="1"/>
          <p:nvPr/>
        </p:nvSpPr>
        <p:spPr>
          <a:xfrm>
            <a:off x="89547" y="4327259"/>
            <a:ext cx="4690708"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Border Field State Park/Tijuana Estuary, California (USA)-Baja California (Mexico) border </a:t>
            </a:r>
            <a:endParaRPr b="0" i="1" sz="1050" u="none" cap="none" strike="noStrike">
              <a:solidFill>
                <a:srgbClr val="000000"/>
              </a:solidFill>
              <a:latin typeface="Gill Sans"/>
              <a:ea typeface="Gill Sans"/>
              <a:cs typeface="Gill Sans"/>
              <a:sym typeface="Gill Sans"/>
            </a:endParaRPr>
          </a:p>
        </p:txBody>
      </p:sp>
      <p:sp>
        <p:nvSpPr>
          <p:cNvPr id="66" name="Google Shape;66;p7"/>
          <p:cNvSpPr txBox="1"/>
          <p:nvPr/>
        </p:nvSpPr>
        <p:spPr>
          <a:xfrm>
            <a:off x="6169615" y="3499918"/>
            <a:ext cx="1241365"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500" u="none" cap="none" strike="noStrike">
                <a:solidFill>
                  <a:srgbClr val="000000"/>
                </a:solidFill>
                <a:latin typeface="Gill Sans"/>
                <a:ea typeface="Gill Sans"/>
                <a:cs typeface="Gill Sans"/>
                <a:sym typeface="Gill Sans"/>
              </a:rPr>
              <a:t>Lead Partner:</a:t>
            </a:r>
            <a:endParaRPr b="0" i="0" sz="1500" u="none" cap="none" strike="noStrike">
              <a:solidFill>
                <a:srgbClr val="000000"/>
              </a:solidFill>
              <a:latin typeface="Gill Sans"/>
              <a:ea typeface="Gill Sans"/>
              <a:cs typeface="Gill Sans"/>
              <a:sym typeface="Gill Sans"/>
            </a:endParaRPr>
          </a:p>
        </p:txBody>
      </p:sp>
      <p:pic>
        <p:nvPicPr>
          <p:cNvPr id="67" name="Google Shape;67;p7"/>
          <p:cNvPicPr preferRelativeResize="0"/>
          <p:nvPr/>
        </p:nvPicPr>
        <p:blipFill rotWithShape="1">
          <a:blip r:embed="rId5">
            <a:alphaModFix/>
          </a:blip>
          <a:srcRect b="0" l="0" r="0" t="0"/>
          <a:stretch/>
        </p:blipFill>
        <p:spPr>
          <a:xfrm>
            <a:off x="168783" y="1205610"/>
            <a:ext cx="4532236" cy="30229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31de4867b43_0_0"/>
          <p:cNvSpPr txBox="1"/>
          <p:nvPr>
            <p:ph type="title"/>
          </p:nvPr>
        </p:nvSpPr>
        <p:spPr>
          <a:xfrm>
            <a:off x="319525" y="200300"/>
            <a:ext cx="5372700" cy="688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en-US" sz="3220"/>
              <a:t>UFGCR Thematic Targets</a:t>
            </a:r>
            <a:endParaRPr sz="3220"/>
          </a:p>
        </p:txBody>
      </p:sp>
      <p:sp>
        <p:nvSpPr>
          <p:cNvPr id="73" name="Google Shape;73;g31de4867b43_0_0"/>
          <p:cNvSpPr txBox="1"/>
          <p:nvPr>
            <p:ph idx="1" type="body"/>
          </p:nvPr>
        </p:nvSpPr>
        <p:spPr>
          <a:xfrm>
            <a:off x="421525" y="1145200"/>
            <a:ext cx="5270700" cy="3736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400"/>
              <a:buNone/>
            </a:pPr>
            <a:r>
              <a:rPr lang="en-US" sz="1700">
                <a:solidFill>
                  <a:srgbClr val="1B3C1C"/>
                </a:solidFill>
              </a:rPr>
              <a:t>The final UFGCR adopted at COP28 includes the following seven thematic targets: </a:t>
            </a:r>
            <a:endParaRPr b="1" sz="1700">
              <a:solidFill>
                <a:srgbClr val="1B3C1C"/>
              </a:solidFill>
            </a:endParaRPr>
          </a:p>
          <a:p>
            <a:pPr indent="0" lvl="0" marL="0" rtl="0" algn="l">
              <a:lnSpc>
                <a:spcPct val="100000"/>
              </a:lnSpc>
              <a:spcBef>
                <a:spcPts val="0"/>
              </a:spcBef>
              <a:spcAft>
                <a:spcPts val="0"/>
              </a:spcAft>
              <a:buSzPts val="1400"/>
              <a:buNone/>
            </a:pPr>
            <a:r>
              <a:t/>
            </a:r>
            <a:endParaRPr b="1" sz="1700">
              <a:solidFill>
                <a:srgbClr val="1B3C1C"/>
              </a:solidFill>
            </a:endParaRPr>
          </a:p>
          <a:p>
            <a:pPr indent="-336550" lvl="0" marL="457200" rtl="0" algn="l">
              <a:lnSpc>
                <a:spcPct val="150000"/>
              </a:lnSpc>
              <a:spcBef>
                <a:spcPts val="0"/>
              </a:spcBef>
              <a:spcAft>
                <a:spcPts val="0"/>
              </a:spcAft>
              <a:buClr>
                <a:srgbClr val="1B3C1C"/>
              </a:buClr>
              <a:buSzPts val="1700"/>
              <a:buFont typeface="Inter"/>
              <a:buChar char="❏"/>
            </a:pPr>
            <a:r>
              <a:rPr lang="en-US" sz="1700"/>
              <a:t>Water</a:t>
            </a:r>
            <a:endParaRPr sz="1700"/>
          </a:p>
          <a:p>
            <a:pPr indent="-336550" lvl="0" marL="457200" rtl="0" algn="l">
              <a:lnSpc>
                <a:spcPct val="150000"/>
              </a:lnSpc>
              <a:spcBef>
                <a:spcPts val="0"/>
              </a:spcBef>
              <a:spcAft>
                <a:spcPts val="0"/>
              </a:spcAft>
              <a:buClr>
                <a:srgbClr val="1B3C1C"/>
              </a:buClr>
              <a:buSzPts val="1700"/>
              <a:buFont typeface="Inter"/>
              <a:buChar char="❏"/>
            </a:pPr>
            <a:r>
              <a:rPr lang="en-US" sz="1700"/>
              <a:t>Food and Agriculture </a:t>
            </a:r>
            <a:endParaRPr sz="1700">
              <a:solidFill>
                <a:srgbClr val="1B3C1C"/>
              </a:solidFill>
            </a:endParaRPr>
          </a:p>
          <a:p>
            <a:pPr indent="-336550" lvl="0" marL="457200" rtl="0" algn="l">
              <a:lnSpc>
                <a:spcPct val="150000"/>
              </a:lnSpc>
              <a:spcBef>
                <a:spcPts val="0"/>
              </a:spcBef>
              <a:spcAft>
                <a:spcPts val="0"/>
              </a:spcAft>
              <a:buClr>
                <a:srgbClr val="1B3C1C"/>
              </a:buClr>
              <a:buSzPts val="1700"/>
              <a:buFont typeface="Inter"/>
              <a:buChar char="❏"/>
            </a:pPr>
            <a:r>
              <a:rPr lang="en-US" sz="1700">
                <a:solidFill>
                  <a:srgbClr val="1B3C1C"/>
                </a:solidFill>
              </a:rPr>
              <a:t>Health  </a:t>
            </a:r>
            <a:endParaRPr sz="1700">
              <a:solidFill>
                <a:srgbClr val="1B3C1C"/>
              </a:solidFill>
            </a:endParaRPr>
          </a:p>
          <a:p>
            <a:pPr indent="-336550" lvl="0" marL="457200" rtl="0" algn="l">
              <a:lnSpc>
                <a:spcPct val="150000"/>
              </a:lnSpc>
              <a:spcBef>
                <a:spcPts val="0"/>
              </a:spcBef>
              <a:spcAft>
                <a:spcPts val="0"/>
              </a:spcAft>
              <a:buClr>
                <a:srgbClr val="1B3C1C"/>
              </a:buClr>
              <a:buSzPts val="1700"/>
              <a:buFont typeface="Inter"/>
              <a:buChar char="❏"/>
            </a:pPr>
            <a:r>
              <a:rPr lang="en-US" sz="1700">
                <a:solidFill>
                  <a:srgbClr val="1B3C1C"/>
                </a:solidFill>
              </a:rPr>
              <a:t>Nature, Biodiversity </a:t>
            </a:r>
            <a:endParaRPr sz="1700"/>
          </a:p>
          <a:p>
            <a:pPr indent="-336550" lvl="0" marL="457200" rtl="0" algn="l">
              <a:lnSpc>
                <a:spcPct val="150000"/>
              </a:lnSpc>
              <a:spcBef>
                <a:spcPts val="0"/>
              </a:spcBef>
              <a:spcAft>
                <a:spcPts val="0"/>
              </a:spcAft>
              <a:buClr>
                <a:srgbClr val="1B3C1C"/>
              </a:buClr>
              <a:buSzPts val="1700"/>
              <a:buFont typeface="Inter"/>
              <a:buChar char="❏"/>
            </a:pPr>
            <a:r>
              <a:rPr lang="en-US" sz="1700">
                <a:solidFill>
                  <a:srgbClr val="1B3C1C"/>
                </a:solidFill>
              </a:rPr>
              <a:t>Infrastructure and Human Settlements</a:t>
            </a:r>
            <a:endParaRPr sz="1700"/>
          </a:p>
          <a:p>
            <a:pPr indent="-336550" lvl="0" marL="457200" rtl="0" algn="l">
              <a:lnSpc>
                <a:spcPct val="150000"/>
              </a:lnSpc>
              <a:spcBef>
                <a:spcPts val="0"/>
              </a:spcBef>
              <a:spcAft>
                <a:spcPts val="0"/>
              </a:spcAft>
              <a:buClr>
                <a:srgbClr val="1B3C1C"/>
              </a:buClr>
              <a:buSzPts val="1700"/>
              <a:buFont typeface="Inter"/>
              <a:buChar char="❏"/>
            </a:pPr>
            <a:r>
              <a:rPr lang="en-US" sz="1700"/>
              <a:t>Poverty Eradication and Livelihoods </a:t>
            </a:r>
            <a:endParaRPr sz="1700">
              <a:solidFill>
                <a:srgbClr val="1B3C1C"/>
              </a:solidFill>
            </a:endParaRPr>
          </a:p>
          <a:p>
            <a:pPr indent="-336550" lvl="0" marL="457200" rtl="0" algn="l">
              <a:lnSpc>
                <a:spcPct val="150000"/>
              </a:lnSpc>
              <a:spcBef>
                <a:spcPts val="0"/>
              </a:spcBef>
              <a:spcAft>
                <a:spcPts val="0"/>
              </a:spcAft>
              <a:buClr>
                <a:srgbClr val="1B3C1C"/>
              </a:buClr>
              <a:buSzPts val="1700"/>
              <a:buFont typeface="Inter"/>
              <a:buChar char="❏"/>
            </a:pPr>
            <a:r>
              <a:rPr b="1" lang="en-US" sz="1700">
                <a:solidFill>
                  <a:srgbClr val="1B3C1C"/>
                </a:solidFill>
              </a:rPr>
              <a:t>Cultural Heritage</a:t>
            </a:r>
            <a:endParaRPr sz="1700">
              <a:solidFill>
                <a:srgbClr val="1B3C1C"/>
              </a:solidFill>
            </a:endParaRPr>
          </a:p>
        </p:txBody>
      </p:sp>
      <p:pic>
        <p:nvPicPr>
          <p:cNvPr id="74" name="Google Shape;74;g31de4867b43_0_0"/>
          <p:cNvPicPr preferRelativeResize="0"/>
          <p:nvPr/>
        </p:nvPicPr>
        <p:blipFill rotWithShape="1">
          <a:blip r:embed="rId3">
            <a:alphaModFix/>
          </a:blip>
          <a:srcRect b="0" l="0" r="0" t="0"/>
          <a:stretch/>
        </p:blipFill>
        <p:spPr>
          <a:xfrm>
            <a:off x="5893880" y="200300"/>
            <a:ext cx="3161169" cy="47429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78" name="Shape 78"/>
        <p:cNvGrpSpPr/>
        <p:nvPr/>
      </p:nvGrpSpPr>
      <p:grpSpPr>
        <a:xfrm>
          <a:off x="0" y="0"/>
          <a:ext cx="0" cy="0"/>
          <a:chOff x="0" y="0"/>
          <a:chExt cx="0" cy="0"/>
        </a:xfrm>
      </p:grpSpPr>
      <p:sp>
        <p:nvSpPr>
          <p:cNvPr id="79" name="Google Shape;79;p2"/>
          <p:cNvSpPr txBox="1"/>
          <p:nvPr>
            <p:ph type="ctrTitle"/>
          </p:nvPr>
        </p:nvSpPr>
        <p:spPr>
          <a:xfrm>
            <a:off x="808876" y="262107"/>
            <a:ext cx="7678651" cy="728985"/>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3200">
                <a:solidFill>
                  <a:srgbClr val="EAE4D4"/>
                </a:solidFill>
              </a:rPr>
              <a:t>Pre-COP29: 2nd Expert Report</a:t>
            </a:r>
            <a:endParaRPr sz="3200">
              <a:solidFill>
                <a:srgbClr val="EAE4D4"/>
              </a:solidFill>
            </a:endParaRPr>
          </a:p>
        </p:txBody>
      </p:sp>
      <p:cxnSp>
        <p:nvCxnSpPr>
          <p:cNvPr id="80" name="Google Shape;80;p2"/>
          <p:cNvCxnSpPr/>
          <p:nvPr/>
        </p:nvCxnSpPr>
        <p:spPr>
          <a:xfrm>
            <a:off x="387902" y="4611525"/>
            <a:ext cx="1205400" cy="0"/>
          </a:xfrm>
          <a:prstGeom prst="straightConnector1">
            <a:avLst/>
          </a:prstGeom>
          <a:noFill/>
          <a:ln cap="flat" cmpd="sng" w="76200">
            <a:solidFill>
              <a:srgbClr val="789C4A"/>
            </a:solidFill>
            <a:prstDash val="solid"/>
            <a:round/>
            <a:headEnd len="sm" w="sm" type="none"/>
            <a:tailEnd len="sm" w="sm" type="none"/>
          </a:ln>
        </p:spPr>
      </p:cxnSp>
      <p:sp>
        <p:nvSpPr>
          <p:cNvPr id="81" name="Google Shape;81;p2"/>
          <p:cNvSpPr txBox="1"/>
          <p:nvPr/>
        </p:nvSpPr>
        <p:spPr>
          <a:xfrm>
            <a:off x="311700" y="4611525"/>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EAE4D4"/>
                </a:solidFill>
                <a:latin typeface="Inter"/>
                <a:ea typeface="Inter"/>
                <a:cs typeface="Inter"/>
                <a:sym typeface="Inter"/>
              </a:rPr>
              <a:t>11 December 2024</a:t>
            </a:r>
            <a:endParaRPr b="0" i="0" sz="1000" u="none" cap="none" strike="noStrike">
              <a:solidFill>
                <a:srgbClr val="EAE4D4"/>
              </a:solidFill>
              <a:latin typeface="Inter"/>
              <a:ea typeface="Inter"/>
              <a:cs typeface="Inter"/>
              <a:sym typeface="Inter"/>
            </a:endParaRPr>
          </a:p>
        </p:txBody>
      </p:sp>
      <p:cxnSp>
        <p:nvCxnSpPr>
          <p:cNvPr id="82" name="Google Shape;82;p2"/>
          <p:cNvCxnSpPr/>
          <p:nvPr/>
        </p:nvCxnSpPr>
        <p:spPr>
          <a:xfrm>
            <a:off x="1261052" y="4611525"/>
            <a:ext cx="1205400" cy="0"/>
          </a:xfrm>
          <a:prstGeom prst="straightConnector1">
            <a:avLst/>
          </a:prstGeom>
          <a:noFill/>
          <a:ln cap="flat" cmpd="sng" w="76200">
            <a:solidFill>
              <a:srgbClr val="00A5B5"/>
            </a:solidFill>
            <a:prstDash val="solid"/>
            <a:round/>
            <a:headEnd len="sm" w="sm" type="none"/>
            <a:tailEnd len="sm" w="sm" type="none"/>
          </a:ln>
        </p:spPr>
      </p:cxnSp>
      <p:cxnSp>
        <p:nvCxnSpPr>
          <p:cNvPr id="83" name="Google Shape;83;p2"/>
          <p:cNvCxnSpPr/>
          <p:nvPr/>
        </p:nvCxnSpPr>
        <p:spPr>
          <a:xfrm>
            <a:off x="2286102" y="4611525"/>
            <a:ext cx="1205400" cy="0"/>
          </a:xfrm>
          <a:prstGeom prst="straightConnector1">
            <a:avLst/>
          </a:prstGeom>
          <a:noFill/>
          <a:ln cap="flat" cmpd="sng" w="76200">
            <a:solidFill>
              <a:srgbClr val="F26522"/>
            </a:solidFill>
            <a:prstDash val="solid"/>
            <a:round/>
            <a:headEnd len="sm" w="sm" type="none"/>
            <a:tailEnd len="sm" w="sm" type="none"/>
          </a:ln>
        </p:spPr>
      </p:cxnSp>
      <p:cxnSp>
        <p:nvCxnSpPr>
          <p:cNvPr id="84" name="Google Shape;84;p2"/>
          <p:cNvCxnSpPr/>
          <p:nvPr/>
        </p:nvCxnSpPr>
        <p:spPr>
          <a:xfrm>
            <a:off x="3442802" y="4611525"/>
            <a:ext cx="1205400" cy="0"/>
          </a:xfrm>
          <a:prstGeom prst="straightConnector1">
            <a:avLst/>
          </a:prstGeom>
          <a:noFill/>
          <a:ln cap="flat" cmpd="sng" w="76200">
            <a:solidFill>
              <a:srgbClr val="D6832B"/>
            </a:solidFill>
            <a:prstDash val="solid"/>
            <a:round/>
            <a:headEnd len="sm" w="sm" type="none"/>
            <a:tailEnd len="sm" w="sm" type="none"/>
          </a:ln>
        </p:spPr>
      </p:cxnSp>
      <p:pic>
        <p:nvPicPr>
          <p:cNvPr id="85" name="Google Shape;85;p2"/>
          <p:cNvPicPr preferRelativeResize="0"/>
          <p:nvPr/>
        </p:nvPicPr>
        <p:blipFill rotWithShape="1">
          <a:blip r:embed="rId3">
            <a:alphaModFix/>
          </a:blip>
          <a:srcRect b="0" l="178" r="178" t="0"/>
          <a:stretch/>
        </p:blipFill>
        <p:spPr>
          <a:xfrm>
            <a:off x="7297225" y="4611525"/>
            <a:ext cx="1301650" cy="269868"/>
          </a:xfrm>
          <a:prstGeom prst="rect">
            <a:avLst/>
          </a:prstGeom>
          <a:noFill/>
          <a:ln>
            <a:noFill/>
          </a:ln>
        </p:spPr>
      </p:pic>
      <p:pic>
        <p:nvPicPr>
          <p:cNvPr id="86" name="Google Shape;86;p2"/>
          <p:cNvPicPr preferRelativeResize="0"/>
          <p:nvPr/>
        </p:nvPicPr>
        <p:blipFill>
          <a:blip r:embed="rId4">
            <a:alphaModFix/>
          </a:blip>
          <a:stretch>
            <a:fillRect/>
          </a:stretch>
        </p:blipFill>
        <p:spPr>
          <a:xfrm>
            <a:off x="927800" y="1553116"/>
            <a:ext cx="2693751" cy="2386410"/>
          </a:xfrm>
          <a:prstGeom prst="rect">
            <a:avLst/>
          </a:prstGeom>
          <a:noFill/>
          <a:ln>
            <a:noFill/>
          </a:ln>
        </p:spPr>
      </p:pic>
      <p:pic>
        <p:nvPicPr>
          <p:cNvPr id="87" name="Google Shape;87;p2"/>
          <p:cNvPicPr preferRelativeResize="0"/>
          <p:nvPr/>
        </p:nvPicPr>
        <p:blipFill>
          <a:blip r:embed="rId5">
            <a:alphaModFix/>
          </a:blip>
          <a:stretch>
            <a:fillRect/>
          </a:stretch>
        </p:blipFill>
        <p:spPr>
          <a:xfrm>
            <a:off x="5302175" y="1553125"/>
            <a:ext cx="2693750" cy="2404872"/>
          </a:xfrm>
          <a:prstGeom prst="rect">
            <a:avLst/>
          </a:prstGeom>
          <a:noFill/>
          <a:ln>
            <a:noFill/>
          </a:ln>
        </p:spPr>
      </p:pic>
      <p:sp>
        <p:nvSpPr>
          <p:cNvPr id="88" name="Google Shape;88;p2"/>
          <p:cNvSpPr txBox="1"/>
          <p:nvPr/>
        </p:nvSpPr>
        <p:spPr>
          <a:xfrm>
            <a:off x="808875" y="4071825"/>
            <a:ext cx="30561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chemeClr val="lt1"/>
                </a:solidFill>
                <a:latin typeface="Inter"/>
                <a:ea typeface="Inter"/>
                <a:cs typeface="Inter"/>
                <a:sym typeface="Inter"/>
              </a:rPr>
              <a:t>12(a) Relevance to cultural heritage</a:t>
            </a:r>
            <a:endParaRPr sz="1300">
              <a:solidFill>
                <a:schemeClr val="lt1"/>
              </a:solidFill>
              <a:latin typeface="Inter"/>
              <a:ea typeface="Inter"/>
              <a:cs typeface="Inter"/>
              <a:sym typeface="Inter"/>
            </a:endParaRPr>
          </a:p>
        </p:txBody>
      </p:sp>
      <p:sp>
        <p:nvSpPr>
          <p:cNvPr id="89" name="Google Shape;89;p2"/>
          <p:cNvSpPr txBox="1"/>
          <p:nvPr/>
        </p:nvSpPr>
        <p:spPr>
          <a:xfrm>
            <a:off x="5487525" y="40410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rPr>
              <a:t>12(b) Relevance to adaptation</a:t>
            </a:r>
            <a:endParaRPr>
              <a:solidFill>
                <a:schemeClr val="lt1"/>
              </a:solidFill>
            </a:endParaRPr>
          </a:p>
        </p:txBody>
      </p:sp>
      <p:sp>
        <p:nvSpPr>
          <p:cNvPr id="90" name="Google Shape;90;p2"/>
          <p:cNvSpPr txBox="1"/>
          <p:nvPr/>
        </p:nvSpPr>
        <p:spPr>
          <a:xfrm>
            <a:off x="1476900" y="1065550"/>
            <a:ext cx="6190200" cy="2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lt1"/>
                </a:solidFill>
                <a:latin typeface="Inter"/>
                <a:ea typeface="Inter"/>
                <a:cs typeface="Inter"/>
                <a:sym typeface="Inter"/>
              </a:rPr>
              <a:t>234 CH indicators identified after removing duplicates</a:t>
            </a:r>
            <a:endParaRPr sz="1800">
              <a:solidFill>
                <a:schemeClr val="lt1"/>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94" name="Shape 94"/>
        <p:cNvGrpSpPr/>
        <p:nvPr/>
      </p:nvGrpSpPr>
      <p:grpSpPr>
        <a:xfrm>
          <a:off x="0" y="0"/>
          <a:ext cx="0" cy="0"/>
          <a:chOff x="0" y="0"/>
          <a:chExt cx="0" cy="0"/>
        </a:xfrm>
      </p:grpSpPr>
      <p:sp>
        <p:nvSpPr>
          <p:cNvPr id="95" name="Google Shape;95;g2d6b0677802_0_18"/>
          <p:cNvSpPr txBox="1"/>
          <p:nvPr>
            <p:ph type="ctrTitle"/>
          </p:nvPr>
        </p:nvSpPr>
        <p:spPr>
          <a:xfrm>
            <a:off x="808876" y="262107"/>
            <a:ext cx="7678800" cy="729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3200">
                <a:solidFill>
                  <a:srgbClr val="EAE4D4"/>
                </a:solidFill>
              </a:rPr>
              <a:t>Pre-COP29: 2nd Expert Report</a:t>
            </a:r>
            <a:endParaRPr sz="3200">
              <a:solidFill>
                <a:srgbClr val="EAE4D4"/>
              </a:solidFill>
            </a:endParaRPr>
          </a:p>
        </p:txBody>
      </p:sp>
      <p:cxnSp>
        <p:nvCxnSpPr>
          <p:cNvPr id="96" name="Google Shape;96;g2d6b0677802_0_18"/>
          <p:cNvCxnSpPr/>
          <p:nvPr/>
        </p:nvCxnSpPr>
        <p:spPr>
          <a:xfrm>
            <a:off x="387902" y="4611525"/>
            <a:ext cx="1205400" cy="0"/>
          </a:xfrm>
          <a:prstGeom prst="straightConnector1">
            <a:avLst/>
          </a:prstGeom>
          <a:noFill/>
          <a:ln cap="flat" cmpd="sng" w="76200">
            <a:solidFill>
              <a:srgbClr val="789C4A"/>
            </a:solidFill>
            <a:prstDash val="solid"/>
            <a:round/>
            <a:headEnd len="sm" w="sm" type="none"/>
            <a:tailEnd len="sm" w="sm" type="none"/>
          </a:ln>
        </p:spPr>
      </p:cxnSp>
      <p:sp>
        <p:nvSpPr>
          <p:cNvPr id="97" name="Google Shape;97;g2d6b0677802_0_18"/>
          <p:cNvSpPr txBox="1"/>
          <p:nvPr/>
        </p:nvSpPr>
        <p:spPr>
          <a:xfrm>
            <a:off x="311700" y="4611525"/>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EAE4D4"/>
                </a:solidFill>
                <a:latin typeface="Inter"/>
                <a:ea typeface="Inter"/>
                <a:cs typeface="Inter"/>
                <a:sym typeface="Inter"/>
              </a:rPr>
              <a:t>11 December 2024</a:t>
            </a:r>
            <a:endParaRPr b="0" i="0" sz="1000" u="none" cap="none" strike="noStrike">
              <a:solidFill>
                <a:srgbClr val="EAE4D4"/>
              </a:solidFill>
              <a:latin typeface="Inter"/>
              <a:ea typeface="Inter"/>
              <a:cs typeface="Inter"/>
              <a:sym typeface="Inter"/>
            </a:endParaRPr>
          </a:p>
        </p:txBody>
      </p:sp>
      <p:cxnSp>
        <p:nvCxnSpPr>
          <p:cNvPr id="98" name="Google Shape;98;g2d6b0677802_0_18"/>
          <p:cNvCxnSpPr/>
          <p:nvPr/>
        </p:nvCxnSpPr>
        <p:spPr>
          <a:xfrm>
            <a:off x="1261052" y="4611525"/>
            <a:ext cx="1205400" cy="0"/>
          </a:xfrm>
          <a:prstGeom prst="straightConnector1">
            <a:avLst/>
          </a:prstGeom>
          <a:noFill/>
          <a:ln cap="flat" cmpd="sng" w="76200">
            <a:solidFill>
              <a:srgbClr val="00A5B5"/>
            </a:solidFill>
            <a:prstDash val="solid"/>
            <a:round/>
            <a:headEnd len="sm" w="sm" type="none"/>
            <a:tailEnd len="sm" w="sm" type="none"/>
          </a:ln>
        </p:spPr>
      </p:cxnSp>
      <p:cxnSp>
        <p:nvCxnSpPr>
          <p:cNvPr id="99" name="Google Shape;99;g2d6b0677802_0_18"/>
          <p:cNvCxnSpPr/>
          <p:nvPr/>
        </p:nvCxnSpPr>
        <p:spPr>
          <a:xfrm>
            <a:off x="2286102" y="4611525"/>
            <a:ext cx="1205400" cy="0"/>
          </a:xfrm>
          <a:prstGeom prst="straightConnector1">
            <a:avLst/>
          </a:prstGeom>
          <a:noFill/>
          <a:ln cap="flat" cmpd="sng" w="76200">
            <a:solidFill>
              <a:srgbClr val="F26522"/>
            </a:solidFill>
            <a:prstDash val="solid"/>
            <a:round/>
            <a:headEnd len="sm" w="sm" type="none"/>
            <a:tailEnd len="sm" w="sm" type="none"/>
          </a:ln>
        </p:spPr>
      </p:cxnSp>
      <p:cxnSp>
        <p:nvCxnSpPr>
          <p:cNvPr id="100" name="Google Shape;100;g2d6b0677802_0_18"/>
          <p:cNvCxnSpPr/>
          <p:nvPr/>
        </p:nvCxnSpPr>
        <p:spPr>
          <a:xfrm>
            <a:off x="3442802" y="4611525"/>
            <a:ext cx="1205400" cy="0"/>
          </a:xfrm>
          <a:prstGeom prst="straightConnector1">
            <a:avLst/>
          </a:prstGeom>
          <a:noFill/>
          <a:ln cap="flat" cmpd="sng" w="76200">
            <a:solidFill>
              <a:srgbClr val="D6832B"/>
            </a:solidFill>
            <a:prstDash val="solid"/>
            <a:round/>
            <a:headEnd len="sm" w="sm" type="none"/>
            <a:tailEnd len="sm" w="sm" type="none"/>
          </a:ln>
        </p:spPr>
      </p:cxnSp>
      <p:pic>
        <p:nvPicPr>
          <p:cNvPr id="101" name="Google Shape;101;g2d6b0677802_0_18"/>
          <p:cNvPicPr preferRelativeResize="0"/>
          <p:nvPr/>
        </p:nvPicPr>
        <p:blipFill rotWithShape="1">
          <a:blip r:embed="rId3">
            <a:alphaModFix/>
          </a:blip>
          <a:srcRect b="0" l="179" r="179" t="0"/>
          <a:stretch/>
        </p:blipFill>
        <p:spPr>
          <a:xfrm>
            <a:off x="7297225" y="4611525"/>
            <a:ext cx="1301650" cy="269868"/>
          </a:xfrm>
          <a:prstGeom prst="rect">
            <a:avLst/>
          </a:prstGeom>
          <a:noFill/>
          <a:ln>
            <a:noFill/>
          </a:ln>
        </p:spPr>
      </p:pic>
      <p:sp>
        <p:nvSpPr>
          <p:cNvPr id="102" name="Google Shape;102;g2d6b0677802_0_18"/>
          <p:cNvSpPr txBox="1"/>
          <p:nvPr/>
        </p:nvSpPr>
        <p:spPr>
          <a:xfrm>
            <a:off x="205175" y="1095150"/>
            <a:ext cx="8610000" cy="270000"/>
          </a:xfrm>
          <a:prstGeom prst="rect">
            <a:avLst/>
          </a:prstGeom>
          <a:noFill/>
          <a:ln>
            <a:noFill/>
          </a:ln>
        </p:spPr>
        <p:txBody>
          <a:bodyPr anchorCtr="0" anchor="t" bIns="91425" lIns="91425" spcFirstLastPara="1" rIns="91425" wrap="square" tIns="91425">
            <a:noAutofit/>
          </a:bodyPr>
          <a:lstStyle/>
          <a:p>
            <a:pPr indent="-333375" lvl="0" marL="457200" rtl="0" algn="l">
              <a:lnSpc>
                <a:spcPct val="115000"/>
              </a:lnSpc>
              <a:spcBef>
                <a:spcPts val="1200"/>
              </a:spcBef>
              <a:spcAft>
                <a:spcPts val="0"/>
              </a:spcAft>
              <a:buClr>
                <a:schemeClr val="lt1"/>
              </a:buClr>
              <a:buSzPts val="1650"/>
              <a:buFont typeface="Inter"/>
              <a:buChar char="●"/>
            </a:pPr>
            <a:r>
              <a:rPr lang="en-US" sz="1650">
                <a:solidFill>
                  <a:schemeClr val="lt1"/>
                </a:solidFill>
                <a:latin typeface="Inter"/>
                <a:ea typeface="Inter"/>
                <a:cs typeface="Inter"/>
                <a:sym typeface="Inter"/>
              </a:rPr>
              <a:t>Direct Cultural Heritage indicators are very underrepresented (234 vs 5000)</a:t>
            </a:r>
            <a:endParaRPr sz="1650">
              <a:solidFill>
                <a:schemeClr val="lt1"/>
              </a:solidFill>
              <a:latin typeface="Inter"/>
              <a:ea typeface="Inter"/>
              <a:cs typeface="Inter"/>
              <a:sym typeface="Inter"/>
            </a:endParaRPr>
          </a:p>
          <a:p>
            <a:pPr indent="-333375" lvl="0" marL="457200" rtl="0" algn="l">
              <a:lnSpc>
                <a:spcPct val="115000"/>
              </a:lnSpc>
              <a:spcBef>
                <a:spcPts val="0"/>
              </a:spcBef>
              <a:spcAft>
                <a:spcPts val="0"/>
              </a:spcAft>
              <a:buClr>
                <a:schemeClr val="lt1"/>
              </a:buClr>
              <a:buSzPts val="1650"/>
              <a:buFont typeface="Inter"/>
              <a:buChar char="●"/>
            </a:pPr>
            <a:r>
              <a:rPr lang="en-US" sz="1650">
                <a:solidFill>
                  <a:schemeClr val="lt1"/>
                </a:solidFill>
                <a:latin typeface="Inter"/>
                <a:ea typeface="Inter"/>
                <a:cs typeface="Inter"/>
                <a:sym typeface="Inter"/>
              </a:rPr>
              <a:t>New proposed indicators often lack the level of detail needed to estimate whether they could globally report on progress</a:t>
            </a:r>
            <a:endParaRPr sz="1650">
              <a:solidFill>
                <a:schemeClr val="lt1"/>
              </a:solidFill>
              <a:latin typeface="Inter"/>
              <a:ea typeface="Inter"/>
              <a:cs typeface="Inter"/>
              <a:sym typeface="Inter"/>
            </a:endParaRPr>
          </a:p>
          <a:p>
            <a:pPr indent="-333375" lvl="0" marL="457200" rtl="0" algn="l">
              <a:lnSpc>
                <a:spcPct val="115000"/>
              </a:lnSpc>
              <a:spcBef>
                <a:spcPts val="0"/>
              </a:spcBef>
              <a:spcAft>
                <a:spcPts val="0"/>
              </a:spcAft>
              <a:buClr>
                <a:schemeClr val="lt1"/>
              </a:buClr>
              <a:buSzPts val="1650"/>
              <a:buFont typeface="Inter"/>
              <a:buChar char="●"/>
            </a:pPr>
            <a:r>
              <a:rPr lang="en-US" sz="1650">
                <a:solidFill>
                  <a:schemeClr val="lt1"/>
                </a:solidFill>
                <a:latin typeface="Inter"/>
                <a:ea typeface="Inter"/>
                <a:cs typeface="Inter"/>
                <a:sym typeface="Inter"/>
              </a:rPr>
              <a:t>Indicators proposed by States Parties are so specific as to not be useful.</a:t>
            </a:r>
            <a:endParaRPr sz="1650">
              <a:solidFill>
                <a:schemeClr val="lt1"/>
              </a:solidFill>
              <a:latin typeface="Inter"/>
              <a:ea typeface="Inter"/>
              <a:cs typeface="Inter"/>
              <a:sym typeface="Inter"/>
            </a:endParaRPr>
          </a:p>
          <a:p>
            <a:pPr indent="-333375" lvl="0" marL="457200" rtl="0" algn="l">
              <a:lnSpc>
                <a:spcPct val="115000"/>
              </a:lnSpc>
              <a:spcBef>
                <a:spcPts val="0"/>
              </a:spcBef>
              <a:spcAft>
                <a:spcPts val="0"/>
              </a:spcAft>
              <a:buClr>
                <a:schemeClr val="lt1"/>
              </a:buClr>
              <a:buSzPts val="1650"/>
              <a:buFont typeface="Inter"/>
              <a:buChar char="●"/>
            </a:pPr>
            <a:r>
              <a:rPr lang="en-US" sz="1650">
                <a:solidFill>
                  <a:schemeClr val="lt1"/>
                </a:solidFill>
                <a:latin typeface="Inter"/>
                <a:ea typeface="Inter"/>
                <a:cs typeface="Inter"/>
                <a:sym typeface="Inter"/>
              </a:rPr>
              <a:t>Other indicators proposed seem to be specific to certain types of cultural heritage.</a:t>
            </a:r>
            <a:endParaRPr sz="1650">
              <a:solidFill>
                <a:schemeClr val="lt1"/>
              </a:solidFill>
              <a:latin typeface="Inter"/>
              <a:ea typeface="Inter"/>
              <a:cs typeface="Inter"/>
              <a:sym typeface="Inter"/>
            </a:endParaRPr>
          </a:p>
          <a:p>
            <a:pPr indent="-333375" lvl="0" marL="457200" rtl="0" algn="l">
              <a:lnSpc>
                <a:spcPct val="115000"/>
              </a:lnSpc>
              <a:spcBef>
                <a:spcPts val="0"/>
              </a:spcBef>
              <a:spcAft>
                <a:spcPts val="0"/>
              </a:spcAft>
              <a:buClr>
                <a:schemeClr val="lt1"/>
              </a:buClr>
              <a:buSzPts val="1650"/>
              <a:buFont typeface="Inter"/>
              <a:buChar char="●"/>
            </a:pPr>
            <a:r>
              <a:rPr lang="en-US" sz="1650">
                <a:solidFill>
                  <a:schemeClr val="lt1"/>
                </a:solidFill>
                <a:latin typeface="Inter"/>
                <a:ea typeface="Inter"/>
                <a:cs typeface="Inter"/>
                <a:sym typeface="Inter"/>
              </a:rPr>
              <a:t>Other indicators proposed are only applicable at the local community level which raises questions about how the indicators will be eventually implemented.</a:t>
            </a:r>
            <a:endParaRPr sz="1650">
              <a:solidFill>
                <a:schemeClr val="lt1"/>
              </a:solidFill>
              <a:latin typeface="Inter"/>
              <a:ea typeface="Inter"/>
              <a:cs typeface="Inter"/>
              <a:sym typeface="Inter"/>
            </a:endParaRPr>
          </a:p>
          <a:p>
            <a:pPr indent="-333375" lvl="0" marL="457200" rtl="0" algn="l">
              <a:lnSpc>
                <a:spcPct val="115000"/>
              </a:lnSpc>
              <a:spcBef>
                <a:spcPts val="0"/>
              </a:spcBef>
              <a:spcAft>
                <a:spcPts val="0"/>
              </a:spcAft>
              <a:buClr>
                <a:schemeClr val="lt1"/>
              </a:buClr>
              <a:buSzPts val="1650"/>
              <a:buFont typeface="Inter"/>
              <a:buChar char="●"/>
            </a:pPr>
            <a:r>
              <a:rPr lang="en-US" sz="1650">
                <a:solidFill>
                  <a:schemeClr val="lt1"/>
                </a:solidFill>
                <a:latin typeface="Inter"/>
                <a:ea typeface="Inter"/>
                <a:cs typeface="Inter"/>
                <a:sym typeface="Inter"/>
              </a:rPr>
              <a:t>Common reasons for ‘No’:  scope not clearly defined e.g “Number of cultural practices” are unclear in what exactly would be included </a:t>
            </a:r>
            <a:endParaRPr sz="1650">
              <a:solidFill>
                <a:schemeClr val="lt1"/>
              </a:solidFill>
              <a:latin typeface="Inter"/>
              <a:ea typeface="Inter"/>
              <a:cs typeface="Inter"/>
              <a:sym typeface="Inter"/>
            </a:endParaRPr>
          </a:p>
          <a:p>
            <a:pPr indent="0" lvl="0" marL="457200" rtl="0" algn="l">
              <a:spcBef>
                <a:spcPts val="120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g2d6b0677802_0_45"/>
          <p:cNvSpPr txBox="1"/>
          <p:nvPr>
            <p:ph type="title"/>
          </p:nvPr>
        </p:nvSpPr>
        <p:spPr>
          <a:xfrm>
            <a:off x="341963" y="154271"/>
            <a:ext cx="7886700" cy="9942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US" sz="2850">
                <a:latin typeface="Gill Sans"/>
                <a:ea typeface="Gill Sans"/>
                <a:cs typeface="Gill Sans"/>
                <a:sym typeface="Gill Sans"/>
              </a:rPr>
              <a:t>Pre-COP29: Secretariat Report </a:t>
            </a:r>
            <a:endParaRPr b="1" sz="2850">
              <a:latin typeface="Gill Sans"/>
              <a:ea typeface="Gill Sans"/>
              <a:cs typeface="Gill Sans"/>
              <a:sym typeface="Gill Sans"/>
            </a:endParaRPr>
          </a:p>
        </p:txBody>
      </p:sp>
      <p:pic>
        <p:nvPicPr>
          <p:cNvPr descr="A logo of a globe with colorful lines&#10;&#10;Description automatically generated" id="108" name="Google Shape;108;g2d6b0677802_0_45"/>
          <p:cNvPicPr preferRelativeResize="0"/>
          <p:nvPr/>
        </p:nvPicPr>
        <p:blipFill rotWithShape="1">
          <a:blip r:embed="rId3">
            <a:alphaModFix/>
          </a:blip>
          <a:srcRect b="0" l="0" r="0" t="0"/>
          <a:stretch/>
        </p:blipFill>
        <p:spPr>
          <a:xfrm>
            <a:off x="7795142" y="3957125"/>
            <a:ext cx="2138657" cy="994175"/>
          </a:xfrm>
          <a:prstGeom prst="rect">
            <a:avLst/>
          </a:prstGeom>
          <a:noFill/>
          <a:ln>
            <a:noFill/>
          </a:ln>
        </p:spPr>
      </p:pic>
      <p:sp>
        <p:nvSpPr>
          <p:cNvPr id="109" name="Google Shape;109;g2d6b0677802_0_45"/>
          <p:cNvSpPr txBox="1"/>
          <p:nvPr/>
        </p:nvSpPr>
        <p:spPr>
          <a:xfrm>
            <a:off x="454350" y="966250"/>
            <a:ext cx="8235300" cy="36942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Char char="●"/>
            </a:pPr>
            <a:r>
              <a:rPr lang="en-US" sz="1800"/>
              <a:t>CH t</a:t>
            </a:r>
            <a:r>
              <a:rPr lang="en-US" sz="1800"/>
              <a:t>arget broken down into </a:t>
            </a:r>
            <a:r>
              <a:rPr b="1" lang="en-US" sz="1800"/>
              <a:t>three subcomponents</a:t>
            </a:r>
            <a:r>
              <a:rPr lang="en-US" sz="1800"/>
              <a:t> to use as a basis for the indicator review</a:t>
            </a:r>
            <a:endParaRPr sz="1800"/>
          </a:p>
          <a:p>
            <a:pPr indent="-342900" lvl="0" marL="457200" rtl="0" algn="l">
              <a:spcBef>
                <a:spcPts val="0"/>
              </a:spcBef>
              <a:spcAft>
                <a:spcPts val="0"/>
              </a:spcAft>
              <a:buSzPts val="1800"/>
              <a:buChar char="●"/>
            </a:pPr>
            <a:r>
              <a:rPr lang="en-US" sz="1800"/>
              <a:t>Relevant indicators categorized into five areas; community participation in knowledge systems, or resilience of built heritage,</a:t>
            </a:r>
            <a:endParaRPr sz="1800"/>
          </a:p>
          <a:p>
            <a:pPr indent="-342900" lvl="0" marL="457200" rtl="0" algn="l">
              <a:spcBef>
                <a:spcPts val="0"/>
              </a:spcBef>
              <a:spcAft>
                <a:spcPts val="0"/>
              </a:spcAft>
              <a:buSzPts val="1800"/>
              <a:buChar char="●"/>
            </a:pPr>
            <a:r>
              <a:rPr lang="en-US" sz="1800"/>
              <a:t>Proposed using the availability of relevant data as a way of distinguishing between existing and proposed indicators, noting qualitative approach more appropriate on subcomponent re traditional, local and Indigenous Peoples’ knowledge.</a:t>
            </a:r>
            <a:endParaRPr sz="1800"/>
          </a:p>
          <a:p>
            <a:pPr indent="-342900" lvl="0" marL="457200" rtl="0" algn="l">
              <a:spcBef>
                <a:spcPts val="0"/>
              </a:spcBef>
              <a:spcAft>
                <a:spcPts val="0"/>
              </a:spcAft>
              <a:buSzPts val="1800"/>
              <a:buChar char="●"/>
            </a:pPr>
            <a:r>
              <a:rPr lang="en-US" sz="1800"/>
              <a:t>Challenges arising from gaps in data, particularly on Indigenous knowledge, current indicators </a:t>
            </a:r>
            <a:r>
              <a:rPr b="1" lang="en-US" sz="1800"/>
              <a:t>lack information on data readiness</a:t>
            </a:r>
            <a:r>
              <a:rPr lang="en-US" sz="1800"/>
              <a:t>, especially in areas such as cultural heritage.</a:t>
            </a:r>
            <a:endParaRPr sz="1800"/>
          </a:p>
          <a:p>
            <a:pPr indent="0" lvl="0" marL="457200" rtl="0" algn="l">
              <a:spcBef>
                <a:spcPts val="0"/>
              </a:spcBef>
              <a:spcAft>
                <a:spcPts val="0"/>
              </a:spcAft>
              <a:buNone/>
            </a:pPr>
            <a:r>
              <a:t/>
            </a:r>
            <a:endParaRPr sz="1600"/>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341963" y="154271"/>
            <a:ext cx="7886700" cy="994172"/>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US" sz="2850">
                <a:latin typeface="Gill Sans"/>
                <a:ea typeface="Gill Sans"/>
                <a:cs typeface="Gill Sans"/>
                <a:sym typeface="Gill Sans"/>
              </a:rPr>
              <a:t>Pre-COP29: Secretariat Report</a:t>
            </a:r>
            <a:r>
              <a:rPr b="1" lang="en-US" sz="2850">
                <a:latin typeface="Gill Sans"/>
                <a:ea typeface="Gill Sans"/>
                <a:cs typeface="Gill Sans"/>
                <a:sym typeface="Gill Sans"/>
              </a:rPr>
              <a:t> </a:t>
            </a:r>
            <a:endParaRPr b="1" sz="2850">
              <a:latin typeface="Gill Sans"/>
              <a:ea typeface="Gill Sans"/>
              <a:cs typeface="Gill Sans"/>
              <a:sym typeface="Gill Sans"/>
            </a:endParaRPr>
          </a:p>
        </p:txBody>
      </p:sp>
      <p:pic>
        <p:nvPicPr>
          <p:cNvPr descr="A logo of a globe with colorful lines&#10;&#10;Description automatically generated" id="115" name="Google Shape;115;p4"/>
          <p:cNvPicPr preferRelativeResize="0"/>
          <p:nvPr/>
        </p:nvPicPr>
        <p:blipFill rotWithShape="1">
          <a:blip r:embed="rId3">
            <a:alphaModFix/>
          </a:blip>
          <a:srcRect b="0" l="0" r="0" t="0"/>
          <a:stretch/>
        </p:blipFill>
        <p:spPr>
          <a:xfrm>
            <a:off x="7795142" y="3957125"/>
            <a:ext cx="2138657" cy="994175"/>
          </a:xfrm>
          <a:prstGeom prst="rect">
            <a:avLst/>
          </a:prstGeom>
          <a:noFill/>
          <a:ln>
            <a:noFill/>
          </a:ln>
        </p:spPr>
      </p:pic>
      <p:sp>
        <p:nvSpPr>
          <p:cNvPr id="116" name="Google Shape;116;p4"/>
          <p:cNvSpPr txBox="1"/>
          <p:nvPr/>
        </p:nvSpPr>
        <p:spPr>
          <a:xfrm>
            <a:off x="454350" y="966250"/>
            <a:ext cx="8235300" cy="28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330200" lvl="0" marL="457200" rtl="0" algn="l">
              <a:spcBef>
                <a:spcPts val="0"/>
              </a:spcBef>
              <a:spcAft>
                <a:spcPts val="0"/>
              </a:spcAft>
              <a:buSzPts val="1600"/>
              <a:buChar char="●"/>
            </a:pPr>
            <a:r>
              <a:rPr lang="en-US" sz="1600"/>
              <a:t>Some thematic areas that have significantly more links to some targets compared to others. For example, the food target would have more links to the water target than it would the cultural heritage target. </a:t>
            </a:r>
            <a:r>
              <a:rPr b="1" lang="en-US" sz="1600"/>
              <a:t>Cross cutting issues least frequently mapped to target 9g (cultural heritage).</a:t>
            </a:r>
            <a:r>
              <a:rPr lang="en-US" sz="1600"/>
              <a:t> </a:t>
            </a:r>
            <a:endParaRPr sz="1600"/>
          </a:p>
          <a:p>
            <a:pPr indent="-330200" lvl="0" marL="457200" rtl="0" algn="l">
              <a:spcBef>
                <a:spcPts val="0"/>
              </a:spcBef>
              <a:spcAft>
                <a:spcPts val="0"/>
              </a:spcAft>
              <a:buSzPts val="1600"/>
              <a:buChar char="●"/>
            </a:pPr>
            <a:r>
              <a:rPr lang="en-US" sz="1600"/>
              <a:t>Experts working on cultural heritage (9g) highlighted instances where some proposed indicators were too broad and would be better suited to other thematic areas.</a:t>
            </a:r>
            <a:endParaRPr sz="1600"/>
          </a:p>
          <a:p>
            <a:pPr indent="-330200" lvl="0" marL="457200" rtl="0" algn="l">
              <a:spcBef>
                <a:spcPts val="0"/>
              </a:spcBef>
              <a:spcAft>
                <a:spcPts val="0"/>
              </a:spcAft>
              <a:buSzPts val="1600"/>
              <a:buChar char="●"/>
            </a:pPr>
            <a:r>
              <a:rPr lang="en-US" sz="1600"/>
              <a:t>Highlighted the many overlaps between the target for cultural heritage and the target for ecosystems and biodiversity, and that consideration of cross-cutting indicators and issues therefore needs to be among the next steps.</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2d6b0677802_0_34"/>
          <p:cNvSpPr txBox="1"/>
          <p:nvPr>
            <p:ph type="title"/>
          </p:nvPr>
        </p:nvSpPr>
        <p:spPr>
          <a:xfrm>
            <a:off x="341963" y="154271"/>
            <a:ext cx="7886700" cy="9942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b="1" lang="en-US" sz="2850">
                <a:latin typeface="Gill Sans"/>
                <a:ea typeface="Gill Sans"/>
                <a:cs typeface="Gill Sans"/>
                <a:sym typeface="Gill Sans"/>
              </a:rPr>
              <a:t>HACA UNFCCC (SEORS) Side Event </a:t>
            </a:r>
            <a:endParaRPr b="1" sz="2850">
              <a:latin typeface="Gill Sans"/>
              <a:ea typeface="Gill Sans"/>
              <a:cs typeface="Gill Sans"/>
              <a:sym typeface="Gill Sans"/>
            </a:endParaRPr>
          </a:p>
        </p:txBody>
      </p:sp>
      <p:pic>
        <p:nvPicPr>
          <p:cNvPr descr="A logo with text on it&#10;&#10;Description automatically generated" id="122" name="Google Shape;122;g2d6b0677802_0_34"/>
          <p:cNvPicPr preferRelativeResize="0"/>
          <p:nvPr/>
        </p:nvPicPr>
        <p:blipFill rotWithShape="1">
          <a:blip r:embed="rId3">
            <a:alphaModFix/>
          </a:blip>
          <a:srcRect b="0" l="0" r="0" t="0"/>
          <a:stretch/>
        </p:blipFill>
        <p:spPr>
          <a:xfrm>
            <a:off x="7451120" y="1749292"/>
            <a:ext cx="988139" cy="934134"/>
          </a:xfrm>
          <a:prstGeom prst="rect">
            <a:avLst/>
          </a:prstGeom>
          <a:noFill/>
          <a:ln>
            <a:noFill/>
          </a:ln>
        </p:spPr>
      </p:pic>
      <p:pic>
        <p:nvPicPr>
          <p:cNvPr descr="A logo of a globe with colorful lines&#10;&#10;Description automatically generated" id="123" name="Google Shape;123;g2d6b0677802_0_34"/>
          <p:cNvPicPr preferRelativeResize="0"/>
          <p:nvPr/>
        </p:nvPicPr>
        <p:blipFill rotWithShape="1">
          <a:blip r:embed="rId4">
            <a:alphaModFix/>
          </a:blip>
          <a:srcRect b="0" l="0" r="0" t="0"/>
          <a:stretch/>
        </p:blipFill>
        <p:spPr>
          <a:xfrm>
            <a:off x="7451136" y="3003011"/>
            <a:ext cx="1906276" cy="886140"/>
          </a:xfrm>
          <a:prstGeom prst="rect">
            <a:avLst/>
          </a:prstGeom>
          <a:noFill/>
          <a:ln>
            <a:noFill/>
          </a:ln>
        </p:spPr>
      </p:pic>
      <p:sp>
        <p:nvSpPr>
          <p:cNvPr id="124" name="Google Shape;124;g2d6b0677802_0_34"/>
          <p:cNvSpPr txBox="1"/>
          <p:nvPr/>
        </p:nvSpPr>
        <p:spPr>
          <a:xfrm>
            <a:off x="7220099" y="4015574"/>
            <a:ext cx="1450200" cy="1062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With financial support from the ALIPH Foundation, National Geographic Society, and the Mellon Foundation </a:t>
            </a:r>
            <a:endParaRPr/>
          </a:p>
        </p:txBody>
      </p:sp>
      <p:pic>
        <p:nvPicPr>
          <p:cNvPr descr="A screenshot of a video conference&#10;&#10;Description automatically generated" id="125" name="Google Shape;125;g2d6b0677802_0_34"/>
          <p:cNvPicPr preferRelativeResize="0"/>
          <p:nvPr/>
        </p:nvPicPr>
        <p:blipFill rotWithShape="1">
          <a:blip r:embed="rId5">
            <a:alphaModFix/>
          </a:blip>
          <a:srcRect b="0" l="0" r="0" t="0"/>
          <a:stretch/>
        </p:blipFill>
        <p:spPr>
          <a:xfrm>
            <a:off x="117975" y="820450"/>
            <a:ext cx="6467498" cy="36392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ph type="title"/>
          </p:nvPr>
        </p:nvSpPr>
        <p:spPr>
          <a:xfrm>
            <a:off x="341963" y="154271"/>
            <a:ext cx="7886700" cy="994172"/>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b="1" lang="en-US" sz="2850">
                <a:latin typeface="Gill Sans"/>
                <a:ea typeface="Gill Sans"/>
                <a:cs typeface="Gill Sans"/>
                <a:sym typeface="Gill Sans"/>
              </a:rPr>
              <a:t>HACA UNFCCC Side Event </a:t>
            </a:r>
            <a:endParaRPr b="1" sz="2850">
              <a:latin typeface="Gill Sans"/>
              <a:ea typeface="Gill Sans"/>
              <a:cs typeface="Gill Sans"/>
              <a:sym typeface="Gill Sans"/>
            </a:endParaRPr>
          </a:p>
        </p:txBody>
      </p:sp>
      <p:pic>
        <p:nvPicPr>
          <p:cNvPr descr="A logo of a globe with colorful lines&#10;&#10;Description automatically generated" id="131" name="Google Shape;131;p5"/>
          <p:cNvPicPr preferRelativeResize="0"/>
          <p:nvPr/>
        </p:nvPicPr>
        <p:blipFill rotWithShape="1">
          <a:blip r:embed="rId3">
            <a:alphaModFix/>
          </a:blip>
          <a:srcRect b="0" l="0" r="0" t="0"/>
          <a:stretch/>
        </p:blipFill>
        <p:spPr>
          <a:xfrm>
            <a:off x="6992061" y="3094036"/>
            <a:ext cx="1906276" cy="886140"/>
          </a:xfrm>
          <a:prstGeom prst="rect">
            <a:avLst/>
          </a:prstGeom>
          <a:noFill/>
          <a:ln>
            <a:noFill/>
          </a:ln>
        </p:spPr>
      </p:pic>
      <p:sp>
        <p:nvSpPr>
          <p:cNvPr id="132" name="Google Shape;132;p5"/>
          <p:cNvSpPr txBox="1"/>
          <p:nvPr/>
        </p:nvSpPr>
        <p:spPr>
          <a:xfrm>
            <a:off x="6992061" y="4015574"/>
            <a:ext cx="1450123" cy="9002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With financial support from the ALIPH Foundation, National Geographic Society, and the Mellon Foundation </a:t>
            </a:r>
            <a:endParaRPr b="0" i="1" sz="1050" u="none" cap="none" strike="noStrike">
              <a:solidFill>
                <a:srgbClr val="000000"/>
              </a:solidFill>
              <a:latin typeface="Gill Sans"/>
              <a:ea typeface="Gill Sans"/>
              <a:cs typeface="Gill Sans"/>
              <a:sym typeface="Gill Sans"/>
            </a:endParaRPr>
          </a:p>
        </p:txBody>
      </p:sp>
      <p:sp>
        <p:nvSpPr>
          <p:cNvPr id="133" name="Google Shape;133;p5"/>
          <p:cNvSpPr txBox="1"/>
          <p:nvPr/>
        </p:nvSpPr>
        <p:spPr>
          <a:xfrm>
            <a:off x="89547" y="4327259"/>
            <a:ext cx="574196"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Caption</a:t>
            </a:r>
            <a:endParaRPr b="0" i="1" sz="1050" u="none" cap="none" strike="noStrike">
              <a:solidFill>
                <a:srgbClr val="000000"/>
              </a:solidFill>
              <a:latin typeface="Gill Sans"/>
              <a:ea typeface="Gill Sans"/>
              <a:cs typeface="Gill Sans"/>
              <a:sym typeface="Gill Sans"/>
            </a:endParaRPr>
          </a:p>
        </p:txBody>
      </p:sp>
      <p:pic>
        <p:nvPicPr>
          <p:cNvPr descr="A group of people in a conference room&#10;&#10;Description automatically generated" id="134" name="Google Shape;134;p5"/>
          <p:cNvPicPr preferRelativeResize="0"/>
          <p:nvPr/>
        </p:nvPicPr>
        <p:blipFill rotWithShape="1">
          <a:blip r:embed="rId4">
            <a:alphaModFix/>
          </a:blip>
          <a:srcRect b="0" l="0" r="0" t="0"/>
          <a:stretch/>
        </p:blipFill>
        <p:spPr>
          <a:xfrm>
            <a:off x="-10" y="1209303"/>
            <a:ext cx="4108855" cy="3057087"/>
          </a:xfrm>
          <a:prstGeom prst="rect">
            <a:avLst/>
          </a:prstGeom>
          <a:noFill/>
          <a:ln cap="flat" cmpd="sng" w="38100">
            <a:solidFill>
              <a:srgbClr val="000000"/>
            </a:solidFill>
            <a:prstDash val="solid"/>
            <a:round/>
            <a:headEnd len="sm" w="sm" type="none"/>
            <a:tailEnd len="sm" w="sm" type="none"/>
          </a:ln>
        </p:spPr>
      </p:pic>
      <p:pic>
        <p:nvPicPr>
          <p:cNvPr descr="A group of people sitting at a table&#10;&#10;Description automatically generated" id="135" name="Google Shape;135;p5"/>
          <p:cNvPicPr preferRelativeResize="0"/>
          <p:nvPr/>
        </p:nvPicPr>
        <p:blipFill rotWithShape="1">
          <a:blip r:embed="rId5">
            <a:alphaModFix/>
          </a:blip>
          <a:srcRect b="0" l="0" r="0" t="0"/>
          <a:stretch/>
        </p:blipFill>
        <p:spPr>
          <a:xfrm>
            <a:off x="4336349" y="729150"/>
            <a:ext cx="2615299" cy="1961474"/>
          </a:xfrm>
          <a:prstGeom prst="rect">
            <a:avLst/>
          </a:prstGeom>
          <a:noFill/>
          <a:ln cap="flat" cmpd="sng" w="38100">
            <a:solidFill>
              <a:srgbClr val="000000"/>
            </a:solidFill>
            <a:prstDash val="solid"/>
            <a:round/>
            <a:headEnd len="sm" w="sm" type="none"/>
            <a:tailEnd len="sm" w="sm" type="none"/>
          </a:ln>
        </p:spPr>
      </p:pic>
      <p:pic>
        <p:nvPicPr>
          <p:cNvPr descr="A person standing in front of a white desk with a projector screen&#10;&#10;Description automatically generated" id="136" name="Google Shape;136;p5"/>
          <p:cNvPicPr preferRelativeResize="0"/>
          <p:nvPr/>
        </p:nvPicPr>
        <p:blipFill rotWithShape="1">
          <a:blip r:embed="rId6">
            <a:alphaModFix/>
          </a:blip>
          <a:srcRect b="0" l="0" r="0" t="0"/>
          <a:stretch/>
        </p:blipFill>
        <p:spPr>
          <a:xfrm>
            <a:off x="2737475" y="2779725"/>
            <a:ext cx="3654727" cy="2363775"/>
          </a:xfrm>
          <a:prstGeom prst="rect">
            <a:avLst/>
          </a:prstGeom>
          <a:noFill/>
          <a:ln cap="flat" cmpd="sng" w="38100">
            <a:solidFill>
              <a:srgbClr val="000000"/>
            </a:solidFill>
            <a:prstDash val="solid"/>
            <a:round/>
            <a:headEnd len="sm" w="sm" type="none"/>
            <a:tailEnd len="sm" w="sm" type="none"/>
          </a:ln>
        </p:spPr>
      </p:pic>
      <p:pic>
        <p:nvPicPr>
          <p:cNvPr descr="A person and person sitting together&#10;&#10;Description automatically generated" id="137" name="Google Shape;137;p5"/>
          <p:cNvPicPr preferRelativeResize="0"/>
          <p:nvPr/>
        </p:nvPicPr>
        <p:blipFill rotWithShape="1">
          <a:blip r:embed="rId7">
            <a:alphaModFix/>
          </a:blip>
          <a:srcRect b="0" l="0" r="0" t="0"/>
          <a:stretch/>
        </p:blipFill>
        <p:spPr>
          <a:xfrm>
            <a:off x="7179157" y="798873"/>
            <a:ext cx="1532052" cy="2181900"/>
          </a:xfrm>
          <a:prstGeom prst="rect">
            <a:avLst/>
          </a:prstGeom>
          <a:noFill/>
          <a:ln cap="flat" cmpd="sng" w="38100">
            <a:solidFill>
              <a:srgbClr val="000000"/>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341963" y="154271"/>
            <a:ext cx="7886700" cy="994172"/>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b="1" lang="en-US" sz="2850">
                <a:latin typeface="Gill Sans"/>
                <a:ea typeface="Gill Sans"/>
                <a:cs typeface="Gill Sans"/>
                <a:sym typeface="Gill Sans"/>
              </a:rPr>
              <a:t>HACA SEORS Side Event </a:t>
            </a:r>
            <a:endParaRPr b="1" sz="2850">
              <a:latin typeface="Gill Sans"/>
              <a:ea typeface="Gill Sans"/>
              <a:cs typeface="Gill Sans"/>
              <a:sym typeface="Gill Sans"/>
            </a:endParaRPr>
          </a:p>
        </p:txBody>
      </p:sp>
      <p:pic>
        <p:nvPicPr>
          <p:cNvPr descr="A logo with text on it&#10;&#10;Description automatically generated" id="143" name="Google Shape;143;p6"/>
          <p:cNvPicPr preferRelativeResize="0"/>
          <p:nvPr/>
        </p:nvPicPr>
        <p:blipFill rotWithShape="1">
          <a:blip r:embed="rId3">
            <a:alphaModFix/>
          </a:blip>
          <a:srcRect b="0" l="0" r="0" t="0"/>
          <a:stretch/>
        </p:blipFill>
        <p:spPr>
          <a:xfrm>
            <a:off x="5397262" y="4245025"/>
            <a:ext cx="859450" cy="812475"/>
          </a:xfrm>
          <a:prstGeom prst="rect">
            <a:avLst/>
          </a:prstGeom>
          <a:noFill/>
          <a:ln>
            <a:noFill/>
          </a:ln>
        </p:spPr>
      </p:pic>
      <p:pic>
        <p:nvPicPr>
          <p:cNvPr descr="A logo of a globe with colorful lines&#10;&#10;Description automatically generated" id="144" name="Google Shape;144;p6"/>
          <p:cNvPicPr preferRelativeResize="0"/>
          <p:nvPr/>
        </p:nvPicPr>
        <p:blipFill rotWithShape="1">
          <a:blip r:embed="rId4">
            <a:alphaModFix/>
          </a:blip>
          <a:srcRect b="0" l="0" r="0" t="0"/>
          <a:stretch/>
        </p:blipFill>
        <p:spPr>
          <a:xfrm>
            <a:off x="6423239" y="4337123"/>
            <a:ext cx="1595725" cy="741788"/>
          </a:xfrm>
          <a:prstGeom prst="rect">
            <a:avLst/>
          </a:prstGeom>
          <a:noFill/>
          <a:ln>
            <a:noFill/>
          </a:ln>
        </p:spPr>
      </p:pic>
      <p:sp>
        <p:nvSpPr>
          <p:cNvPr id="145" name="Google Shape;145;p6"/>
          <p:cNvSpPr txBox="1"/>
          <p:nvPr/>
        </p:nvSpPr>
        <p:spPr>
          <a:xfrm>
            <a:off x="7450086" y="4201113"/>
            <a:ext cx="1682700" cy="9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000000"/>
                </a:solidFill>
                <a:latin typeface="Gill Sans"/>
                <a:ea typeface="Gill Sans"/>
                <a:cs typeface="Gill Sans"/>
                <a:sym typeface="Gill Sans"/>
              </a:rPr>
              <a:t>With financial support from the ALIPH Foundation, National Geographic Society, and the Mellon Foundation </a:t>
            </a:r>
            <a:endParaRPr/>
          </a:p>
        </p:txBody>
      </p:sp>
      <p:pic>
        <p:nvPicPr>
          <p:cNvPr descr="A person speaking at a podium&#10;&#10;Description automatically generated" id="146" name="Google Shape;146;p6"/>
          <p:cNvPicPr preferRelativeResize="0"/>
          <p:nvPr/>
        </p:nvPicPr>
        <p:blipFill rotWithShape="1">
          <a:blip r:embed="rId5">
            <a:alphaModFix/>
          </a:blip>
          <a:srcRect b="0" l="0" r="0" t="0"/>
          <a:stretch/>
        </p:blipFill>
        <p:spPr>
          <a:xfrm>
            <a:off x="4740552" y="1056137"/>
            <a:ext cx="1682700" cy="2243612"/>
          </a:xfrm>
          <a:prstGeom prst="rect">
            <a:avLst/>
          </a:prstGeom>
          <a:noFill/>
          <a:ln cap="flat" cmpd="sng" w="38100">
            <a:solidFill>
              <a:srgbClr val="000000"/>
            </a:solidFill>
            <a:prstDash val="solid"/>
            <a:round/>
            <a:headEnd len="sm" w="sm" type="none"/>
            <a:tailEnd len="sm" w="sm" type="none"/>
          </a:ln>
        </p:spPr>
      </p:pic>
      <p:pic>
        <p:nvPicPr>
          <p:cNvPr descr="A person in a suit and tie standing in front of a screen&#10;&#10;Description automatically generated" id="147" name="Google Shape;147;p6"/>
          <p:cNvPicPr preferRelativeResize="0"/>
          <p:nvPr/>
        </p:nvPicPr>
        <p:blipFill rotWithShape="1">
          <a:blip r:embed="rId6">
            <a:alphaModFix/>
          </a:blip>
          <a:srcRect b="0" l="0" r="0" t="0"/>
          <a:stretch/>
        </p:blipFill>
        <p:spPr>
          <a:xfrm>
            <a:off x="341975" y="844403"/>
            <a:ext cx="4093912" cy="2116509"/>
          </a:xfrm>
          <a:prstGeom prst="rect">
            <a:avLst/>
          </a:prstGeom>
          <a:noFill/>
          <a:ln cap="flat" cmpd="sng" w="38100">
            <a:solidFill>
              <a:srgbClr val="000000"/>
            </a:solidFill>
            <a:prstDash val="solid"/>
            <a:round/>
            <a:headEnd len="sm" w="sm" type="none"/>
            <a:tailEnd len="sm" w="sm" type="none"/>
          </a:ln>
        </p:spPr>
      </p:pic>
      <p:pic>
        <p:nvPicPr>
          <p:cNvPr descr="A person sitting at a table with a computer&#10;&#10;Description automatically generated" id="148" name="Google Shape;148;p6"/>
          <p:cNvPicPr preferRelativeResize="0"/>
          <p:nvPr/>
        </p:nvPicPr>
        <p:blipFill rotWithShape="1">
          <a:blip r:embed="rId7">
            <a:alphaModFix/>
          </a:blip>
          <a:srcRect b="0" l="0" r="0" t="0"/>
          <a:stretch/>
        </p:blipFill>
        <p:spPr>
          <a:xfrm>
            <a:off x="6727925" y="717650"/>
            <a:ext cx="2028549" cy="3267997"/>
          </a:xfrm>
          <a:prstGeom prst="rect">
            <a:avLst/>
          </a:prstGeom>
          <a:noFill/>
          <a:ln cap="flat" cmpd="sng" w="38100">
            <a:solidFill>
              <a:srgbClr val="000000"/>
            </a:solidFill>
            <a:prstDash val="solid"/>
            <a:round/>
            <a:headEnd len="sm" w="sm" type="none"/>
            <a:tailEnd len="sm" w="sm" type="none"/>
          </a:ln>
        </p:spPr>
      </p:pic>
      <p:pic>
        <p:nvPicPr>
          <p:cNvPr descr="A screen with a picture of a circle&#10;&#10;Description automatically generated" id="149" name="Google Shape;149;p6"/>
          <p:cNvPicPr preferRelativeResize="0"/>
          <p:nvPr/>
        </p:nvPicPr>
        <p:blipFill rotWithShape="1">
          <a:blip r:embed="rId8">
            <a:alphaModFix/>
          </a:blip>
          <a:srcRect b="0" l="0" r="0" t="0"/>
          <a:stretch/>
        </p:blipFill>
        <p:spPr>
          <a:xfrm>
            <a:off x="659570" y="3299746"/>
            <a:ext cx="3776313" cy="1698236"/>
          </a:xfrm>
          <a:prstGeom prst="rect">
            <a:avLst/>
          </a:prstGeom>
          <a:noFill/>
          <a:ln cap="flat" cmpd="sng" w="38100">
            <a:solidFill>
              <a:srgbClr val="000000"/>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153" name="Shape 153"/>
        <p:cNvGrpSpPr/>
        <p:nvPr/>
      </p:nvGrpSpPr>
      <p:grpSpPr>
        <a:xfrm>
          <a:off x="0" y="0"/>
          <a:ext cx="0" cy="0"/>
          <a:chOff x="0" y="0"/>
          <a:chExt cx="0" cy="0"/>
        </a:xfrm>
      </p:grpSpPr>
      <p:sp>
        <p:nvSpPr>
          <p:cNvPr id="154" name="Google Shape;154;g2d6b0677802_0_0"/>
          <p:cNvSpPr txBox="1"/>
          <p:nvPr>
            <p:ph type="ctrTitle"/>
          </p:nvPr>
        </p:nvSpPr>
        <p:spPr>
          <a:xfrm>
            <a:off x="808876" y="262107"/>
            <a:ext cx="7678800" cy="729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3200">
                <a:solidFill>
                  <a:srgbClr val="EAE4D4"/>
                </a:solidFill>
              </a:rPr>
              <a:t>Adaptation Negotiations at COP 29</a:t>
            </a:r>
            <a:endParaRPr sz="3200">
              <a:solidFill>
                <a:srgbClr val="EAE4D4"/>
              </a:solidFill>
            </a:endParaRPr>
          </a:p>
        </p:txBody>
      </p:sp>
      <p:cxnSp>
        <p:nvCxnSpPr>
          <p:cNvPr id="155" name="Google Shape;155;g2d6b0677802_0_0"/>
          <p:cNvCxnSpPr/>
          <p:nvPr/>
        </p:nvCxnSpPr>
        <p:spPr>
          <a:xfrm>
            <a:off x="387902" y="4611525"/>
            <a:ext cx="1205400" cy="0"/>
          </a:xfrm>
          <a:prstGeom prst="straightConnector1">
            <a:avLst/>
          </a:prstGeom>
          <a:noFill/>
          <a:ln cap="flat" cmpd="sng" w="76200">
            <a:solidFill>
              <a:srgbClr val="789C4A"/>
            </a:solidFill>
            <a:prstDash val="solid"/>
            <a:round/>
            <a:headEnd len="sm" w="sm" type="none"/>
            <a:tailEnd len="sm" w="sm" type="none"/>
          </a:ln>
        </p:spPr>
      </p:cxnSp>
      <p:sp>
        <p:nvSpPr>
          <p:cNvPr id="156" name="Google Shape;156;g2d6b0677802_0_0"/>
          <p:cNvSpPr txBox="1"/>
          <p:nvPr/>
        </p:nvSpPr>
        <p:spPr>
          <a:xfrm>
            <a:off x="311700" y="4611525"/>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EAE4D4"/>
                </a:solidFill>
                <a:latin typeface="Inter"/>
                <a:ea typeface="Inter"/>
                <a:cs typeface="Inter"/>
                <a:sym typeface="Inter"/>
              </a:rPr>
              <a:t>11 December 2024</a:t>
            </a:r>
            <a:endParaRPr b="0" i="0" sz="1000" u="none" cap="none" strike="noStrike">
              <a:solidFill>
                <a:srgbClr val="EAE4D4"/>
              </a:solidFill>
              <a:latin typeface="Inter"/>
              <a:ea typeface="Inter"/>
              <a:cs typeface="Inter"/>
              <a:sym typeface="Inter"/>
            </a:endParaRPr>
          </a:p>
        </p:txBody>
      </p:sp>
      <p:cxnSp>
        <p:nvCxnSpPr>
          <p:cNvPr id="157" name="Google Shape;157;g2d6b0677802_0_0"/>
          <p:cNvCxnSpPr/>
          <p:nvPr/>
        </p:nvCxnSpPr>
        <p:spPr>
          <a:xfrm>
            <a:off x="1261052" y="4611525"/>
            <a:ext cx="1205400" cy="0"/>
          </a:xfrm>
          <a:prstGeom prst="straightConnector1">
            <a:avLst/>
          </a:prstGeom>
          <a:noFill/>
          <a:ln cap="flat" cmpd="sng" w="76200">
            <a:solidFill>
              <a:srgbClr val="00A5B5"/>
            </a:solidFill>
            <a:prstDash val="solid"/>
            <a:round/>
            <a:headEnd len="sm" w="sm" type="none"/>
            <a:tailEnd len="sm" w="sm" type="none"/>
          </a:ln>
        </p:spPr>
      </p:cxnSp>
      <p:cxnSp>
        <p:nvCxnSpPr>
          <p:cNvPr id="158" name="Google Shape;158;g2d6b0677802_0_0"/>
          <p:cNvCxnSpPr/>
          <p:nvPr/>
        </p:nvCxnSpPr>
        <p:spPr>
          <a:xfrm>
            <a:off x="2286102" y="4611525"/>
            <a:ext cx="1205400" cy="0"/>
          </a:xfrm>
          <a:prstGeom prst="straightConnector1">
            <a:avLst/>
          </a:prstGeom>
          <a:noFill/>
          <a:ln cap="flat" cmpd="sng" w="76200">
            <a:solidFill>
              <a:srgbClr val="F26522"/>
            </a:solidFill>
            <a:prstDash val="solid"/>
            <a:round/>
            <a:headEnd len="sm" w="sm" type="none"/>
            <a:tailEnd len="sm" w="sm" type="none"/>
          </a:ln>
        </p:spPr>
      </p:cxnSp>
      <p:cxnSp>
        <p:nvCxnSpPr>
          <p:cNvPr id="159" name="Google Shape;159;g2d6b0677802_0_0"/>
          <p:cNvCxnSpPr/>
          <p:nvPr/>
        </p:nvCxnSpPr>
        <p:spPr>
          <a:xfrm>
            <a:off x="3442802" y="4611525"/>
            <a:ext cx="1205400" cy="0"/>
          </a:xfrm>
          <a:prstGeom prst="straightConnector1">
            <a:avLst/>
          </a:prstGeom>
          <a:noFill/>
          <a:ln cap="flat" cmpd="sng" w="76200">
            <a:solidFill>
              <a:srgbClr val="D6832B"/>
            </a:solidFill>
            <a:prstDash val="solid"/>
            <a:round/>
            <a:headEnd len="sm" w="sm" type="none"/>
            <a:tailEnd len="sm" w="sm" type="none"/>
          </a:ln>
        </p:spPr>
      </p:cxnSp>
      <p:pic>
        <p:nvPicPr>
          <p:cNvPr id="160" name="Google Shape;160;g2d6b0677802_0_0"/>
          <p:cNvPicPr preferRelativeResize="0"/>
          <p:nvPr/>
        </p:nvPicPr>
        <p:blipFill rotWithShape="1">
          <a:blip r:embed="rId3">
            <a:alphaModFix/>
          </a:blip>
          <a:srcRect b="0" l="179" r="179" t="0"/>
          <a:stretch/>
        </p:blipFill>
        <p:spPr>
          <a:xfrm>
            <a:off x="7297225" y="4611525"/>
            <a:ext cx="1301650" cy="269868"/>
          </a:xfrm>
          <a:prstGeom prst="rect">
            <a:avLst/>
          </a:prstGeom>
          <a:noFill/>
          <a:ln>
            <a:noFill/>
          </a:ln>
        </p:spPr>
      </p:pic>
      <p:pic>
        <p:nvPicPr>
          <p:cNvPr descr="A group of men standing in front of a sign&#10;&#10;Description automatically generated" id="161" name="Google Shape;161;g2d6b0677802_0_0"/>
          <p:cNvPicPr preferRelativeResize="0"/>
          <p:nvPr/>
        </p:nvPicPr>
        <p:blipFill rotWithShape="1">
          <a:blip r:embed="rId4">
            <a:alphaModFix/>
          </a:blip>
          <a:srcRect b="0" l="0" r="0" t="0"/>
          <a:stretch/>
        </p:blipFill>
        <p:spPr>
          <a:xfrm>
            <a:off x="6711680" y="1011550"/>
            <a:ext cx="1926620" cy="2925524"/>
          </a:xfrm>
          <a:prstGeom prst="rect">
            <a:avLst/>
          </a:prstGeom>
          <a:noFill/>
          <a:ln>
            <a:noFill/>
          </a:ln>
        </p:spPr>
      </p:pic>
      <p:pic>
        <p:nvPicPr>
          <p:cNvPr descr="A group of people sitting at tables&#10;&#10;Description automatically generated" id="162" name="Google Shape;162;g2d6b0677802_0_0"/>
          <p:cNvPicPr preferRelativeResize="0"/>
          <p:nvPr/>
        </p:nvPicPr>
        <p:blipFill rotWithShape="1">
          <a:blip r:embed="rId5">
            <a:alphaModFix/>
          </a:blip>
          <a:srcRect b="0" l="0" r="0" t="0"/>
          <a:stretch/>
        </p:blipFill>
        <p:spPr>
          <a:xfrm>
            <a:off x="505694" y="1011543"/>
            <a:ext cx="5652498" cy="29255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166" name="Shape 166"/>
        <p:cNvGrpSpPr/>
        <p:nvPr/>
      </p:nvGrpSpPr>
      <p:grpSpPr>
        <a:xfrm>
          <a:off x="0" y="0"/>
          <a:ext cx="0" cy="0"/>
          <a:chOff x="0" y="0"/>
          <a:chExt cx="0" cy="0"/>
        </a:xfrm>
      </p:grpSpPr>
      <p:sp>
        <p:nvSpPr>
          <p:cNvPr id="167" name="Google Shape;167;p3"/>
          <p:cNvSpPr txBox="1"/>
          <p:nvPr>
            <p:ph type="ctrTitle"/>
          </p:nvPr>
        </p:nvSpPr>
        <p:spPr>
          <a:xfrm>
            <a:off x="808876" y="262107"/>
            <a:ext cx="7678651" cy="728985"/>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3200">
                <a:solidFill>
                  <a:srgbClr val="EAE4D4"/>
                </a:solidFill>
              </a:rPr>
              <a:t>Adaptation Negotiations at COP 29</a:t>
            </a:r>
            <a:endParaRPr sz="3200">
              <a:solidFill>
                <a:srgbClr val="EAE4D4"/>
              </a:solidFill>
            </a:endParaRPr>
          </a:p>
        </p:txBody>
      </p:sp>
      <p:cxnSp>
        <p:nvCxnSpPr>
          <p:cNvPr id="168" name="Google Shape;168;p3"/>
          <p:cNvCxnSpPr/>
          <p:nvPr/>
        </p:nvCxnSpPr>
        <p:spPr>
          <a:xfrm>
            <a:off x="387902" y="4611525"/>
            <a:ext cx="1205400" cy="0"/>
          </a:xfrm>
          <a:prstGeom prst="straightConnector1">
            <a:avLst/>
          </a:prstGeom>
          <a:noFill/>
          <a:ln cap="flat" cmpd="sng" w="76200">
            <a:solidFill>
              <a:srgbClr val="789C4A"/>
            </a:solidFill>
            <a:prstDash val="solid"/>
            <a:round/>
            <a:headEnd len="sm" w="sm" type="none"/>
            <a:tailEnd len="sm" w="sm" type="none"/>
          </a:ln>
        </p:spPr>
      </p:cxnSp>
      <p:sp>
        <p:nvSpPr>
          <p:cNvPr id="169" name="Google Shape;169;p3"/>
          <p:cNvSpPr txBox="1"/>
          <p:nvPr/>
        </p:nvSpPr>
        <p:spPr>
          <a:xfrm>
            <a:off x="311700" y="4611525"/>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EAE4D4"/>
                </a:solidFill>
                <a:latin typeface="Inter"/>
                <a:ea typeface="Inter"/>
                <a:cs typeface="Inter"/>
                <a:sym typeface="Inter"/>
              </a:rPr>
              <a:t>11 December 2024</a:t>
            </a:r>
            <a:endParaRPr b="0" i="0" sz="1000" u="none" cap="none" strike="noStrike">
              <a:solidFill>
                <a:srgbClr val="EAE4D4"/>
              </a:solidFill>
              <a:latin typeface="Inter"/>
              <a:ea typeface="Inter"/>
              <a:cs typeface="Inter"/>
              <a:sym typeface="Inter"/>
            </a:endParaRPr>
          </a:p>
        </p:txBody>
      </p:sp>
      <p:cxnSp>
        <p:nvCxnSpPr>
          <p:cNvPr id="170" name="Google Shape;170;p3"/>
          <p:cNvCxnSpPr/>
          <p:nvPr/>
        </p:nvCxnSpPr>
        <p:spPr>
          <a:xfrm>
            <a:off x="1261052" y="4611525"/>
            <a:ext cx="1205400" cy="0"/>
          </a:xfrm>
          <a:prstGeom prst="straightConnector1">
            <a:avLst/>
          </a:prstGeom>
          <a:noFill/>
          <a:ln cap="flat" cmpd="sng" w="76200">
            <a:solidFill>
              <a:srgbClr val="00A5B5"/>
            </a:solidFill>
            <a:prstDash val="solid"/>
            <a:round/>
            <a:headEnd len="sm" w="sm" type="none"/>
            <a:tailEnd len="sm" w="sm" type="none"/>
          </a:ln>
        </p:spPr>
      </p:cxnSp>
      <p:cxnSp>
        <p:nvCxnSpPr>
          <p:cNvPr id="171" name="Google Shape;171;p3"/>
          <p:cNvCxnSpPr/>
          <p:nvPr/>
        </p:nvCxnSpPr>
        <p:spPr>
          <a:xfrm>
            <a:off x="2286102" y="4611525"/>
            <a:ext cx="1205400" cy="0"/>
          </a:xfrm>
          <a:prstGeom prst="straightConnector1">
            <a:avLst/>
          </a:prstGeom>
          <a:noFill/>
          <a:ln cap="flat" cmpd="sng" w="76200">
            <a:solidFill>
              <a:srgbClr val="F26522"/>
            </a:solidFill>
            <a:prstDash val="solid"/>
            <a:round/>
            <a:headEnd len="sm" w="sm" type="none"/>
            <a:tailEnd len="sm" w="sm" type="none"/>
          </a:ln>
        </p:spPr>
      </p:cxnSp>
      <p:cxnSp>
        <p:nvCxnSpPr>
          <p:cNvPr id="172" name="Google Shape;172;p3"/>
          <p:cNvCxnSpPr/>
          <p:nvPr/>
        </p:nvCxnSpPr>
        <p:spPr>
          <a:xfrm>
            <a:off x="3442802" y="4611525"/>
            <a:ext cx="1205400" cy="0"/>
          </a:xfrm>
          <a:prstGeom prst="straightConnector1">
            <a:avLst/>
          </a:prstGeom>
          <a:noFill/>
          <a:ln cap="flat" cmpd="sng" w="76200">
            <a:solidFill>
              <a:srgbClr val="D6832B"/>
            </a:solidFill>
            <a:prstDash val="solid"/>
            <a:round/>
            <a:headEnd len="sm" w="sm" type="none"/>
            <a:tailEnd len="sm" w="sm" type="none"/>
          </a:ln>
        </p:spPr>
      </p:cxnSp>
      <p:pic>
        <p:nvPicPr>
          <p:cNvPr id="173" name="Google Shape;173;p3"/>
          <p:cNvPicPr preferRelativeResize="0"/>
          <p:nvPr/>
        </p:nvPicPr>
        <p:blipFill rotWithShape="1">
          <a:blip r:embed="rId3">
            <a:alphaModFix/>
          </a:blip>
          <a:srcRect b="0" l="178" r="178" t="0"/>
          <a:stretch/>
        </p:blipFill>
        <p:spPr>
          <a:xfrm>
            <a:off x="7297225" y="4611525"/>
            <a:ext cx="1301650" cy="269868"/>
          </a:xfrm>
          <a:prstGeom prst="rect">
            <a:avLst/>
          </a:prstGeom>
          <a:noFill/>
          <a:ln>
            <a:noFill/>
          </a:ln>
        </p:spPr>
      </p:pic>
      <p:pic>
        <p:nvPicPr>
          <p:cNvPr descr="A group of people in a room with a large crowd of people&#10;&#10;Description automatically generated" id="174" name="Google Shape;174;p3"/>
          <p:cNvPicPr preferRelativeResize="0"/>
          <p:nvPr/>
        </p:nvPicPr>
        <p:blipFill rotWithShape="1">
          <a:blip r:embed="rId4">
            <a:alphaModFix/>
          </a:blip>
          <a:srcRect b="0" l="0" r="0" t="0"/>
          <a:stretch/>
        </p:blipFill>
        <p:spPr>
          <a:xfrm>
            <a:off x="4495680" y="1089082"/>
            <a:ext cx="3432424" cy="2721091"/>
          </a:xfrm>
          <a:prstGeom prst="rect">
            <a:avLst/>
          </a:prstGeom>
          <a:noFill/>
          <a:ln cap="flat" cmpd="sng" w="38100">
            <a:solidFill>
              <a:srgbClr val="000000"/>
            </a:solidFill>
            <a:prstDash val="solid"/>
            <a:round/>
            <a:headEnd len="sm" w="sm" type="none"/>
            <a:tailEnd len="sm" w="sm" type="none"/>
          </a:ln>
        </p:spPr>
      </p:pic>
      <p:pic>
        <p:nvPicPr>
          <p:cNvPr descr="A group of men standing in front of a green wall&#10;&#10;Description automatically generated" id="175" name="Google Shape;175;p3"/>
          <p:cNvPicPr preferRelativeResize="0"/>
          <p:nvPr/>
        </p:nvPicPr>
        <p:blipFill rotWithShape="1">
          <a:blip r:embed="rId5">
            <a:alphaModFix/>
          </a:blip>
          <a:srcRect b="0" l="0" r="0" t="0"/>
          <a:stretch/>
        </p:blipFill>
        <p:spPr>
          <a:xfrm>
            <a:off x="6318600" y="2298881"/>
            <a:ext cx="2480978" cy="2208591"/>
          </a:xfrm>
          <a:prstGeom prst="rect">
            <a:avLst/>
          </a:prstGeom>
          <a:noFill/>
          <a:ln cap="flat" cmpd="sng" w="28575">
            <a:solidFill>
              <a:srgbClr val="000000"/>
            </a:solidFill>
            <a:prstDash val="solid"/>
            <a:round/>
            <a:headEnd len="sm" w="sm" type="none"/>
            <a:tailEnd len="sm" w="sm" type="none"/>
          </a:ln>
        </p:spPr>
      </p:pic>
      <p:pic>
        <p:nvPicPr>
          <p:cNvPr descr="A group of people sitting in chairs&#10;&#10;Description automatically generated" id="176" name="Google Shape;176;p3"/>
          <p:cNvPicPr preferRelativeResize="0"/>
          <p:nvPr/>
        </p:nvPicPr>
        <p:blipFill rotWithShape="1">
          <a:blip r:embed="rId6">
            <a:alphaModFix/>
          </a:blip>
          <a:srcRect b="0" l="0" r="0" t="0"/>
          <a:stretch/>
        </p:blipFill>
        <p:spPr>
          <a:xfrm>
            <a:off x="311700" y="1333325"/>
            <a:ext cx="3835801" cy="2476852"/>
          </a:xfrm>
          <a:prstGeom prst="rect">
            <a:avLst/>
          </a:prstGeom>
          <a:noFill/>
          <a:ln cap="flat" cmpd="sng" w="38100">
            <a:solidFill>
              <a:srgbClr val="000000"/>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8"/>
          <p:cNvSpPr txBox="1"/>
          <p:nvPr>
            <p:ph type="title"/>
          </p:nvPr>
        </p:nvSpPr>
        <p:spPr>
          <a:xfrm>
            <a:off x="624350" y="89175"/>
            <a:ext cx="6556500" cy="9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US" sz="2620"/>
              <a:t>Culture in the “Streets” at COP29</a:t>
            </a:r>
            <a:r>
              <a:rPr lang="en-US" sz="2620"/>
              <a:t> </a:t>
            </a:r>
            <a:endParaRPr sz="2620"/>
          </a:p>
        </p:txBody>
      </p:sp>
      <p:pic>
        <p:nvPicPr>
          <p:cNvPr id="182" name="Google Shape;182;p8"/>
          <p:cNvPicPr preferRelativeResize="0"/>
          <p:nvPr/>
        </p:nvPicPr>
        <p:blipFill rotWithShape="1">
          <a:blip r:embed="rId3">
            <a:alphaModFix/>
          </a:blip>
          <a:srcRect b="0" l="0" r="0" t="0"/>
          <a:stretch/>
        </p:blipFill>
        <p:spPr>
          <a:xfrm>
            <a:off x="7297225" y="4611525"/>
            <a:ext cx="1301650" cy="269867"/>
          </a:xfrm>
          <a:prstGeom prst="rect">
            <a:avLst/>
          </a:prstGeom>
          <a:noFill/>
          <a:ln>
            <a:noFill/>
          </a:ln>
        </p:spPr>
      </p:pic>
      <p:sp>
        <p:nvSpPr>
          <p:cNvPr id="183" name="Google Shape;183;p8"/>
          <p:cNvSpPr txBox="1"/>
          <p:nvPr/>
        </p:nvSpPr>
        <p:spPr>
          <a:xfrm>
            <a:off x="511700" y="4577113"/>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pic>
        <p:nvPicPr>
          <p:cNvPr id="184" name="Google Shape;184;p8"/>
          <p:cNvPicPr preferRelativeResize="0"/>
          <p:nvPr/>
        </p:nvPicPr>
        <p:blipFill>
          <a:blip r:embed="rId4">
            <a:alphaModFix/>
          </a:blip>
          <a:stretch>
            <a:fillRect/>
          </a:stretch>
        </p:blipFill>
        <p:spPr>
          <a:xfrm>
            <a:off x="434850" y="1088175"/>
            <a:ext cx="4761600" cy="3220125"/>
          </a:xfrm>
          <a:prstGeom prst="rect">
            <a:avLst/>
          </a:prstGeom>
          <a:noFill/>
          <a:ln>
            <a:noFill/>
          </a:ln>
        </p:spPr>
      </p:pic>
      <p:pic>
        <p:nvPicPr>
          <p:cNvPr id="185" name="Google Shape;185;p8"/>
          <p:cNvPicPr preferRelativeResize="0"/>
          <p:nvPr/>
        </p:nvPicPr>
        <p:blipFill>
          <a:blip r:embed="rId5">
            <a:alphaModFix/>
          </a:blip>
          <a:stretch>
            <a:fillRect/>
          </a:stretch>
        </p:blipFill>
        <p:spPr>
          <a:xfrm>
            <a:off x="6518600" y="89175"/>
            <a:ext cx="2413912" cy="3218550"/>
          </a:xfrm>
          <a:prstGeom prst="rect">
            <a:avLst/>
          </a:prstGeom>
          <a:noFill/>
          <a:ln>
            <a:noFill/>
          </a:ln>
        </p:spPr>
      </p:pic>
      <p:pic>
        <p:nvPicPr>
          <p:cNvPr id="186" name="Google Shape;186;p8"/>
          <p:cNvPicPr preferRelativeResize="0"/>
          <p:nvPr/>
        </p:nvPicPr>
        <p:blipFill>
          <a:blip r:embed="rId6">
            <a:alphaModFix/>
          </a:blip>
          <a:stretch>
            <a:fillRect/>
          </a:stretch>
        </p:blipFill>
        <p:spPr>
          <a:xfrm>
            <a:off x="5413712" y="2571750"/>
            <a:ext cx="3356662" cy="1888949"/>
          </a:xfrm>
          <a:prstGeom prst="rect">
            <a:avLst/>
          </a:prstGeom>
          <a:noFill/>
          <a:ln>
            <a:noFill/>
          </a:ln>
        </p:spPr>
      </p:pic>
      <p:sp>
        <p:nvSpPr>
          <p:cNvPr id="187" name="Google Shape;187;p8"/>
          <p:cNvSpPr txBox="1"/>
          <p:nvPr/>
        </p:nvSpPr>
        <p:spPr>
          <a:xfrm>
            <a:off x="1427100" y="4462350"/>
            <a:ext cx="64071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100">
                <a:solidFill>
                  <a:srgbClr val="1B3C1C"/>
                </a:solidFill>
                <a:latin typeface="Inter"/>
                <a:ea typeface="Inter"/>
                <a:cs typeface="Inter"/>
                <a:sym typeface="Inter"/>
              </a:rPr>
              <a:t>Artivist Network Day of Action (L); Indigenous Temu artist Shaq Koyok at work </a:t>
            </a:r>
            <a:r>
              <a:rPr i="1" lang="en-US" sz="1100">
                <a:solidFill>
                  <a:srgbClr val="1B3C1C"/>
                </a:solidFill>
                <a:latin typeface="Inter"/>
                <a:ea typeface="Inter"/>
                <a:cs typeface="Inter"/>
                <a:sym typeface="Inter"/>
              </a:rPr>
              <a:t>(R)</a:t>
            </a:r>
            <a:endParaRPr i="1" sz="1100">
              <a:solidFill>
                <a:srgbClr val="1B3C1C"/>
              </a:solidFill>
              <a:latin typeface="Inter"/>
              <a:ea typeface="Inter"/>
              <a:cs typeface="Inter"/>
              <a:sym typeface="In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1de4867b43_1_0"/>
          <p:cNvSpPr txBox="1"/>
          <p:nvPr>
            <p:ph type="title"/>
          </p:nvPr>
        </p:nvSpPr>
        <p:spPr>
          <a:xfrm>
            <a:off x="1042699" y="89175"/>
            <a:ext cx="6138000" cy="9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US" sz="3220"/>
              <a:t>Final COP29 WP Decision </a:t>
            </a:r>
            <a:endParaRPr sz="3220"/>
          </a:p>
        </p:txBody>
      </p:sp>
      <p:pic>
        <p:nvPicPr>
          <p:cNvPr id="193" name="Google Shape;193;g31de4867b43_1_0"/>
          <p:cNvPicPr preferRelativeResize="0"/>
          <p:nvPr/>
        </p:nvPicPr>
        <p:blipFill rotWithShape="1">
          <a:blip r:embed="rId3">
            <a:alphaModFix/>
          </a:blip>
          <a:srcRect b="0" l="0" r="0" t="0"/>
          <a:stretch/>
        </p:blipFill>
        <p:spPr>
          <a:xfrm>
            <a:off x="7297225" y="4611525"/>
            <a:ext cx="1301650" cy="269867"/>
          </a:xfrm>
          <a:prstGeom prst="rect">
            <a:avLst/>
          </a:prstGeom>
          <a:noFill/>
          <a:ln>
            <a:noFill/>
          </a:ln>
        </p:spPr>
      </p:pic>
      <p:sp>
        <p:nvSpPr>
          <p:cNvPr id="194" name="Google Shape;194;g31de4867b43_1_0"/>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sp>
        <p:nvSpPr>
          <p:cNvPr id="195" name="Google Shape;195;g31de4867b43_1_0"/>
          <p:cNvSpPr txBox="1"/>
          <p:nvPr/>
        </p:nvSpPr>
        <p:spPr>
          <a:xfrm>
            <a:off x="148675" y="884700"/>
            <a:ext cx="5559600" cy="38403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3200"/>
              </a:spcBef>
              <a:spcAft>
                <a:spcPts val="0"/>
              </a:spcAft>
              <a:buClr>
                <a:schemeClr val="dk1"/>
              </a:buClr>
              <a:buSzPts val="1900"/>
              <a:buChar char="●"/>
            </a:pPr>
            <a:r>
              <a:rPr lang="en-US" sz="1900">
                <a:solidFill>
                  <a:schemeClr val="dk1"/>
                </a:solidFill>
              </a:rPr>
              <a:t>Emphasizes importance of ensuring geographical and gender balance among the experts.</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rPr>
              <a:t>Invites organization of regular dialogues and workshops, as needed, over the next year.</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rPr>
              <a:t>Emphasizes importance of including traditional knowledge, knowledge of Indigenous Peoples and local knowledge systems in work.</a:t>
            </a:r>
            <a:endParaRPr sz="1900">
              <a:solidFill>
                <a:schemeClr val="dk1"/>
              </a:solidFill>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rPr>
              <a:t>“Means of implementation” but in the context of “enablers of implementation”</a:t>
            </a:r>
            <a:endParaRPr sz="1900">
              <a:solidFill>
                <a:schemeClr val="dk1"/>
              </a:solidFill>
            </a:endParaRPr>
          </a:p>
        </p:txBody>
      </p:sp>
      <p:pic>
        <p:nvPicPr>
          <p:cNvPr id="196" name="Google Shape;196;g31de4867b43_1_0"/>
          <p:cNvPicPr preferRelativeResize="0"/>
          <p:nvPr/>
        </p:nvPicPr>
        <p:blipFill>
          <a:blip r:embed="rId4">
            <a:alphaModFix/>
          </a:blip>
          <a:stretch>
            <a:fillRect/>
          </a:stretch>
        </p:blipFill>
        <p:spPr>
          <a:xfrm>
            <a:off x="5901782" y="884702"/>
            <a:ext cx="3209345" cy="3374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31de4867b43_1_12"/>
          <p:cNvSpPr txBox="1"/>
          <p:nvPr>
            <p:ph type="title"/>
          </p:nvPr>
        </p:nvSpPr>
        <p:spPr>
          <a:xfrm>
            <a:off x="511700" y="0"/>
            <a:ext cx="7976700" cy="10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US" sz="3220"/>
              <a:t>Final COP29 WP Decision - Time Line </a:t>
            </a:r>
            <a:endParaRPr sz="3220"/>
          </a:p>
        </p:txBody>
      </p:sp>
      <p:pic>
        <p:nvPicPr>
          <p:cNvPr id="202" name="Google Shape;202;g31de4867b43_1_12"/>
          <p:cNvPicPr preferRelativeResize="0"/>
          <p:nvPr/>
        </p:nvPicPr>
        <p:blipFill rotWithShape="1">
          <a:blip r:embed="rId3">
            <a:alphaModFix/>
          </a:blip>
          <a:srcRect b="0" l="0" r="0" t="0"/>
          <a:stretch/>
        </p:blipFill>
        <p:spPr>
          <a:xfrm>
            <a:off x="7297225" y="4611525"/>
            <a:ext cx="1301650" cy="269867"/>
          </a:xfrm>
          <a:prstGeom prst="rect">
            <a:avLst/>
          </a:prstGeom>
          <a:noFill/>
          <a:ln>
            <a:noFill/>
          </a:ln>
        </p:spPr>
      </p:pic>
      <p:sp>
        <p:nvSpPr>
          <p:cNvPr id="203" name="Google Shape;203;g31de4867b43_1_12"/>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sp>
        <p:nvSpPr>
          <p:cNvPr id="204" name="Google Shape;204;g31de4867b43_1_12"/>
          <p:cNvSpPr txBox="1"/>
          <p:nvPr/>
        </p:nvSpPr>
        <p:spPr>
          <a:xfrm>
            <a:off x="148675" y="936525"/>
            <a:ext cx="5366400" cy="3829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3200"/>
              </a:spcBef>
              <a:spcAft>
                <a:spcPts val="0"/>
              </a:spcAft>
              <a:buClr>
                <a:schemeClr val="dk1"/>
              </a:buClr>
              <a:buSzPts val="1600"/>
              <a:buChar char="●"/>
            </a:pPr>
            <a:r>
              <a:rPr lang="en-US" sz="1600">
                <a:solidFill>
                  <a:schemeClr val="dk1"/>
                </a:solidFill>
              </a:rPr>
              <a:t>Experts to commence work on further refining indicators, addressing gaps.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Requests SB Chairs to organize a hybrid workshop prior to SB62  (June 2025)</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Experts to </a:t>
            </a:r>
            <a:r>
              <a:rPr lang="en-US" sz="1600">
                <a:solidFill>
                  <a:schemeClr val="dk1"/>
                </a:solidFill>
              </a:rPr>
              <a:t>develop new indicators immediately and produce a consolidated list of indicator options for Parties no later than 4 weeks prior to SB62 (e.g. May 2025)</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Secretariat to produce report prior to SB62.</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SB62 (16-26 June - Bonn Germany)</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Confirms COP30 will decide on a final list of indicators.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lang="en-US" sz="1600">
                <a:solidFill>
                  <a:schemeClr val="dk1"/>
                </a:solidFill>
              </a:rPr>
              <a:t>COP30 (11-22 November - Belem Brazil)</a:t>
            </a:r>
            <a:endParaRPr sz="1600">
              <a:solidFill>
                <a:schemeClr val="dk1"/>
              </a:solidFill>
            </a:endParaRPr>
          </a:p>
        </p:txBody>
      </p:sp>
      <p:pic>
        <p:nvPicPr>
          <p:cNvPr id="205" name="Google Shape;205;g31de4867b43_1_12"/>
          <p:cNvPicPr preferRelativeResize="0"/>
          <p:nvPr/>
        </p:nvPicPr>
        <p:blipFill rotWithShape="1">
          <a:blip r:embed="rId4">
            <a:alphaModFix/>
          </a:blip>
          <a:srcRect b="55406" l="5997" r="0" t="0"/>
          <a:stretch/>
        </p:blipFill>
        <p:spPr>
          <a:xfrm>
            <a:off x="5372800" y="1465203"/>
            <a:ext cx="3771199" cy="2385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2d6b0677802_0_70"/>
          <p:cNvSpPr txBox="1"/>
          <p:nvPr>
            <p:ph type="title"/>
          </p:nvPr>
        </p:nvSpPr>
        <p:spPr>
          <a:xfrm>
            <a:off x="284549" y="460825"/>
            <a:ext cx="6138000" cy="9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US" sz="3220"/>
              <a:t>Final COP29 WP Decision </a:t>
            </a:r>
            <a:endParaRPr sz="3220"/>
          </a:p>
        </p:txBody>
      </p:sp>
      <p:pic>
        <p:nvPicPr>
          <p:cNvPr id="211" name="Google Shape;211;g2d6b0677802_0_70"/>
          <p:cNvPicPr preferRelativeResize="0"/>
          <p:nvPr/>
        </p:nvPicPr>
        <p:blipFill rotWithShape="1">
          <a:blip r:embed="rId3">
            <a:alphaModFix/>
          </a:blip>
          <a:srcRect b="0" l="0" r="0" t="0"/>
          <a:stretch/>
        </p:blipFill>
        <p:spPr>
          <a:xfrm>
            <a:off x="6442915" y="929315"/>
            <a:ext cx="2189385" cy="3284869"/>
          </a:xfrm>
          <a:prstGeom prst="rect">
            <a:avLst/>
          </a:prstGeom>
          <a:noFill/>
          <a:ln>
            <a:noFill/>
          </a:ln>
        </p:spPr>
      </p:pic>
      <p:pic>
        <p:nvPicPr>
          <p:cNvPr id="212" name="Google Shape;212;g2d6b0677802_0_70"/>
          <p:cNvPicPr preferRelativeResize="0"/>
          <p:nvPr/>
        </p:nvPicPr>
        <p:blipFill rotWithShape="1">
          <a:blip r:embed="rId4">
            <a:alphaModFix/>
          </a:blip>
          <a:srcRect b="0" l="0" r="0" t="0"/>
          <a:stretch/>
        </p:blipFill>
        <p:spPr>
          <a:xfrm>
            <a:off x="7297225" y="4611525"/>
            <a:ext cx="1301650" cy="269867"/>
          </a:xfrm>
          <a:prstGeom prst="rect">
            <a:avLst/>
          </a:prstGeom>
          <a:noFill/>
          <a:ln>
            <a:noFill/>
          </a:ln>
        </p:spPr>
      </p:pic>
      <p:sp>
        <p:nvSpPr>
          <p:cNvPr id="213" name="Google Shape;213;g2d6b0677802_0_70"/>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pic>
        <p:nvPicPr>
          <p:cNvPr id="214" name="Google Shape;214;g2d6b0677802_0_70"/>
          <p:cNvPicPr preferRelativeResize="0"/>
          <p:nvPr/>
        </p:nvPicPr>
        <p:blipFill>
          <a:blip r:embed="rId5">
            <a:alphaModFix/>
          </a:blip>
          <a:stretch>
            <a:fillRect/>
          </a:stretch>
        </p:blipFill>
        <p:spPr>
          <a:xfrm>
            <a:off x="152400" y="1612148"/>
            <a:ext cx="6138114" cy="247405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2d6b0677802_0_51"/>
          <p:cNvSpPr txBox="1"/>
          <p:nvPr>
            <p:ph type="title"/>
          </p:nvPr>
        </p:nvSpPr>
        <p:spPr>
          <a:xfrm>
            <a:off x="284549" y="371650"/>
            <a:ext cx="6138000" cy="108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US" sz="3220"/>
              <a:t>Final COP29 WP Decision </a:t>
            </a:r>
            <a:endParaRPr sz="3220"/>
          </a:p>
        </p:txBody>
      </p:sp>
      <p:pic>
        <p:nvPicPr>
          <p:cNvPr id="220" name="Google Shape;220;g2d6b0677802_0_51"/>
          <p:cNvPicPr preferRelativeResize="0"/>
          <p:nvPr/>
        </p:nvPicPr>
        <p:blipFill rotWithShape="1">
          <a:blip r:embed="rId3">
            <a:alphaModFix/>
          </a:blip>
          <a:srcRect b="0" l="0" r="0" t="0"/>
          <a:stretch/>
        </p:blipFill>
        <p:spPr>
          <a:xfrm>
            <a:off x="6442915" y="929315"/>
            <a:ext cx="2189385" cy="3284869"/>
          </a:xfrm>
          <a:prstGeom prst="rect">
            <a:avLst/>
          </a:prstGeom>
          <a:noFill/>
          <a:ln>
            <a:noFill/>
          </a:ln>
        </p:spPr>
      </p:pic>
      <p:pic>
        <p:nvPicPr>
          <p:cNvPr id="221" name="Google Shape;221;g2d6b0677802_0_51"/>
          <p:cNvPicPr preferRelativeResize="0"/>
          <p:nvPr/>
        </p:nvPicPr>
        <p:blipFill rotWithShape="1">
          <a:blip r:embed="rId4">
            <a:alphaModFix/>
          </a:blip>
          <a:srcRect b="0" l="0" r="0" t="0"/>
          <a:stretch/>
        </p:blipFill>
        <p:spPr>
          <a:xfrm>
            <a:off x="7297225" y="4611525"/>
            <a:ext cx="1301650" cy="269867"/>
          </a:xfrm>
          <a:prstGeom prst="rect">
            <a:avLst/>
          </a:prstGeom>
          <a:noFill/>
          <a:ln>
            <a:noFill/>
          </a:ln>
        </p:spPr>
      </p:pic>
      <p:sp>
        <p:nvSpPr>
          <p:cNvPr id="222" name="Google Shape;222;g2d6b0677802_0_51"/>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pic>
        <p:nvPicPr>
          <p:cNvPr id="223" name="Google Shape;223;g2d6b0677802_0_51"/>
          <p:cNvPicPr preferRelativeResize="0"/>
          <p:nvPr/>
        </p:nvPicPr>
        <p:blipFill>
          <a:blip r:embed="rId5">
            <a:alphaModFix/>
          </a:blip>
          <a:stretch>
            <a:fillRect/>
          </a:stretch>
        </p:blipFill>
        <p:spPr>
          <a:xfrm>
            <a:off x="152400" y="1612251"/>
            <a:ext cx="6138115" cy="23398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1"/>
          <p:cNvSpPr txBox="1"/>
          <p:nvPr>
            <p:ph type="title"/>
          </p:nvPr>
        </p:nvSpPr>
        <p:spPr>
          <a:xfrm>
            <a:off x="1567610" y="108680"/>
            <a:ext cx="6380440" cy="82063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US"/>
              <a:t>UFGCR Cross-Cutting Issues</a:t>
            </a:r>
            <a:endParaRPr/>
          </a:p>
        </p:txBody>
      </p:sp>
      <p:sp>
        <p:nvSpPr>
          <p:cNvPr id="229" name="Google Shape;229;p11"/>
          <p:cNvSpPr txBox="1"/>
          <p:nvPr>
            <p:ph idx="1" type="body"/>
          </p:nvPr>
        </p:nvSpPr>
        <p:spPr>
          <a:xfrm>
            <a:off x="3331445" y="984289"/>
            <a:ext cx="5713545" cy="29279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500">
                <a:solidFill>
                  <a:srgbClr val="1B3C1C"/>
                </a:solidFill>
              </a:rPr>
              <a:t>UFGCR </a:t>
            </a:r>
            <a:r>
              <a:rPr lang="en-US" sz="1500"/>
              <a:t>also </a:t>
            </a:r>
            <a:r>
              <a:rPr lang="en-US" sz="1500">
                <a:solidFill>
                  <a:srgbClr val="1B3C1C"/>
                </a:solidFill>
              </a:rPr>
              <a:t>includes several cross-cutting issues including:</a:t>
            </a:r>
            <a:endParaRPr b="1" sz="1500">
              <a:solidFill>
                <a:srgbClr val="1B3C1C"/>
              </a:solidFill>
            </a:endParaRPr>
          </a:p>
          <a:p>
            <a:pPr indent="0" lvl="0" marL="0" rtl="0" algn="l">
              <a:lnSpc>
                <a:spcPct val="100000"/>
              </a:lnSpc>
              <a:spcBef>
                <a:spcPts val="0"/>
              </a:spcBef>
              <a:spcAft>
                <a:spcPts val="0"/>
              </a:spcAft>
              <a:buSzPts val="1400"/>
              <a:buNone/>
            </a:pPr>
            <a:r>
              <a:t/>
            </a:r>
            <a:endParaRPr b="1" sz="1500">
              <a:solidFill>
                <a:srgbClr val="1B3C1C"/>
              </a:solidFill>
            </a:endParaRPr>
          </a:p>
          <a:p>
            <a:pPr indent="-304800" lvl="0" marL="457200" rtl="0" algn="l">
              <a:lnSpc>
                <a:spcPct val="100000"/>
              </a:lnSpc>
              <a:spcBef>
                <a:spcPts val="0"/>
              </a:spcBef>
              <a:spcAft>
                <a:spcPts val="0"/>
              </a:spcAft>
              <a:buSzPts val="1200"/>
              <a:buFont typeface="Inter"/>
              <a:buChar char="❏"/>
            </a:pPr>
            <a:r>
              <a:rPr lang="en-US" sz="1500"/>
              <a:t>Adaptation </a:t>
            </a:r>
            <a:r>
              <a:rPr b="1" lang="en-US" sz="1500"/>
              <a:t>guided by </a:t>
            </a:r>
            <a:r>
              <a:rPr lang="en-US" sz="1500"/>
              <a:t>traditional knowledge, Indigenous Peoples’ knowledge, local knowledge systems (UFGCR para 14)</a:t>
            </a:r>
            <a:endParaRPr/>
          </a:p>
          <a:p>
            <a:pPr indent="-228600" lvl="0" marL="457200" rtl="0" algn="l">
              <a:lnSpc>
                <a:spcPct val="100000"/>
              </a:lnSpc>
              <a:spcBef>
                <a:spcPts val="0"/>
              </a:spcBef>
              <a:spcAft>
                <a:spcPts val="0"/>
              </a:spcAft>
              <a:buSzPts val="1200"/>
              <a:buFont typeface="Inter"/>
              <a:buNone/>
            </a:pPr>
            <a:r>
              <a:t/>
            </a:r>
            <a:endParaRPr sz="1500">
              <a:solidFill>
                <a:srgbClr val="1B3C1C"/>
              </a:solidFill>
            </a:endParaRPr>
          </a:p>
          <a:p>
            <a:pPr indent="-304800" lvl="0" marL="457200" rtl="0" algn="l">
              <a:lnSpc>
                <a:spcPct val="100000"/>
              </a:lnSpc>
              <a:spcBef>
                <a:spcPts val="0"/>
              </a:spcBef>
              <a:spcAft>
                <a:spcPts val="0"/>
              </a:spcAft>
              <a:buClr>
                <a:srgbClr val="1B3C1C"/>
              </a:buClr>
              <a:buSzPts val="1200"/>
              <a:buFont typeface="Inter"/>
              <a:buChar char="❏"/>
            </a:pPr>
            <a:r>
              <a:rPr b="1" lang="en-US" sz="1500"/>
              <a:t>Ethical and equitable engagement</a:t>
            </a:r>
            <a:r>
              <a:rPr lang="en-US" sz="1500"/>
              <a:t> with Indigenous Peoples and local communities and </a:t>
            </a:r>
            <a:r>
              <a:rPr b="1" lang="en-US" sz="1500"/>
              <a:t>application of </a:t>
            </a:r>
            <a:r>
              <a:rPr lang="en-US" sz="1500"/>
              <a:t>traditional knowledge, the knowledge, wisdom and values of Indigenous Peoples, and local knowledge systems in UFGCR Implementation (para 22)</a:t>
            </a:r>
            <a:endParaRPr/>
          </a:p>
          <a:p>
            <a:pPr indent="-228600" lvl="0" marL="457200" rtl="0" algn="l">
              <a:lnSpc>
                <a:spcPct val="100000"/>
              </a:lnSpc>
              <a:spcBef>
                <a:spcPts val="0"/>
              </a:spcBef>
              <a:spcAft>
                <a:spcPts val="0"/>
              </a:spcAft>
              <a:buClr>
                <a:srgbClr val="1B3C1C"/>
              </a:buClr>
              <a:buSzPts val="1200"/>
              <a:buFont typeface="Inter"/>
              <a:buNone/>
            </a:pPr>
            <a:r>
              <a:t/>
            </a:r>
            <a:endParaRPr sz="1500"/>
          </a:p>
          <a:p>
            <a:pPr indent="-304800" lvl="0" marL="457200" rtl="0" algn="l">
              <a:lnSpc>
                <a:spcPct val="100000"/>
              </a:lnSpc>
              <a:spcBef>
                <a:spcPts val="0"/>
              </a:spcBef>
              <a:spcAft>
                <a:spcPts val="0"/>
              </a:spcAft>
              <a:buClr>
                <a:srgbClr val="1B3C1C"/>
              </a:buClr>
              <a:buSzPts val="1200"/>
              <a:buFont typeface="Inter"/>
              <a:buChar char="❏"/>
            </a:pPr>
            <a:r>
              <a:rPr lang="en-US" sz="1500"/>
              <a:t>E</a:t>
            </a:r>
            <a:r>
              <a:rPr lang="en-US" sz="1500">
                <a:solidFill>
                  <a:srgbClr val="1B3C1C"/>
                </a:solidFill>
              </a:rPr>
              <a:t>mpower people with the </a:t>
            </a:r>
            <a:r>
              <a:rPr b="1" lang="en-US" sz="1500">
                <a:solidFill>
                  <a:srgbClr val="1B3C1C"/>
                </a:solidFill>
              </a:rPr>
              <a:t>knowledge, skills, values and attitudes</a:t>
            </a:r>
            <a:r>
              <a:rPr lang="en-US" sz="1500">
                <a:solidFill>
                  <a:srgbClr val="1B3C1C"/>
                </a:solidFill>
              </a:rPr>
              <a:t> necessary for climate action. </a:t>
            </a:r>
            <a:r>
              <a:rPr lang="en-US" sz="1500"/>
              <a:t>(para 23)</a:t>
            </a:r>
            <a:endParaRPr sz="1500">
              <a:solidFill>
                <a:srgbClr val="1B3C1C"/>
              </a:solidFill>
            </a:endParaRPr>
          </a:p>
        </p:txBody>
      </p:sp>
      <p:pic>
        <p:nvPicPr>
          <p:cNvPr id="230" name="Google Shape;230;p11"/>
          <p:cNvPicPr preferRelativeResize="0"/>
          <p:nvPr/>
        </p:nvPicPr>
        <p:blipFill rotWithShape="1">
          <a:blip r:embed="rId3">
            <a:alphaModFix/>
          </a:blip>
          <a:srcRect b="0" l="0" r="0" t="0"/>
          <a:stretch/>
        </p:blipFill>
        <p:spPr>
          <a:xfrm>
            <a:off x="7297225" y="4611525"/>
            <a:ext cx="1301650" cy="269867"/>
          </a:xfrm>
          <a:prstGeom prst="rect">
            <a:avLst/>
          </a:prstGeom>
          <a:noFill/>
          <a:ln>
            <a:noFill/>
          </a:ln>
        </p:spPr>
      </p:pic>
      <p:sp>
        <p:nvSpPr>
          <p:cNvPr id="231" name="Google Shape;231;p11"/>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pic>
        <p:nvPicPr>
          <p:cNvPr id="232" name="Google Shape;232;p11"/>
          <p:cNvPicPr preferRelativeResize="0"/>
          <p:nvPr/>
        </p:nvPicPr>
        <p:blipFill rotWithShape="1">
          <a:blip r:embed="rId4">
            <a:alphaModFix/>
          </a:blip>
          <a:srcRect b="0" l="0" r="0" t="0"/>
          <a:stretch/>
        </p:blipFill>
        <p:spPr>
          <a:xfrm>
            <a:off x="307792" y="984289"/>
            <a:ext cx="2720271" cy="362723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2d6b0677802_0_61"/>
          <p:cNvSpPr txBox="1"/>
          <p:nvPr>
            <p:ph type="title"/>
          </p:nvPr>
        </p:nvSpPr>
        <p:spPr>
          <a:xfrm>
            <a:off x="1502999" y="118925"/>
            <a:ext cx="6138000" cy="108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US" sz="3220"/>
              <a:t>Final COP29 WP Decision </a:t>
            </a:r>
            <a:endParaRPr sz="3220"/>
          </a:p>
        </p:txBody>
      </p:sp>
      <p:pic>
        <p:nvPicPr>
          <p:cNvPr id="238" name="Google Shape;238;g2d6b0677802_0_61"/>
          <p:cNvPicPr preferRelativeResize="0"/>
          <p:nvPr/>
        </p:nvPicPr>
        <p:blipFill rotWithShape="1">
          <a:blip r:embed="rId3">
            <a:alphaModFix/>
          </a:blip>
          <a:srcRect b="0" l="0" r="0" t="0"/>
          <a:stretch/>
        </p:blipFill>
        <p:spPr>
          <a:xfrm>
            <a:off x="7297225" y="4611525"/>
            <a:ext cx="1301650" cy="269867"/>
          </a:xfrm>
          <a:prstGeom prst="rect">
            <a:avLst/>
          </a:prstGeom>
          <a:noFill/>
          <a:ln>
            <a:noFill/>
          </a:ln>
        </p:spPr>
      </p:pic>
      <p:sp>
        <p:nvSpPr>
          <p:cNvPr id="239" name="Google Shape;239;g2d6b0677802_0_61"/>
          <p:cNvSpPr txBox="1"/>
          <p:nvPr/>
        </p:nvSpPr>
        <p:spPr>
          <a:xfrm>
            <a:off x="511700" y="4613100"/>
            <a:ext cx="6006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1B3C1C"/>
                </a:solidFill>
                <a:latin typeface="Inter"/>
                <a:ea typeface="Inter"/>
                <a:cs typeface="Inter"/>
                <a:sym typeface="Inter"/>
              </a:rPr>
              <a:t>Page </a:t>
            </a:r>
            <a:fld id="{00000000-1234-1234-1234-123412341234}" type="slidenum">
              <a:rPr b="0" i="0" lang="en-US" sz="1000" u="none" cap="none" strike="noStrike">
                <a:solidFill>
                  <a:srgbClr val="1B3C1C"/>
                </a:solidFill>
                <a:latin typeface="Inter"/>
                <a:ea typeface="Inter"/>
                <a:cs typeface="Inter"/>
                <a:sym typeface="Inter"/>
              </a:rPr>
              <a:t>‹#›</a:t>
            </a:fld>
            <a:r>
              <a:rPr b="0" i="0" lang="en-US" sz="1000" u="none" cap="none" strike="noStrike">
                <a:solidFill>
                  <a:srgbClr val="1B3C1C"/>
                </a:solidFill>
                <a:latin typeface="Inter"/>
                <a:ea typeface="Inter"/>
                <a:cs typeface="Inter"/>
                <a:sym typeface="Inter"/>
              </a:rPr>
              <a:t> </a:t>
            </a:r>
            <a:endParaRPr b="0" i="0" sz="1000" u="none" cap="none" strike="noStrike">
              <a:solidFill>
                <a:srgbClr val="1B3C1C"/>
              </a:solidFill>
              <a:latin typeface="Inter"/>
              <a:ea typeface="Inter"/>
              <a:cs typeface="Inter"/>
              <a:sym typeface="Inter"/>
            </a:endParaRPr>
          </a:p>
        </p:txBody>
      </p:sp>
      <p:pic>
        <p:nvPicPr>
          <p:cNvPr id="240" name="Google Shape;240;g2d6b0677802_0_61"/>
          <p:cNvPicPr preferRelativeResize="0"/>
          <p:nvPr/>
        </p:nvPicPr>
        <p:blipFill>
          <a:blip r:embed="rId4">
            <a:alphaModFix/>
          </a:blip>
          <a:stretch>
            <a:fillRect/>
          </a:stretch>
        </p:blipFill>
        <p:spPr>
          <a:xfrm>
            <a:off x="511700" y="1079425"/>
            <a:ext cx="3909625" cy="3801976"/>
          </a:xfrm>
          <a:prstGeom prst="rect">
            <a:avLst/>
          </a:prstGeom>
          <a:noFill/>
          <a:ln>
            <a:noFill/>
          </a:ln>
        </p:spPr>
      </p:pic>
      <p:pic>
        <p:nvPicPr>
          <p:cNvPr id="241" name="Google Shape;241;g2d6b0677802_0_61"/>
          <p:cNvPicPr preferRelativeResize="0"/>
          <p:nvPr/>
        </p:nvPicPr>
        <p:blipFill>
          <a:blip r:embed="rId5">
            <a:alphaModFix/>
          </a:blip>
          <a:stretch>
            <a:fillRect/>
          </a:stretch>
        </p:blipFill>
        <p:spPr>
          <a:xfrm>
            <a:off x="5223876" y="1226687"/>
            <a:ext cx="3586826" cy="26901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245" name="Shape 245"/>
        <p:cNvGrpSpPr/>
        <p:nvPr/>
      </p:nvGrpSpPr>
      <p:grpSpPr>
        <a:xfrm>
          <a:off x="0" y="0"/>
          <a:ext cx="0" cy="0"/>
          <a:chOff x="0" y="0"/>
          <a:chExt cx="0" cy="0"/>
        </a:xfrm>
      </p:grpSpPr>
      <p:sp>
        <p:nvSpPr>
          <p:cNvPr id="246" name="Google Shape;246;p12"/>
          <p:cNvSpPr txBox="1"/>
          <p:nvPr>
            <p:ph type="title"/>
          </p:nvPr>
        </p:nvSpPr>
        <p:spPr>
          <a:xfrm>
            <a:off x="847350" y="297300"/>
            <a:ext cx="7328700" cy="90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US" sz="3220">
                <a:solidFill>
                  <a:schemeClr val="lt1"/>
                </a:solidFill>
              </a:rPr>
              <a:t>Other </a:t>
            </a:r>
            <a:r>
              <a:rPr lang="en-US" sz="3220">
                <a:solidFill>
                  <a:schemeClr val="lt1"/>
                </a:solidFill>
              </a:rPr>
              <a:t>COP29 Adaptation Decision </a:t>
            </a:r>
            <a:endParaRPr sz="3220">
              <a:solidFill>
                <a:schemeClr val="lt1"/>
              </a:solidFill>
            </a:endParaRPr>
          </a:p>
        </p:txBody>
      </p:sp>
      <p:sp>
        <p:nvSpPr>
          <p:cNvPr id="247" name="Google Shape;247;p12"/>
          <p:cNvSpPr txBox="1"/>
          <p:nvPr/>
        </p:nvSpPr>
        <p:spPr>
          <a:xfrm>
            <a:off x="587100" y="1206900"/>
            <a:ext cx="7849200" cy="3324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lt2"/>
              </a:buClr>
              <a:buSzPts val="1700"/>
              <a:buChar char="●"/>
            </a:pPr>
            <a:r>
              <a:rPr lang="en-US" sz="1700">
                <a:solidFill>
                  <a:schemeClr val="lt2"/>
                </a:solidFill>
              </a:rPr>
              <a:t>Requests GGA be a standing agenda item at future SBs and COPs.</a:t>
            </a:r>
            <a:endParaRPr sz="1700">
              <a:solidFill>
                <a:schemeClr val="lt2"/>
              </a:solidFill>
            </a:endParaRPr>
          </a:p>
          <a:p>
            <a:pPr indent="-336550" lvl="0" marL="457200" rtl="0" algn="l">
              <a:spcBef>
                <a:spcPts val="0"/>
              </a:spcBef>
              <a:spcAft>
                <a:spcPts val="0"/>
              </a:spcAft>
              <a:buClr>
                <a:schemeClr val="lt2"/>
              </a:buClr>
              <a:buSzPts val="1700"/>
              <a:buChar char="●"/>
            </a:pPr>
            <a:r>
              <a:rPr lang="en-US" sz="1700">
                <a:solidFill>
                  <a:schemeClr val="lt2"/>
                </a:solidFill>
              </a:rPr>
              <a:t>Launch the Baku Adaptation Road Map with the aim of advancing on the GGA.</a:t>
            </a:r>
            <a:endParaRPr sz="1700">
              <a:solidFill>
                <a:schemeClr val="lt2"/>
              </a:solidFill>
            </a:endParaRPr>
          </a:p>
          <a:p>
            <a:pPr indent="-336550" lvl="0" marL="457200" rtl="0" algn="l">
              <a:spcBef>
                <a:spcPts val="0"/>
              </a:spcBef>
              <a:spcAft>
                <a:spcPts val="0"/>
              </a:spcAft>
              <a:buClr>
                <a:schemeClr val="lt2"/>
              </a:buClr>
              <a:buSzPts val="1700"/>
              <a:buChar char="●"/>
            </a:pPr>
            <a:r>
              <a:rPr lang="en-US" sz="1700">
                <a:solidFill>
                  <a:schemeClr val="lt2"/>
                </a:solidFill>
              </a:rPr>
              <a:t>Establishes the Baku high-level dialogue on adaptation, to be convened on the margins of each COP w aim of identifying ways of enhancing the implementation UFGCR.</a:t>
            </a:r>
            <a:endParaRPr sz="1700">
              <a:solidFill>
                <a:schemeClr val="lt2"/>
              </a:solidFill>
            </a:endParaRPr>
          </a:p>
          <a:p>
            <a:pPr indent="-336550" lvl="0" marL="457200" rtl="0" algn="l">
              <a:spcBef>
                <a:spcPts val="0"/>
              </a:spcBef>
              <a:spcAft>
                <a:spcPts val="0"/>
              </a:spcAft>
              <a:buClr>
                <a:schemeClr val="lt2"/>
              </a:buClr>
              <a:buSzPts val="1700"/>
              <a:buChar char="●"/>
            </a:pPr>
            <a:r>
              <a:rPr lang="en-US" sz="1700">
                <a:solidFill>
                  <a:schemeClr val="lt2"/>
                </a:solidFill>
              </a:rPr>
              <a:t>Calls on Parties to update their </a:t>
            </a:r>
            <a:r>
              <a:rPr b="1" lang="en-US" sz="1700">
                <a:solidFill>
                  <a:schemeClr val="lt2"/>
                </a:solidFill>
              </a:rPr>
              <a:t>adaptation communications</a:t>
            </a:r>
            <a:r>
              <a:rPr lang="en-US" sz="1700">
                <a:solidFill>
                  <a:schemeClr val="lt2"/>
                </a:solidFill>
              </a:rPr>
              <a:t> ataking into account the UFGCR and requests secretariat review progress towards achieving the targets and report findings in the </a:t>
            </a:r>
            <a:r>
              <a:rPr b="1" lang="en-US" sz="1700">
                <a:solidFill>
                  <a:schemeClr val="lt2"/>
                </a:solidFill>
              </a:rPr>
              <a:t>2nd GST synthesis</a:t>
            </a:r>
            <a:r>
              <a:rPr lang="en-US" sz="1700">
                <a:solidFill>
                  <a:schemeClr val="lt2"/>
                </a:solidFill>
              </a:rPr>
              <a:t>.</a:t>
            </a:r>
            <a:endParaRPr sz="1700">
              <a:solidFill>
                <a:schemeClr val="lt2"/>
              </a:solidFill>
            </a:endParaRPr>
          </a:p>
          <a:p>
            <a:pPr indent="-336550" lvl="0" marL="457200" rtl="0" algn="l">
              <a:spcBef>
                <a:spcPts val="0"/>
              </a:spcBef>
              <a:spcAft>
                <a:spcPts val="0"/>
              </a:spcAft>
              <a:buClr>
                <a:schemeClr val="lt2"/>
              </a:buClr>
              <a:buSzPts val="1700"/>
              <a:buChar char="●"/>
            </a:pPr>
            <a:r>
              <a:rPr lang="en-US" sz="1700">
                <a:solidFill>
                  <a:schemeClr val="lt2"/>
                </a:solidFill>
              </a:rPr>
              <a:t>Welcomes IPCC decision to </a:t>
            </a:r>
            <a:r>
              <a:rPr b="1" lang="en-US" sz="1700">
                <a:solidFill>
                  <a:schemeClr val="lt2"/>
                </a:solidFill>
              </a:rPr>
              <a:t>update 1994 IPCC Technical Guidelines for Assessing Climate Change Impacts and Adaptations</a:t>
            </a:r>
            <a:r>
              <a:rPr lang="en-US" sz="1700">
                <a:solidFill>
                  <a:schemeClr val="lt2"/>
                </a:solidFill>
              </a:rPr>
              <a:t>, including adaptation indicators, metrics and methodologies to be scoped. </a:t>
            </a:r>
            <a:endParaRPr sz="1700">
              <a:solidFill>
                <a:schemeClr val="l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251" name="Shape 251"/>
        <p:cNvGrpSpPr/>
        <p:nvPr/>
      </p:nvGrpSpPr>
      <p:grpSpPr>
        <a:xfrm>
          <a:off x="0" y="0"/>
          <a:ext cx="0" cy="0"/>
          <a:chOff x="0" y="0"/>
          <a:chExt cx="0" cy="0"/>
        </a:xfrm>
      </p:grpSpPr>
      <p:pic>
        <p:nvPicPr>
          <p:cNvPr id="252" name="Google Shape;252;g2d6b0677802_0_93"/>
          <p:cNvPicPr preferRelativeResize="0"/>
          <p:nvPr/>
        </p:nvPicPr>
        <p:blipFill>
          <a:blip r:embed="rId3">
            <a:alphaModFix/>
          </a:blip>
          <a:stretch>
            <a:fillRect/>
          </a:stretch>
        </p:blipFill>
        <p:spPr>
          <a:xfrm>
            <a:off x="92100" y="991125"/>
            <a:ext cx="7875874" cy="2487425"/>
          </a:xfrm>
          <a:prstGeom prst="rect">
            <a:avLst/>
          </a:prstGeom>
          <a:noFill/>
          <a:ln>
            <a:noFill/>
          </a:ln>
        </p:spPr>
      </p:pic>
      <p:sp>
        <p:nvSpPr>
          <p:cNvPr id="253" name="Google Shape;253;g2d6b0677802_0_93"/>
          <p:cNvSpPr txBox="1"/>
          <p:nvPr>
            <p:ph type="title"/>
          </p:nvPr>
        </p:nvSpPr>
        <p:spPr>
          <a:xfrm>
            <a:off x="847350" y="297300"/>
            <a:ext cx="7328700" cy="909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n-US" sz="3220">
                <a:solidFill>
                  <a:schemeClr val="lt1"/>
                </a:solidFill>
              </a:rPr>
              <a:t>Finance D</a:t>
            </a:r>
            <a:r>
              <a:rPr lang="en-US" sz="3220">
                <a:solidFill>
                  <a:schemeClr val="lt1"/>
                </a:solidFill>
              </a:rPr>
              <a:t>ecision (NCQG)</a:t>
            </a:r>
            <a:endParaRPr sz="3220">
              <a:solidFill>
                <a:schemeClr val="lt1"/>
              </a:solidFill>
            </a:endParaRPr>
          </a:p>
        </p:txBody>
      </p:sp>
      <p:pic>
        <p:nvPicPr>
          <p:cNvPr id="254" name="Google Shape;254;g2d6b0677802_0_93"/>
          <p:cNvPicPr preferRelativeResize="0"/>
          <p:nvPr/>
        </p:nvPicPr>
        <p:blipFill>
          <a:blip r:embed="rId4">
            <a:alphaModFix/>
          </a:blip>
          <a:stretch>
            <a:fillRect/>
          </a:stretch>
        </p:blipFill>
        <p:spPr>
          <a:xfrm>
            <a:off x="92100" y="3642075"/>
            <a:ext cx="8839199" cy="1059904"/>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3C1C"/>
        </a:solidFill>
      </p:bgPr>
    </p:bg>
    <p:spTree>
      <p:nvGrpSpPr>
        <p:cNvPr id="258" name="Shape 258"/>
        <p:cNvGrpSpPr/>
        <p:nvPr/>
      </p:nvGrpSpPr>
      <p:grpSpPr>
        <a:xfrm>
          <a:off x="0" y="0"/>
          <a:ext cx="0" cy="0"/>
          <a:chOff x="0" y="0"/>
          <a:chExt cx="0" cy="0"/>
        </a:xfrm>
      </p:grpSpPr>
      <p:pic>
        <p:nvPicPr>
          <p:cNvPr id="259" name="Google Shape;259;g2d6b0677802_0_82"/>
          <p:cNvPicPr preferRelativeResize="0"/>
          <p:nvPr/>
        </p:nvPicPr>
        <p:blipFill rotWithShape="1">
          <a:blip r:embed="rId3">
            <a:alphaModFix/>
          </a:blip>
          <a:srcRect b="0" l="0" r="0" t="0"/>
          <a:stretch/>
        </p:blipFill>
        <p:spPr>
          <a:xfrm>
            <a:off x="1746425" y="3815078"/>
            <a:ext cx="1548355" cy="456669"/>
          </a:xfrm>
          <a:prstGeom prst="rect">
            <a:avLst/>
          </a:prstGeom>
          <a:noFill/>
          <a:ln>
            <a:noFill/>
          </a:ln>
        </p:spPr>
      </p:pic>
      <p:pic>
        <p:nvPicPr>
          <p:cNvPr id="260" name="Google Shape;260;g2d6b0677802_0_82"/>
          <p:cNvPicPr preferRelativeResize="0"/>
          <p:nvPr/>
        </p:nvPicPr>
        <p:blipFill rotWithShape="1">
          <a:blip r:embed="rId4">
            <a:alphaModFix/>
          </a:blip>
          <a:srcRect b="0" l="0" r="0" t="0"/>
          <a:stretch/>
        </p:blipFill>
        <p:spPr>
          <a:xfrm>
            <a:off x="3912284" y="3795025"/>
            <a:ext cx="1308384" cy="496775"/>
          </a:xfrm>
          <a:prstGeom prst="rect">
            <a:avLst/>
          </a:prstGeom>
          <a:noFill/>
          <a:ln>
            <a:noFill/>
          </a:ln>
        </p:spPr>
      </p:pic>
      <p:pic>
        <p:nvPicPr>
          <p:cNvPr id="261" name="Google Shape;261;g2d6b0677802_0_82"/>
          <p:cNvPicPr preferRelativeResize="0"/>
          <p:nvPr/>
        </p:nvPicPr>
        <p:blipFill rotWithShape="1">
          <a:blip r:embed="rId5">
            <a:alphaModFix/>
          </a:blip>
          <a:srcRect b="0" l="0" r="10" t="0"/>
          <a:stretch/>
        </p:blipFill>
        <p:spPr>
          <a:xfrm>
            <a:off x="5917109" y="3864382"/>
            <a:ext cx="1401989" cy="358061"/>
          </a:xfrm>
          <a:prstGeom prst="rect">
            <a:avLst/>
          </a:prstGeom>
          <a:noFill/>
          <a:ln>
            <a:noFill/>
          </a:ln>
        </p:spPr>
      </p:pic>
      <p:pic>
        <p:nvPicPr>
          <p:cNvPr id="262" name="Google Shape;262;g2d6b0677802_0_82"/>
          <p:cNvPicPr preferRelativeResize="0"/>
          <p:nvPr/>
        </p:nvPicPr>
        <p:blipFill rotWithShape="1">
          <a:blip r:embed="rId6">
            <a:alphaModFix/>
          </a:blip>
          <a:srcRect b="0" l="0" r="0" t="0"/>
          <a:stretch/>
        </p:blipFill>
        <p:spPr>
          <a:xfrm>
            <a:off x="-5524" y="921057"/>
            <a:ext cx="9143998" cy="343123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reserving Legacie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Andrew Potts</dc:creator>
</cp:coreProperties>
</file>