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xml" ContentType="application/vnd.openxmlformats-officedocument.presentationml.tags+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32"/>
  </p:notesMasterIdLst>
  <p:sldIdLst>
    <p:sldId id="256" r:id="rId5"/>
    <p:sldId id="257" r:id="rId6"/>
    <p:sldId id="258" r:id="rId7"/>
    <p:sldId id="259" r:id="rId8"/>
    <p:sldId id="260" r:id="rId9"/>
    <p:sldId id="261" r:id="rId10"/>
    <p:sldId id="262" r:id="rId11"/>
    <p:sldId id="263" r:id="rId12"/>
    <p:sldId id="265" r:id="rId13"/>
    <p:sldId id="266" r:id="rId14"/>
    <p:sldId id="1456" r:id="rId15"/>
    <p:sldId id="495" r:id="rId16"/>
    <p:sldId id="448" r:id="rId17"/>
    <p:sldId id="10499" r:id="rId18"/>
    <p:sldId id="10500" r:id="rId19"/>
    <p:sldId id="1454" r:id="rId20"/>
    <p:sldId id="1457" r:id="rId21"/>
    <p:sldId id="277" r:id="rId22"/>
    <p:sldId id="267" r:id="rId23"/>
    <p:sldId id="268" r:id="rId24"/>
    <p:sldId id="269" r:id="rId25"/>
    <p:sldId id="270" r:id="rId26"/>
    <p:sldId id="271" r:id="rId27"/>
    <p:sldId id="272" r:id="rId28"/>
    <p:sldId id="264" r:id="rId29"/>
    <p:sldId id="289" r:id="rId30"/>
    <p:sldId id="10501" r:id="rId31"/>
  </p:sldIdLst>
  <p:sldSz cx="14630400" cy="8229600"/>
  <p:notesSz cx="8229600" cy="14630400"/>
  <p:embeddedFontLst>
    <p:embeddedFont>
      <p:font typeface="Proxima Nova Rg" panose="02000506030000020004" charset="0"/>
      <p:regular r:id="rId33"/>
      <p:bold r:id="rId34"/>
      <p:boldItalic r:id="rId35"/>
    </p:embeddedFont>
    <p:embeddedFont>
      <p:font typeface="Raleway" pitchFamily="2" charset="0"/>
      <p:regular r:id="rId36"/>
      <p:bold r:id="rId37"/>
      <p:italic r:id="rId38"/>
      <p:boldItalic r:id="rId39"/>
    </p:embeddedFont>
    <p:embeddedFont>
      <p:font typeface="Roboto" panose="02000000000000000000" pitchFamily="2" charset="0"/>
      <p:regular r:id="rId40"/>
      <p:bold r:id="rId41"/>
      <p:italic r:id="rId42"/>
      <p:boldItalic r:id="rId43"/>
    </p:embeddedFont>
    <p:embeddedFont>
      <p:font typeface="Roboto Medium" panose="02000000000000000000" pitchFamily="2" charset="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97C638-A59E-4267-AE90-337E1F56C919}" v="1" dt="2026-02-24T16:14:26.694"/>
    <p1510:client id="{F445FE57-70BC-425E-B5A3-87268DF1415B}" v="8" dt="2026-02-23T23:24:32.8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3" d="100"/>
          <a:sy n="63" d="100"/>
        </p:scale>
        <p:origin x="288" y="22"/>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Thompson (Liability Advisor)" userId="cb9e26a6-1c67-4cf2-b413-f092d02591f0" providerId="ADAL" clId="{21B2D80E-A580-4587-B584-A9A80959BA36}"/>
    <pc:docChg chg="custSel addSld delSld modSld">
      <pc:chgData name="John Thompson (Liability Advisor)" userId="cb9e26a6-1c67-4cf2-b413-f092d02591f0" providerId="ADAL" clId="{21B2D80E-A580-4587-B584-A9A80959BA36}" dt="2026-02-24T16:17:59.910" v="192" actId="47"/>
      <pc:docMkLst>
        <pc:docMk/>
      </pc:docMkLst>
      <pc:sldChg chg="del">
        <pc:chgData name="John Thompson (Liability Advisor)" userId="cb9e26a6-1c67-4cf2-b413-f092d02591f0" providerId="ADAL" clId="{21B2D80E-A580-4587-B584-A9A80959BA36}" dt="2026-02-24T16:17:59.910" v="192" actId="47"/>
        <pc:sldMkLst>
          <pc:docMk/>
          <pc:sldMk cId="0" sldId="273"/>
        </pc:sldMkLst>
      </pc:sldChg>
      <pc:sldChg chg="del">
        <pc:chgData name="John Thompson (Liability Advisor)" userId="cb9e26a6-1c67-4cf2-b413-f092d02591f0" providerId="ADAL" clId="{21B2D80E-A580-4587-B584-A9A80959BA36}" dt="2026-02-24T16:17:51.248" v="191" actId="47"/>
        <pc:sldMkLst>
          <pc:docMk/>
          <pc:sldMk cId="0" sldId="274"/>
        </pc:sldMkLst>
      </pc:sldChg>
      <pc:sldChg chg="addSp modSp new mod">
        <pc:chgData name="John Thompson (Liability Advisor)" userId="cb9e26a6-1c67-4cf2-b413-f092d02591f0" providerId="ADAL" clId="{21B2D80E-A580-4587-B584-A9A80959BA36}" dt="2026-02-24T16:15:52.932" v="190" actId="1076"/>
        <pc:sldMkLst>
          <pc:docMk/>
          <pc:sldMk cId="552629673" sldId="10501"/>
        </pc:sldMkLst>
        <pc:spChg chg="add mod">
          <ac:chgData name="John Thompson (Liability Advisor)" userId="cb9e26a6-1c67-4cf2-b413-f092d02591f0" providerId="ADAL" clId="{21B2D80E-A580-4587-B584-A9A80959BA36}" dt="2026-02-24T16:15:48.529" v="189" actId="1076"/>
          <ac:spMkLst>
            <pc:docMk/>
            <pc:sldMk cId="552629673" sldId="10501"/>
            <ac:spMk id="4" creationId="{22010A7A-6F1F-2230-5941-C4A4409E9ED3}"/>
          </ac:spMkLst>
        </pc:spChg>
        <pc:picChg chg="add mod">
          <ac:chgData name="John Thompson (Liability Advisor)" userId="cb9e26a6-1c67-4cf2-b413-f092d02591f0" providerId="ADAL" clId="{21B2D80E-A580-4587-B584-A9A80959BA36}" dt="2026-02-24T16:15:52.932" v="190" actId="1076"/>
          <ac:picMkLst>
            <pc:docMk/>
            <pc:sldMk cId="552629673" sldId="10501"/>
            <ac:picMk id="3" creationId="{A26E2D7E-5DE4-E12E-0E03-71D392E47B91}"/>
          </ac:picMkLst>
        </pc:picChg>
      </pc:sldChg>
    </pc:docChg>
  </pc:docChgLst>
  <pc:docChgLst>
    <pc:chgData name="John Thompson (Liability Advisor)" userId="cb9e26a6-1c67-4cf2-b413-f092d02591f0" providerId="ADAL" clId="{9D9A44BD-4A5A-4635-8008-E34DFD4783B1}"/>
    <pc:docChg chg="undo custSel addSld delSld modSld sldOrd">
      <pc:chgData name="John Thompson (Liability Advisor)" userId="cb9e26a6-1c67-4cf2-b413-f092d02591f0" providerId="ADAL" clId="{9D9A44BD-4A5A-4635-8008-E34DFD4783B1}" dt="2026-02-23T23:24:37.763" v="111" actId="47"/>
      <pc:docMkLst>
        <pc:docMk/>
      </pc:docMkLst>
      <pc:sldChg chg="mod modShow">
        <pc:chgData name="John Thompson (Liability Advisor)" userId="cb9e26a6-1c67-4cf2-b413-f092d02591f0" providerId="ADAL" clId="{9D9A44BD-4A5A-4635-8008-E34DFD4783B1}" dt="2026-02-23T16:24:55.748" v="77" actId="729"/>
        <pc:sldMkLst>
          <pc:docMk/>
          <pc:sldMk cId="0" sldId="257"/>
        </pc:sldMkLst>
      </pc:sldChg>
      <pc:sldChg chg="mod modShow">
        <pc:chgData name="John Thompson (Liability Advisor)" userId="cb9e26a6-1c67-4cf2-b413-f092d02591f0" providerId="ADAL" clId="{9D9A44BD-4A5A-4635-8008-E34DFD4783B1}" dt="2026-02-23T16:24:58.664" v="78" actId="729"/>
        <pc:sldMkLst>
          <pc:docMk/>
          <pc:sldMk cId="0" sldId="258"/>
        </pc:sldMkLst>
      </pc:sldChg>
      <pc:sldChg chg="delSp modSp mod">
        <pc:chgData name="John Thompson (Liability Advisor)" userId="cb9e26a6-1c67-4cf2-b413-f092d02591f0" providerId="ADAL" clId="{9D9A44BD-4A5A-4635-8008-E34DFD4783B1}" dt="2026-02-23T16:20:44.225" v="39" actId="1076"/>
        <pc:sldMkLst>
          <pc:docMk/>
          <pc:sldMk cId="0" sldId="259"/>
        </pc:sldMkLst>
        <pc:spChg chg="mod">
          <ac:chgData name="John Thompson (Liability Advisor)" userId="cb9e26a6-1c67-4cf2-b413-f092d02591f0" providerId="ADAL" clId="{9D9A44BD-4A5A-4635-8008-E34DFD4783B1}" dt="2026-02-23T16:20:44.225" v="39" actId="1076"/>
          <ac:spMkLst>
            <pc:docMk/>
            <pc:sldMk cId="0" sldId="259"/>
            <ac:spMk id="2" creationId="{00000000-0000-0000-0000-000000000000}"/>
          </ac:spMkLst>
        </pc:spChg>
        <pc:spChg chg="del mod">
          <ac:chgData name="John Thompson (Liability Advisor)" userId="cb9e26a6-1c67-4cf2-b413-f092d02591f0" providerId="ADAL" clId="{9D9A44BD-4A5A-4635-8008-E34DFD4783B1}" dt="2026-02-23T16:20:14.503" v="38" actId="478"/>
          <ac:spMkLst>
            <pc:docMk/>
            <pc:sldMk cId="0" sldId="259"/>
            <ac:spMk id="3" creationId="{00000000-0000-0000-0000-000000000000}"/>
          </ac:spMkLst>
        </pc:spChg>
      </pc:sldChg>
      <pc:sldChg chg="mod modShow">
        <pc:chgData name="John Thompson (Liability Advisor)" userId="cb9e26a6-1c67-4cf2-b413-f092d02591f0" providerId="ADAL" clId="{9D9A44BD-4A5A-4635-8008-E34DFD4783B1}" dt="2026-02-23T16:25:05.522" v="79" actId="729"/>
        <pc:sldMkLst>
          <pc:docMk/>
          <pc:sldMk cId="0" sldId="260"/>
        </pc:sldMkLst>
      </pc:sldChg>
      <pc:sldChg chg="mod modShow">
        <pc:chgData name="John Thompson (Liability Advisor)" userId="cb9e26a6-1c67-4cf2-b413-f092d02591f0" providerId="ADAL" clId="{9D9A44BD-4A5A-4635-8008-E34DFD4783B1}" dt="2026-02-23T16:25:11.765" v="80" actId="729"/>
        <pc:sldMkLst>
          <pc:docMk/>
          <pc:sldMk cId="0" sldId="261"/>
        </pc:sldMkLst>
      </pc:sldChg>
      <pc:sldChg chg="mod modShow">
        <pc:chgData name="John Thompson (Liability Advisor)" userId="cb9e26a6-1c67-4cf2-b413-f092d02591f0" providerId="ADAL" clId="{9D9A44BD-4A5A-4635-8008-E34DFD4783B1}" dt="2026-02-23T16:25:14.913" v="81" actId="729"/>
        <pc:sldMkLst>
          <pc:docMk/>
          <pc:sldMk cId="0" sldId="262"/>
        </pc:sldMkLst>
      </pc:sldChg>
      <pc:sldChg chg="mod modShow">
        <pc:chgData name="John Thompson (Liability Advisor)" userId="cb9e26a6-1c67-4cf2-b413-f092d02591f0" providerId="ADAL" clId="{9D9A44BD-4A5A-4635-8008-E34DFD4783B1}" dt="2026-02-23T16:25:22.098" v="82" actId="729"/>
        <pc:sldMkLst>
          <pc:docMk/>
          <pc:sldMk cId="0" sldId="263"/>
        </pc:sldMkLst>
      </pc:sldChg>
      <pc:sldChg chg="modSp mod ord">
        <pc:chgData name="John Thompson (Liability Advisor)" userId="cb9e26a6-1c67-4cf2-b413-f092d02591f0" providerId="ADAL" clId="{9D9A44BD-4A5A-4635-8008-E34DFD4783B1}" dt="2026-02-23T23:13:37.765" v="106" actId="20577"/>
        <pc:sldMkLst>
          <pc:docMk/>
          <pc:sldMk cId="0" sldId="264"/>
        </pc:sldMkLst>
        <pc:spChg chg="mod">
          <ac:chgData name="John Thompson (Liability Advisor)" userId="cb9e26a6-1c67-4cf2-b413-f092d02591f0" providerId="ADAL" clId="{9D9A44BD-4A5A-4635-8008-E34DFD4783B1}" dt="2026-02-23T16:17:39.774" v="1" actId="14100"/>
          <ac:spMkLst>
            <pc:docMk/>
            <pc:sldMk cId="0" sldId="264"/>
            <ac:spMk id="6" creationId="{00000000-0000-0000-0000-000000000000}"/>
          </ac:spMkLst>
        </pc:spChg>
        <pc:spChg chg="mod">
          <ac:chgData name="John Thompson (Liability Advisor)" userId="cb9e26a6-1c67-4cf2-b413-f092d02591f0" providerId="ADAL" clId="{9D9A44BD-4A5A-4635-8008-E34DFD4783B1}" dt="2026-02-23T16:17:50.580" v="9" actId="1038"/>
          <ac:spMkLst>
            <pc:docMk/>
            <pc:sldMk cId="0" sldId="264"/>
            <ac:spMk id="7" creationId="{00000000-0000-0000-0000-000000000000}"/>
          </ac:spMkLst>
        </pc:spChg>
        <pc:spChg chg="mod">
          <ac:chgData name="John Thompson (Liability Advisor)" userId="cb9e26a6-1c67-4cf2-b413-f092d02591f0" providerId="ADAL" clId="{9D9A44BD-4A5A-4635-8008-E34DFD4783B1}" dt="2026-02-23T23:13:37.765" v="106" actId="20577"/>
          <ac:spMkLst>
            <pc:docMk/>
            <pc:sldMk cId="0" sldId="264"/>
            <ac:spMk id="8" creationId="{00000000-0000-0000-0000-000000000000}"/>
          </ac:spMkLst>
        </pc:spChg>
        <pc:spChg chg="mod">
          <ac:chgData name="John Thompson (Liability Advisor)" userId="cb9e26a6-1c67-4cf2-b413-f092d02591f0" providerId="ADAL" clId="{9D9A44BD-4A5A-4635-8008-E34DFD4783B1}" dt="2026-02-23T16:18:04.316" v="18" actId="1038"/>
          <ac:spMkLst>
            <pc:docMk/>
            <pc:sldMk cId="0" sldId="264"/>
            <ac:spMk id="13" creationId="{00000000-0000-0000-0000-000000000000}"/>
          </ac:spMkLst>
        </pc:spChg>
        <pc:spChg chg="mod">
          <ac:chgData name="John Thompson (Liability Advisor)" userId="cb9e26a6-1c67-4cf2-b413-f092d02591f0" providerId="ADAL" clId="{9D9A44BD-4A5A-4635-8008-E34DFD4783B1}" dt="2026-02-23T16:21:56.304" v="50" actId="1038"/>
          <ac:spMkLst>
            <pc:docMk/>
            <pc:sldMk cId="0" sldId="264"/>
            <ac:spMk id="19" creationId="{00000000-0000-0000-0000-000000000000}"/>
          </ac:spMkLst>
        </pc:spChg>
        <pc:spChg chg="mod">
          <ac:chgData name="John Thompson (Liability Advisor)" userId="cb9e26a6-1c67-4cf2-b413-f092d02591f0" providerId="ADAL" clId="{9D9A44BD-4A5A-4635-8008-E34DFD4783B1}" dt="2026-02-23T16:21:41.991" v="46" actId="1038"/>
          <ac:spMkLst>
            <pc:docMk/>
            <pc:sldMk cId="0" sldId="264"/>
            <ac:spMk id="25" creationId="{00000000-0000-0000-0000-000000000000}"/>
          </ac:spMkLst>
        </pc:spChg>
        <pc:spChg chg="mod">
          <ac:chgData name="John Thompson (Liability Advisor)" userId="cb9e26a6-1c67-4cf2-b413-f092d02591f0" providerId="ADAL" clId="{9D9A44BD-4A5A-4635-8008-E34DFD4783B1}" dt="2026-02-23T16:22:14.795" v="60" actId="1038"/>
          <ac:spMkLst>
            <pc:docMk/>
            <pc:sldMk cId="0" sldId="264"/>
            <ac:spMk id="31" creationId="{00000000-0000-0000-0000-000000000000}"/>
          </ac:spMkLst>
        </pc:spChg>
        <pc:spChg chg="mod">
          <ac:chgData name="John Thompson (Liability Advisor)" userId="cb9e26a6-1c67-4cf2-b413-f092d02591f0" providerId="ADAL" clId="{9D9A44BD-4A5A-4635-8008-E34DFD4783B1}" dt="2026-02-23T16:22:28.579" v="69" actId="1038"/>
          <ac:spMkLst>
            <pc:docMk/>
            <pc:sldMk cId="0" sldId="264"/>
            <ac:spMk id="37" creationId="{00000000-0000-0000-0000-000000000000}"/>
          </ac:spMkLst>
        </pc:spChg>
      </pc:sldChg>
      <pc:sldChg chg="mod modShow">
        <pc:chgData name="John Thompson (Liability Advisor)" userId="cb9e26a6-1c67-4cf2-b413-f092d02591f0" providerId="ADAL" clId="{9D9A44BD-4A5A-4635-8008-E34DFD4783B1}" dt="2026-02-23T16:24:12.947" v="71" actId="729"/>
        <pc:sldMkLst>
          <pc:docMk/>
          <pc:sldMk cId="0" sldId="266"/>
        </pc:sldMkLst>
      </pc:sldChg>
      <pc:sldChg chg="mod modShow">
        <pc:chgData name="John Thompson (Liability Advisor)" userId="cb9e26a6-1c67-4cf2-b413-f092d02591f0" providerId="ADAL" clId="{9D9A44BD-4A5A-4635-8008-E34DFD4783B1}" dt="2026-02-23T18:28:52.082" v="90" actId="729"/>
        <pc:sldMkLst>
          <pc:docMk/>
          <pc:sldMk cId="0" sldId="267"/>
        </pc:sldMkLst>
      </pc:sldChg>
      <pc:sldChg chg="mod modShow">
        <pc:chgData name="John Thompson (Liability Advisor)" userId="cb9e26a6-1c67-4cf2-b413-f092d02591f0" providerId="ADAL" clId="{9D9A44BD-4A5A-4635-8008-E34DFD4783B1}" dt="2026-02-23T18:28:44.638" v="89" actId="729"/>
        <pc:sldMkLst>
          <pc:docMk/>
          <pc:sldMk cId="0" sldId="269"/>
        </pc:sldMkLst>
      </pc:sldChg>
      <pc:sldChg chg="mod modShow">
        <pc:chgData name="John Thompson (Liability Advisor)" userId="cb9e26a6-1c67-4cf2-b413-f092d02591f0" providerId="ADAL" clId="{9D9A44BD-4A5A-4635-8008-E34DFD4783B1}" dt="2026-02-23T18:28:40.738" v="88" actId="729"/>
        <pc:sldMkLst>
          <pc:docMk/>
          <pc:sldMk cId="0" sldId="270"/>
        </pc:sldMkLst>
      </pc:sldChg>
      <pc:sldChg chg="mod modShow">
        <pc:chgData name="John Thompson (Liability Advisor)" userId="cb9e26a6-1c67-4cf2-b413-f092d02591f0" providerId="ADAL" clId="{9D9A44BD-4A5A-4635-8008-E34DFD4783B1}" dt="2026-02-23T18:28:31.672" v="87" actId="729"/>
        <pc:sldMkLst>
          <pc:docMk/>
          <pc:sldMk cId="0" sldId="271"/>
        </pc:sldMkLst>
      </pc:sldChg>
      <pc:sldChg chg="modSp mod modShow">
        <pc:chgData name="John Thompson (Liability Advisor)" userId="cb9e26a6-1c67-4cf2-b413-f092d02591f0" providerId="ADAL" clId="{9D9A44BD-4A5A-4635-8008-E34DFD4783B1}" dt="2026-02-23T18:28:08.901" v="85" actId="729"/>
        <pc:sldMkLst>
          <pc:docMk/>
          <pc:sldMk cId="0" sldId="273"/>
        </pc:sldMkLst>
        <pc:spChg chg="mod">
          <ac:chgData name="John Thompson (Liability Advisor)" userId="cb9e26a6-1c67-4cf2-b413-f092d02591f0" providerId="ADAL" clId="{9D9A44BD-4A5A-4635-8008-E34DFD4783B1}" dt="2026-02-23T16:24:42.808" v="76" actId="20577"/>
          <ac:spMkLst>
            <pc:docMk/>
            <pc:sldMk cId="0" sldId="273"/>
            <ac:spMk id="3" creationId="{00000000-0000-0000-0000-000000000000}"/>
          </ac:spMkLst>
        </pc:spChg>
      </pc:sldChg>
      <pc:sldChg chg="mod modShow">
        <pc:chgData name="John Thompson (Liability Advisor)" userId="cb9e26a6-1c67-4cf2-b413-f092d02591f0" providerId="ADAL" clId="{9D9A44BD-4A5A-4635-8008-E34DFD4783B1}" dt="2026-02-23T18:28:22.403" v="86" actId="729"/>
        <pc:sldMkLst>
          <pc:docMk/>
          <pc:sldMk cId="0" sldId="274"/>
        </pc:sldMkLst>
      </pc:sldChg>
      <pc:sldChg chg="add">
        <pc:chgData name="John Thompson (Liability Advisor)" userId="cb9e26a6-1c67-4cf2-b413-f092d02591f0" providerId="ADAL" clId="{9D9A44BD-4A5A-4635-8008-E34DFD4783B1}" dt="2026-02-23T16:23:54.767" v="70"/>
        <pc:sldMkLst>
          <pc:docMk/>
          <pc:sldMk cId="858579225" sldId="277"/>
        </pc:sldMkLst>
      </pc:sldChg>
      <pc:sldChg chg="add">
        <pc:chgData name="John Thompson (Liability Advisor)" userId="cb9e26a6-1c67-4cf2-b413-f092d02591f0" providerId="ADAL" clId="{9D9A44BD-4A5A-4635-8008-E34DFD4783B1}" dt="2026-02-23T18:27:59.904" v="84"/>
        <pc:sldMkLst>
          <pc:docMk/>
          <pc:sldMk cId="3012407050" sldId="289"/>
        </pc:sldMkLst>
      </pc:sldChg>
      <pc:sldChg chg="modSp add setBg">
        <pc:chgData name="John Thompson (Liability Advisor)" userId="cb9e26a6-1c67-4cf2-b413-f092d02591f0" providerId="ADAL" clId="{9D9A44BD-4A5A-4635-8008-E34DFD4783B1}" dt="2026-02-23T19:53:12.212" v="101" actId="2711"/>
        <pc:sldMkLst>
          <pc:docMk/>
          <pc:sldMk cId="1388525770" sldId="448"/>
        </pc:sldMkLst>
        <pc:spChg chg="mod">
          <ac:chgData name="John Thompson (Liability Advisor)" userId="cb9e26a6-1c67-4cf2-b413-f092d02591f0" providerId="ADAL" clId="{9D9A44BD-4A5A-4635-8008-E34DFD4783B1}" dt="2026-02-23T19:53:12.212" v="101" actId="2711"/>
          <ac:spMkLst>
            <pc:docMk/>
            <pc:sldMk cId="1388525770" sldId="448"/>
            <ac:spMk id="2" creationId="{00000000-0000-0000-0000-000000000000}"/>
          </ac:spMkLst>
        </pc:spChg>
        <pc:spChg chg="mod">
          <ac:chgData name="John Thompson (Liability Advisor)" userId="cb9e26a6-1c67-4cf2-b413-f092d02591f0" providerId="ADAL" clId="{9D9A44BD-4A5A-4635-8008-E34DFD4783B1}" dt="2026-02-23T19:53:12.212" v="101" actId="2711"/>
          <ac:spMkLst>
            <pc:docMk/>
            <pc:sldMk cId="1388525770" sldId="448"/>
            <ac:spMk id="3" creationId="{00000000-0000-0000-0000-000000000000}"/>
          </ac:spMkLst>
        </pc:spChg>
        <pc:spChg chg="mod">
          <ac:chgData name="John Thompson (Liability Advisor)" userId="cb9e26a6-1c67-4cf2-b413-f092d02591f0" providerId="ADAL" clId="{9D9A44BD-4A5A-4635-8008-E34DFD4783B1}" dt="2026-02-23T19:53:12.212" v="101" actId="2711"/>
          <ac:spMkLst>
            <pc:docMk/>
            <pc:sldMk cId="1388525770" sldId="448"/>
            <ac:spMk id="4" creationId="{00000000-0000-0000-0000-000000000000}"/>
          </ac:spMkLst>
        </pc:spChg>
        <pc:spChg chg="mod">
          <ac:chgData name="John Thompson (Liability Advisor)" userId="cb9e26a6-1c67-4cf2-b413-f092d02591f0" providerId="ADAL" clId="{9D9A44BD-4A5A-4635-8008-E34DFD4783B1}" dt="2026-02-23T19:53:12.212" v="101" actId="2711"/>
          <ac:spMkLst>
            <pc:docMk/>
            <pc:sldMk cId="1388525770" sldId="448"/>
            <ac:spMk id="5" creationId="{00000000-0000-0000-0000-000000000000}"/>
          </ac:spMkLst>
        </pc:spChg>
        <pc:spChg chg="mod">
          <ac:chgData name="John Thompson (Liability Advisor)" userId="cb9e26a6-1c67-4cf2-b413-f092d02591f0" providerId="ADAL" clId="{9D9A44BD-4A5A-4635-8008-E34DFD4783B1}" dt="2026-02-23T19:53:12.212" v="101" actId="2711"/>
          <ac:spMkLst>
            <pc:docMk/>
            <pc:sldMk cId="1388525770" sldId="448"/>
            <ac:spMk id="7" creationId="{00000000-0000-0000-0000-000000000000}"/>
          </ac:spMkLst>
        </pc:spChg>
        <pc:spChg chg="mod">
          <ac:chgData name="John Thompson (Liability Advisor)" userId="cb9e26a6-1c67-4cf2-b413-f092d02591f0" providerId="ADAL" clId="{9D9A44BD-4A5A-4635-8008-E34DFD4783B1}" dt="2026-02-23T19:53:12.212" v="101" actId="2711"/>
          <ac:spMkLst>
            <pc:docMk/>
            <pc:sldMk cId="1388525770" sldId="448"/>
            <ac:spMk id="10" creationId="{00000000-0000-0000-0000-000000000000}"/>
          </ac:spMkLst>
        </pc:spChg>
        <pc:spChg chg="mod">
          <ac:chgData name="John Thompson (Liability Advisor)" userId="cb9e26a6-1c67-4cf2-b413-f092d02591f0" providerId="ADAL" clId="{9D9A44BD-4A5A-4635-8008-E34DFD4783B1}" dt="2026-02-23T19:53:12.212" v="101" actId="2711"/>
          <ac:spMkLst>
            <pc:docMk/>
            <pc:sldMk cId="1388525770" sldId="448"/>
            <ac:spMk id="11" creationId="{74018EB0-54D6-8D9D-F994-440E20462E6B}"/>
          </ac:spMkLst>
        </pc:spChg>
        <pc:spChg chg="mod">
          <ac:chgData name="John Thompson (Liability Advisor)" userId="cb9e26a6-1c67-4cf2-b413-f092d02591f0" providerId="ADAL" clId="{9D9A44BD-4A5A-4635-8008-E34DFD4783B1}" dt="2026-02-23T19:53:12.212" v="101" actId="2711"/>
          <ac:spMkLst>
            <pc:docMk/>
            <pc:sldMk cId="1388525770" sldId="448"/>
            <ac:spMk id="12" creationId="{00000000-0000-0000-0000-000000000000}"/>
          </ac:spMkLst>
        </pc:spChg>
        <pc:cxnChg chg="mod">
          <ac:chgData name="John Thompson (Liability Advisor)" userId="cb9e26a6-1c67-4cf2-b413-f092d02591f0" providerId="ADAL" clId="{9D9A44BD-4A5A-4635-8008-E34DFD4783B1}" dt="2026-02-23T19:53:12.212" v="101" actId="2711"/>
          <ac:cxnSpMkLst>
            <pc:docMk/>
            <pc:sldMk cId="1388525770" sldId="448"/>
            <ac:cxnSpMk id="9" creationId="{00000000-0000-0000-0000-000000000000}"/>
          </ac:cxnSpMkLst>
        </pc:cxnChg>
      </pc:sldChg>
      <pc:sldChg chg="modSp add setBg">
        <pc:chgData name="John Thompson (Liability Advisor)" userId="cb9e26a6-1c67-4cf2-b413-f092d02591f0" providerId="ADAL" clId="{9D9A44BD-4A5A-4635-8008-E34DFD4783B1}" dt="2026-02-23T19:52:53.687" v="100" actId="2711"/>
        <pc:sldMkLst>
          <pc:docMk/>
          <pc:sldMk cId="613112130" sldId="495"/>
        </pc:sldMkLst>
        <pc:spChg chg="mod">
          <ac:chgData name="John Thompson (Liability Advisor)" userId="cb9e26a6-1c67-4cf2-b413-f092d02591f0" providerId="ADAL" clId="{9D9A44BD-4A5A-4635-8008-E34DFD4783B1}" dt="2026-02-23T19:52:53.687" v="100" actId="2711"/>
          <ac:spMkLst>
            <pc:docMk/>
            <pc:sldMk cId="613112130" sldId="495"/>
            <ac:spMk id="2" creationId="{E47D0FAD-CA44-4A95-BE62-DB7D996BE9DC}"/>
          </ac:spMkLst>
        </pc:spChg>
        <pc:spChg chg="mod">
          <ac:chgData name="John Thompson (Liability Advisor)" userId="cb9e26a6-1c67-4cf2-b413-f092d02591f0" providerId="ADAL" clId="{9D9A44BD-4A5A-4635-8008-E34DFD4783B1}" dt="2026-02-23T19:52:53.687" v="100" actId="2711"/>
          <ac:spMkLst>
            <pc:docMk/>
            <pc:sldMk cId="613112130" sldId="495"/>
            <ac:spMk id="5" creationId="{00000000-0000-0000-0000-000000000000}"/>
          </ac:spMkLst>
        </pc:spChg>
        <pc:spChg chg="mod">
          <ac:chgData name="John Thompson (Liability Advisor)" userId="cb9e26a6-1c67-4cf2-b413-f092d02591f0" providerId="ADAL" clId="{9D9A44BD-4A5A-4635-8008-E34DFD4783B1}" dt="2026-02-23T19:52:53.687" v="100" actId="2711"/>
          <ac:spMkLst>
            <pc:docMk/>
            <pc:sldMk cId="613112130" sldId="495"/>
            <ac:spMk id="6" creationId="{00000000-0000-0000-0000-000000000000}"/>
          </ac:spMkLst>
        </pc:spChg>
        <pc:spChg chg="mod">
          <ac:chgData name="John Thompson (Liability Advisor)" userId="cb9e26a6-1c67-4cf2-b413-f092d02591f0" providerId="ADAL" clId="{9D9A44BD-4A5A-4635-8008-E34DFD4783B1}" dt="2026-02-23T19:52:53.687" v="100" actId="2711"/>
          <ac:spMkLst>
            <pc:docMk/>
            <pc:sldMk cId="613112130" sldId="495"/>
            <ac:spMk id="7" creationId="{00000000-0000-0000-0000-000000000000}"/>
          </ac:spMkLst>
        </pc:spChg>
        <pc:spChg chg="mod">
          <ac:chgData name="John Thompson (Liability Advisor)" userId="cb9e26a6-1c67-4cf2-b413-f092d02591f0" providerId="ADAL" clId="{9D9A44BD-4A5A-4635-8008-E34DFD4783B1}" dt="2026-02-23T19:52:53.687" v="100" actId="2711"/>
          <ac:spMkLst>
            <pc:docMk/>
            <pc:sldMk cId="613112130" sldId="495"/>
            <ac:spMk id="21" creationId="{00000000-0000-0000-0000-000000000000}"/>
          </ac:spMkLst>
        </pc:spChg>
        <pc:spChg chg="mod">
          <ac:chgData name="John Thompson (Liability Advisor)" userId="cb9e26a6-1c67-4cf2-b413-f092d02591f0" providerId="ADAL" clId="{9D9A44BD-4A5A-4635-8008-E34DFD4783B1}" dt="2026-02-23T19:52:53.687" v="100" actId="2711"/>
          <ac:spMkLst>
            <pc:docMk/>
            <pc:sldMk cId="613112130" sldId="495"/>
            <ac:spMk id="22" creationId="{00000000-0000-0000-0000-000000000000}"/>
          </ac:spMkLst>
        </pc:spChg>
        <pc:spChg chg="mod">
          <ac:chgData name="John Thompson (Liability Advisor)" userId="cb9e26a6-1c67-4cf2-b413-f092d02591f0" providerId="ADAL" clId="{9D9A44BD-4A5A-4635-8008-E34DFD4783B1}" dt="2026-02-23T19:52:53.687" v="100" actId="2711"/>
          <ac:spMkLst>
            <pc:docMk/>
            <pc:sldMk cId="613112130" sldId="495"/>
            <ac:spMk id="23" creationId="{00000000-0000-0000-0000-000000000000}"/>
          </ac:spMkLst>
        </pc:spChg>
        <pc:graphicFrameChg chg="mod">
          <ac:chgData name="John Thompson (Liability Advisor)" userId="cb9e26a6-1c67-4cf2-b413-f092d02591f0" providerId="ADAL" clId="{9D9A44BD-4A5A-4635-8008-E34DFD4783B1}" dt="2026-02-23T19:52:53.687" v="100" actId="2711"/>
          <ac:graphicFrameMkLst>
            <pc:docMk/>
            <pc:sldMk cId="613112130" sldId="495"/>
            <ac:graphicFrameMk id="19" creationId="{00000000-0000-0000-0000-000000000000}"/>
          </ac:graphicFrameMkLst>
        </pc:graphicFrameChg>
        <pc:cxnChg chg="mod">
          <ac:chgData name="John Thompson (Liability Advisor)" userId="cb9e26a6-1c67-4cf2-b413-f092d02591f0" providerId="ADAL" clId="{9D9A44BD-4A5A-4635-8008-E34DFD4783B1}" dt="2026-02-23T19:52:53.687" v="100" actId="2711"/>
          <ac:cxnSpMkLst>
            <pc:docMk/>
            <pc:sldMk cId="613112130" sldId="495"/>
            <ac:cxnSpMk id="15" creationId="{80FD6B0D-D239-4489-A07C-C6D617002725}"/>
          </ac:cxnSpMkLst>
        </pc:cxnChg>
      </pc:sldChg>
      <pc:sldChg chg="add setBg">
        <pc:chgData name="John Thompson (Liability Advisor)" userId="cb9e26a6-1c67-4cf2-b413-f092d02591f0" providerId="ADAL" clId="{9D9A44BD-4A5A-4635-8008-E34DFD4783B1}" dt="2026-02-23T23:24:32.819" v="108"/>
        <pc:sldMkLst>
          <pc:docMk/>
          <pc:sldMk cId="3875503802" sldId="1454"/>
        </pc:sldMkLst>
      </pc:sldChg>
      <pc:sldChg chg="modSp add setBg">
        <pc:chgData name="John Thompson (Liability Advisor)" userId="cb9e26a6-1c67-4cf2-b413-f092d02591f0" providerId="ADAL" clId="{9D9A44BD-4A5A-4635-8008-E34DFD4783B1}" dt="2026-02-23T19:52:42.646" v="99" actId="2711"/>
        <pc:sldMkLst>
          <pc:docMk/>
          <pc:sldMk cId="1757220020" sldId="1456"/>
        </pc:sldMkLst>
        <pc:spChg chg="mod">
          <ac:chgData name="John Thompson (Liability Advisor)" userId="cb9e26a6-1c67-4cf2-b413-f092d02591f0" providerId="ADAL" clId="{9D9A44BD-4A5A-4635-8008-E34DFD4783B1}" dt="2026-02-23T19:52:42.646" v="99" actId="2711"/>
          <ac:spMkLst>
            <pc:docMk/>
            <pc:sldMk cId="1757220020" sldId="1456"/>
            <ac:spMk id="2" creationId="{CF0F3B0F-7B25-C48F-15F5-C689385AFA51}"/>
          </ac:spMkLst>
        </pc:spChg>
        <pc:spChg chg="mod">
          <ac:chgData name="John Thompson (Liability Advisor)" userId="cb9e26a6-1c67-4cf2-b413-f092d02591f0" providerId="ADAL" clId="{9D9A44BD-4A5A-4635-8008-E34DFD4783B1}" dt="2026-02-23T19:52:42.646" v="99" actId="2711"/>
          <ac:spMkLst>
            <pc:docMk/>
            <pc:sldMk cId="1757220020" sldId="1456"/>
            <ac:spMk id="3" creationId="{657779BF-DCF8-FD4E-6701-19C6D40CA65D}"/>
          </ac:spMkLst>
        </pc:spChg>
        <pc:spChg chg="mod">
          <ac:chgData name="John Thompson (Liability Advisor)" userId="cb9e26a6-1c67-4cf2-b413-f092d02591f0" providerId="ADAL" clId="{9D9A44BD-4A5A-4635-8008-E34DFD4783B1}" dt="2026-02-23T19:52:42.646" v="99" actId="2711"/>
          <ac:spMkLst>
            <pc:docMk/>
            <pc:sldMk cId="1757220020" sldId="1456"/>
            <ac:spMk id="4" creationId="{3FF55D9E-7C08-C99A-EA6B-E67FC5F109DD}"/>
          </ac:spMkLst>
        </pc:spChg>
        <pc:spChg chg="mod">
          <ac:chgData name="John Thompson (Liability Advisor)" userId="cb9e26a6-1c67-4cf2-b413-f092d02591f0" providerId="ADAL" clId="{9D9A44BD-4A5A-4635-8008-E34DFD4783B1}" dt="2026-02-23T19:52:42.646" v="99" actId="2711"/>
          <ac:spMkLst>
            <pc:docMk/>
            <pc:sldMk cId="1757220020" sldId="1456"/>
            <ac:spMk id="5" creationId="{784D6717-F791-CFD5-D3C7-7A636414E095}"/>
          </ac:spMkLst>
        </pc:spChg>
        <pc:spChg chg="mod">
          <ac:chgData name="John Thompson (Liability Advisor)" userId="cb9e26a6-1c67-4cf2-b413-f092d02591f0" providerId="ADAL" clId="{9D9A44BD-4A5A-4635-8008-E34DFD4783B1}" dt="2026-02-23T19:52:42.646" v="99" actId="2711"/>
          <ac:spMkLst>
            <pc:docMk/>
            <pc:sldMk cId="1757220020" sldId="1456"/>
            <ac:spMk id="6" creationId="{D330E63D-C7B6-D444-EC9D-588C66555DB6}"/>
          </ac:spMkLst>
        </pc:spChg>
        <pc:spChg chg="mod">
          <ac:chgData name="John Thompson (Liability Advisor)" userId="cb9e26a6-1c67-4cf2-b413-f092d02591f0" providerId="ADAL" clId="{9D9A44BD-4A5A-4635-8008-E34DFD4783B1}" dt="2026-02-23T19:52:42.646" v="99" actId="2711"/>
          <ac:spMkLst>
            <pc:docMk/>
            <pc:sldMk cId="1757220020" sldId="1456"/>
            <ac:spMk id="9" creationId="{8C491480-BD4C-79C1-85E5-A56DDEA0F3AC}"/>
          </ac:spMkLst>
        </pc:spChg>
        <pc:spChg chg="mod">
          <ac:chgData name="John Thompson (Liability Advisor)" userId="cb9e26a6-1c67-4cf2-b413-f092d02591f0" providerId="ADAL" clId="{9D9A44BD-4A5A-4635-8008-E34DFD4783B1}" dt="2026-02-23T19:52:42.646" v="99" actId="2711"/>
          <ac:spMkLst>
            <pc:docMk/>
            <pc:sldMk cId="1757220020" sldId="1456"/>
            <ac:spMk id="10" creationId="{6D875928-E1BF-3686-8991-9FDC89C9F13A}"/>
          </ac:spMkLst>
        </pc:spChg>
        <pc:spChg chg="mod">
          <ac:chgData name="John Thompson (Liability Advisor)" userId="cb9e26a6-1c67-4cf2-b413-f092d02591f0" providerId="ADAL" clId="{9D9A44BD-4A5A-4635-8008-E34DFD4783B1}" dt="2026-02-23T19:52:42.646" v="99" actId="2711"/>
          <ac:spMkLst>
            <pc:docMk/>
            <pc:sldMk cId="1757220020" sldId="1456"/>
            <ac:spMk id="15" creationId="{12BDE46F-5F36-EE89-FF9E-21630D8B85FA}"/>
          </ac:spMkLst>
        </pc:spChg>
        <pc:spChg chg="mod">
          <ac:chgData name="John Thompson (Liability Advisor)" userId="cb9e26a6-1c67-4cf2-b413-f092d02591f0" providerId="ADAL" clId="{9D9A44BD-4A5A-4635-8008-E34DFD4783B1}" dt="2026-02-23T19:52:42.646" v="99" actId="2711"/>
          <ac:spMkLst>
            <pc:docMk/>
            <pc:sldMk cId="1757220020" sldId="1456"/>
            <ac:spMk id="16" creationId="{9B6D1161-49FE-3725-390A-4AEA1AE2DC31}"/>
          </ac:spMkLst>
        </pc:spChg>
        <pc:graphicFrameChg chg="mod">
          <ac:chgData name="John Thompson (Liability Advisor)" userId="cb9e26a6-1c67-4cf2-b413-f092d02591f0" providerId="ADAL" clId="{9D9A44BD-4A5A-4635-8008-E34DFD4783B1}" dt="2026-02-23T19:52:42.646" v="99" actId="2711"/>
          <ac:graphicFrameMkLst>
            <pc:docMk/>
            <pc:sldMk cId="1757220020" sldId="1456"/>
            <ac:graphicFrameMk id="12" creationId="{45603840-CB32-40E1-34EE-2861E95AD015}"/>
          </ac:graphicFrameMkLst>
        </pc:graphicFrameChg>
      </pc:sldChg>
      <pc:sldChg chg="addSp modSp new mod ord modShow">
        <pc:chgData name="John Thompson (Liability Advisor)" userId="cb9e26a6-1c67-4cf2-b413-f092d02591f0" providerId="ADAL" clId="{9D9A44BD-4A5A-4635-8008-E34DFD4783B1}" dt="2026-02-23T19:50:25.068" v="98" actId="1076"/>
        <pc:sldMkLst>
          <pc:docMk/>
          <pc:sldMk cId="3612099842" sldId="1457"/>
        </pc:sldMkLst>
        <pc:picChg chg="add mod">
          <ac:chgData name="John Thompson (Liability Advisor)" userId="cb9e26a6-1c67-4cf2-b413-f092d02591f0" providerId="ADAL" clId="{9D9A44BD-4A5A-4635-8008-E34DFD4783B1}" dt="2026-02-23T19:50:25.068" v="98" actId="1076"/>
          <ac:picMkLst>
            <pc:docMk/>
            <pc:sldMk cId="3612099842" sldId="1457"/>
            <ac:picMk id="3" creationId="{48D69E0E-3CE9-FFC4-4F07-728C8C141D79}"/>
          </ac:picMkLst>
        </pc:picChg>
      </pc:sldChg>
      <pc:sldChg chg="add del">
        <pc:chgData name="John Thompson (Liability Advisor)" userId="cb9e26a6-1c67-4cf2-b413-f092d02591f0" providerId="ADAL" clId="{9D9A44BD-4A5A-4635-8008-E34DFD4783B1}" dt="2026-02-23T23:24:36.681" v="110" actId="47"/>
        <pc:sldMkLst>
          <pc:docMk/>
          <pc:sldMk cId="0" sldId="10457"/>
        </pc:sldMkLst>
      </pc:sldChg>
      <pc:sldChg chg="add del">
        <pc:chgData name="John Thompson (Liability Advisor)" userId="cb9e26a6-1c67-4cf2-b413-f092d02591f0" providerId="ADAL" clId="{9D9A44BD-4A5A-4635-8008-E34DFD4783B1}" dt="2026-02-23T23:24:35.667" v="109" actId="47"/>
        <pc:sldMkLst>
          <pc:docMk/>
          <pc:sldMk cId="0" sldId="10480"/>
        </pc:sldMkLst>
      </pc:sldChg>
      <pc:sldChg chg="add del">
        <pc:chgData name="John Thompson (Liability Advisor)" userId="cb9e26a6-1c67-4cf2-b413-f092d02591f0" providerId="ADAL" clId="{9D9A44BD-4A5A-4635-8008-E34DFD4783B1}" dt="2026-02-23T23:24:37.763" v="111" actId="47"/>
        <pc:sldMkLst>
          <pc:docMk/>
          <pc:sldMk cId="1220893272" sldId="10498"/>
        </pc:sldMkLst>
      </pc:sldChg>
      <pc:sldChg chg="add">
        <pc:chgData name="John Thompson (Liability Advisor)" userId="cb9e26a6-1c67-4cf2-b413-f092d02591f0" providerId="ADAL" clId="{9D9A44BD-4A5A-4635-8008-E34DFD4783B1}" dt="2026-02-23T23:24:32.819" v="108"/>
        <pc:sldMkLst>
          <pc:docMk/>
          <pc:sldMk cId="0" sldId="10499"/>
        </pc:sldMkLst>
      </pc:sldChg>
      <pc:sldChg chg="add">
        <pc:chgData name="John Thompson (Liability Advisor)" userId="cb9e26a6-1c67-4cf2-b413-f092d02591f0" providerId="ADAL" clId="{9D9A44BD-4A5A-4635-8008-E34DFD4783B1}" dt="2026-02-23T23:24:32.819" v="108"/>
        <pc:sldMkLst>
          <pc:docMk/>
          <pc:sldMk cId="0" sldId="1050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solidFill>
          <a:schemeClr val="lt1">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5.6893221335069993E-2"/>
          <c:w val="0.95767658060702754"/>
          <c:h val="0.81900255991497373"/>
        </c:manualLayout>
      </c:layout>
      <c:bar3DChart>
        <c:barDir val="col"/>
        <c:grouping val="clustered"/>
        <c:varyColors val="0"/>
        <c:ser>
          <c:idx val="0"/>
          <c:order val="0"/>
          <c:tx>
            <c:strRef>
              <c:f>Sheet1!$B$1</c:f>
              <c:strCache>
                <c:ptCount val="1"/>
                <c:pt idx="0">
                  <c:v>Credit Line</c:v>
                </c:pt>
              </c:strCache>
            </c:strRef>
          </c:tx>
          <c:spPr>
            <a:solidFill>
              <a:schemeClr val="accent1"/>
            </a:solidFill>
            <a:ln>
              <a:solidFill>
                <a:schemeClr val="accent1">
                  <a:lumMod val="75000"/>
                </a:schemeClr>
              </a:solidFill>
            </a:ln>
            <a:effectLst>
              <a:outerShdw blurRad="50800" dist="50800" dir="5400000" algn="ctr" rotWithShape="0">
                <a:schemeClr val="accent1"/>
              </a:outerShdw>
            </a:effectLst>
            <a:scene3d>
              <a:camera prst="orthographicFront"/>
              <a:lightRig rig="threePt" dir="t"/>
            </a:scene3d>
            <a:sp3d prstMaterial="translucentPowder">
              <a:contourClr>
                <a:schemeClr val="accent1">
                  <a:lumMod val="75000"/>
                </a:schemeClr>
              </a:contourClr>
            </a:sp3d>
          </c:spPr>
          <c:invertIfNegative val="0"/>
          <c:dLbls>
            <c:dLbl>
              <c:idx val="0"/>
              <c:layout>
                <c:manualLayout>
                  <c:x val="2.7631254860603863E-2"/>
                  <c:y val="-6.0386330731607006E-2"/>
                </c:manualLayout>
              </c:layout>
              <c:tx>
                <c:rich>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r>
                      <a:rPr lang="en-US" sz="2000" dirty="0">
                        <a:solidFill>
                          <a:schemeClr val="tx2"/>
                        </a:solidFill>
                      </a:rPr>
                      <a:t>$420,987</a:t>
                    </a:r>
                  </a:p>
                </c:rich>
              </c:tx>
              <c:spPr>
                <a:noFill/>
                <a:ln>
                  <a:noFill/>
                </a:ln>
                <a:effectLst/>
              </c:spPr>
              <c:txPr>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226-4526-8E1C-23347AD7F613}"/>
                </c:ext>
              </c:extLst>
            </c:dLbl>
            <c:dLbl>
              <c:idx val="1"/>
              <c:layout>
                <c:manualLayout>
                  <c:x val="3.8475835811793177E-3"/>
                  <c:y val="-5.3337395001628117E-2"/>
                </c:manualLayout>
              </c:layout>
              <c:tx>
                <c:rich>
                  <a:bodyPr/>
                  <a:lstStyle/>
                  <a:p>
                    <a:r>
                      <a:rPr lang="en-US" dirty="0"/>
                      <a:t>$</a:t>
                    </a:r>
                    <a:r>
                      <a:rPr lang="en-US" dirty="0">
                        <a:solidFill>
                          <a:schemeClr val="tx2"/>
                        </a:solidFill>
                      </a:rPr>
                      <a:t>721,444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06A9-46AE-AA9A-4FCE90F85920}"/>
                </c:ext>
              </c:extLst>
            </c:dLbl>
            <c:dLbl>
              <c:idx val="2"/>
              <c:layout>
                <c:manualLayout>
                  <c:x val="1.9405726978916332E-2"/>
                  <c:y val="1.7596160603516126E-2"/>
                </c:manualLayout>
              </c:layout>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b="1" dirty="0">
                        <a:solidFill>
                          <a:schemeClr val="tx2"/>
                        </a:solidFill>
                      </a:rPr>
                      <a:t>$1,236,341</a:t>
                    </a:r>
                  </a:p>
                </c:rich>
              </c:tx>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91512383404466"/>
                      <c:h val="0.21225442429067701"/>
                    </c:manualLayout>
                  </c15:layout>
                  <c15:showDataLabelsRange val="0"/>
                </c:ext>
                <c:ext xmlns:c16="http://schemas.microsoft.com/office/drawing/2014/chart" uri="{C3380CC4-5D6E-409C-BE32-E72D297353CC}">
                  <c16:uniqueId val="{00000000-17DA-4D5E-ABE3-39FAB011A9C7}"/>
                </c:ext>
              </c:extLst>
            </c:dLbl>
            <c:dLbl>
              <c:idx val="3"/>
              <c:delete val="1"/>
              <c:extLst>
                <c:ext xmlns:c15="http://schemas.microsoft.com/office/drawing/2012/chart" uri="{CE6537A1-D6FC-4f65-9D91-7224C49458BB}"/>
                <c:ext xmlns:c16="http://schemas.microsoft.com/office/drawing/2014/chart" uri="{C3380CC4-5D6E-409C-BE32-E72D297353CC}">
                  <c16:uniqueId val="{00000000-A7C1-445C-8288-C0B76AA0BD48}"/>
                </c:ext>
              </c:extLst>
            </c:dLbl>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Age 62</c:v>
                </c:pt>
                <c:pt idx="1">
                  <c:v>Age 72</c:v>
                </c:pt>
                <c:pt idx="2">
                  <c:v>Age 82</c:v>
                </c:pt>
                <c:pt idx="3">
                  <c:v>Age 92</c:v>
                </c:pt>
              </c:strCache>
            </c:strRef>
          </c:cat>
          <c:val>
            <c:numRef>
              <c:f>Sheet1!$B$2:$B$5</c:f>
              <c:numCache>
                <c:formatCode>"$"#,##0</c:formatCode>
                <c:ptCount val="4"/>
                <c:pt idx="0">
                  <c:v>415483</c:v>
                </c:pt>
                <c:pt idx="1">
                  <c:v>612662</c:v>
                </c:pt>
                <c:pt idx="2">
                  <c:v>903117</c:v>
                </c:pt>
                <c:pt idx="3">
                  <c:v>1332157</c:v>
                </c:pt>
              </c:numCache>
            </c:numRef>
          </c:val>
          <c:extLst>
            <c:ext xmlns:c16="http://schemas.microsoft.com/office/drawing/2014/chart" uri="{C3380CC4-5D6E-409C-BE32-E72D297353CC}">
              <c16:uniqueId val="{00000003-F226-4526-8E1C-23347AD7F613}"/>
            </c:ext>
          </c:extLst>
        </c:ser>
        <c:dLbls>
          <c:showLegendKey val="0"/>
          <c:showVal val="0"/>
          <c:showCatName val="0"/>
          <c:showSerName val="0"/>
          <c:showPercent val="0"/>
          <c:showBubbleSize val="0"/>
        </c:dLbls>
        <c:gapWidth val="150"/>
        <c:shape val="box"/>
        <c:axId val="374336432"/>
        <c:axId val="374339568"/>
        <c:axId val="0"/>
      </c:bar3DChart>
      <c:catAx>
        <c:axId val="3743364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374339568"/>
        <c:crosses val="autoZero"/>
        <c:auto val="1"/>
        <c:lblAlgn val="ctr"/>
        <c:lblOffset val="100"/>
        <c:noMultiLvlLbl val="0"/>
      </c:catAx>
      <c:valAx>
        <c:axId val="374339568"/>
        <c:scaling>
          <c:orientation val="minMax"/>
        </c:scaling>
        <c:delete val="0"/>
        <c:axPos val="l"/>
        <c:majorGridlines>
          <c:spPr>
            <a:ln w="9525" cap="flat" cmpd="sng" algn="ctr">
              <a:solidFill>
                <a:schemeClr val="tx1">
                  <a:lumMod val="5000"/>
                  <a:lumOff val="95000"/>
                </a:schemeClr>
              </a:solidFill>
              <a:round/>
            </a:ln>
            <a:effectLst/>
          </c:spPr>
        </c:majorGridlines>
        <c:numFmt formatCode="&quot;$&quot;#,##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374336432"/>
        <c:crosses val="autoZero"/>
        <c:crossBetween val="between"/>
      </c:valAx>
      <c:spPr>
        <a:noFill/>
        <a:ln>
          <a:noFill/>
        </a:ln>
        <a:effectLst/>
      </c:spPr>
    </c:plotArea>
    <c:plotVisOnly val="1"/>
    <c:dispBlanksAs val="gap"/>
    <c:showDLblsOverMax val="0"/>
  </c:chart>
  <c:spPr>
    <a:solidFill>
      <a:schemeClr val="bg1"/>
    </a:solidFill>
    <a:ln>
      <a:noFill/>
    </a:ln>
    <a:effectLst/>
  </c:spPr>
  <c:txPr>
    <a:bodyPr/>
    <a:lstStyle/>
    <a:p>
      <a:pPr>
        <a:defRPr>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936827290602631"/>
          <c:y val="3.3997482283990466E-2"/>
          <c:w val="0.8212524606299213"/>
          <c:h val="0.77737475638161957"/>
        </c:manualLayout>
      </c:layout>
      <c:barChart>
        <c:barDir val="col"/>
        <c:grouping val="stacked"/>
        <c:varyColors val="0"/>
        <c:ser>
          <c:idx val="0"/>
          <c:order val="0"/>
          <c:tx>
            <c:strRef>
              <c:f>Sheet1!$B$1</c:f>
              <c:strCache>
                <c:ptCount val="1"/>
                <c:pt idx="0">
                  <c:v>Credit Line</c:v>
                </c:pt>
              </c:strCache>
            </c:strRef>
          </c:tx>
          <c:spPr>
            <a:solidFill>
              <a:schemeClr val="accent1"/>
            </a:solidFill>
            <a:ln>
              <a:noFill/>
            </a:ln>
            <a:effectLst/>
          </c:spPr>
          <c:invertIfNegative val="0"/>
          <c:cat>
            <c:strRef>
              <c:f>Sheet1!$A$2:$A$4</c:f>
              <c:strCache>
                <c:ptCount val="3"/>
                <c:pt idx="0">
                  <c:v>Age 82</c:v>
                </c:pt>
                <c:pt idx="1">
                  <c:v>Age 85</c:v>
                </c:pt>
                <c:pt idx="2">
                  <c:v> </c:v>
                </c:pt>
              </c:strCache>
            </c:strRef>
          </c:cat>
          <c:val>
            <c:numRef>
              <c:f>Sheet1!$B$2:$B$4</c:f>
              <c:numCache>
                <c:formatCode>"$"#,##0_);[Red]\("$"#,##0\)</c:formatCode>
                <c:ptCount val="3"/>
                <c:pt idx="0">
                  <c:v>1236341</c:v>
                </c:pt>
                <c:pt idx="1">
                  <c:v>802404</c:v>
                </c:pt>
                <c:pt idx="2">
                  <c:v>0</c:v>
                </c:pt>
              </c:numCache>
            </c:numRef>
          </c:val>
          <c:extLst>
            <c:ext xmlns:c16="http://schemas.microsoft.com/office/drawing/2014/chart" uri="{C3380CC4-5D6E-409C-BE32-E72D297353CC}">
              <c16:uniqueId val="{00000000-5526-40F6-A4F4-E54E3E10E43D}"/>
            </c:ext>
          </c:extLst>
        </c:ser>
        <c:ser>
          <c:idx val="1"/>
          <c:order val="1"/>
          <c:tx>
            <c:strRef>
              <c:f>Sheet1!$C$1</c:f>
              <c:strCache>
                <c:ptCount val="1"/>
                <c:pt idx="0">
                  <c:v>Annual Draws</c:v>
                </c:pt>
              </c:strCache>
            </c:strRef>
          </c:tx>
          <c:spPr>
            <a:solidFill>
              <a:srgbClr val="A99B39"/>
            </a:solidFill>
            <a:ln>
              <a:noFill/>
            </a:ln>
            <a:effectLst/>
          </c:spPr>
          <c:invertIfNegative val="0"/>
          <c:dLbls>
            <c:dLbl>
              <c:idx val="0"/>
              <c:layout>
                <c:manualLayout>
                  <c:x val="2.8474466443548558E-17"/>
                  <c:y val="-8.5812327244868147E-2"/>
                </c:manualLayout>
              </c:layout>
              <c:tx>
                <c:rich>
                  <a:bodyPr/>
                  <a:lstStyle/>
                  <a:p>
                    <a:fld id="{F31B7750-0058-417E-9AEC-6E54E5A515AF}" type="VALUE">
                      <a:rPr lang="en-US" sz="1600" b="1"/>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4A1-4E48-A0CC-05A7D159C3EA}"/>
                </c:ext>
              </c:extLst>
            </c:dLbl>
            <c:dLbl>
              <c:idx val="1"/>
              <c:layout>
                <c:manualLayout>
                  <c:x val="1.9414755512594011E-2"/>
                  <c:y val="-0.13531943911690744"/>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sz="2000" b="1" dirty="0">
                        <a:solidFill>
                          <a:srgbClr val="00B050"/>
                        </a:solidFill>
                      </a:rPr>
                      <a:t>$802,404</a:t>
                    </a:r>
                  </a:p>
                  <a:p>
                    <a:pPr>
                      <a:defRPr/>
                    </a:pPr>
                    <a:r>
                      <a:rPr lang="en-US" sz="2000" b="1" dirty="0">
                        <a:solidFill>
                          <a:srgbClr val="00B050"/>
                        </a:solidFill>
                      </a:rPr>
                      <a:t> Available</a:t>
                    </a:r>
                    <a:r>
                      <a:rPr lang="en-US" sz="2000" b="1" baseline="0" dirty="0">
                        <a:solidFill>
                          <a:srgbClr val="00B050"/>
                        </a:solidFill>
                      </a:rPr>
                      <a:t> Line</a:t>
                    </a:r>
                    <a:endParaRPr lang="en-US" sz="2000" b="1" dirty="0">
                      <a:solidFill>
                        <a:srgbClr val="00B050"/>
                      </a:solidFill>
                    </a:endParaRP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5326783437379463"/>
                      <c:h val="0.20334221082908949"/>
                    </c:manualLayout>
                  </c15:layout>
                  <c15:showDataLabelsRange val="0"/>
                </c:ext>
                <c:ext xmlns:c16="http://schemas.microsoft.com/office/drawing/2014/chart" uri="{C3380CC4-5D6E-409C-BE32-E72D297353CC}">
                  <c16:uniqueId val="{00000001-E4A1-4E48-A0CC-05A7D159C3E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Age 82</c:v>
                </c:pt>
                <c:pt idx="1">
                  <c:v>Age 85</c:v>
                </c:pt>
                <c:pt idx="2">
                  <c:v> </c:v>
                </c:pt>
              </c:strCache>
            </c:strRef>
          </c:cat>
          <c:val>
            <c:numRef>
              <c:f>Sheet1!$C$3:$C$4</c:f>
              <c:numCache>
                <c:formatCode>General</c:formatCode>
                <c:ptCount val="2"/>
                <c:pt idx="0" formatCode="&quot;$&quot;#,##0_);[Red]\(&quot;$&quot;#,##0\)">
                  <c:v>600000</c:v>
                </c:pt>
                <c:pt idx="1">
                  <c:v>0</c:v>
                </c:pt>
              </c:numCache>
            </c:numRef>
          </c:val>
          <c:extLst>
            <c:ext xmlns:c16="http://schemas.microsoft.com/office/drawing/2014/chart" uri="{C3380CC4-5D6E-409C-BE32-E72D297353CC}">
              <c16:uniqueId val="{00000001-5526-40F6-A4F4-E54E3E10E43D}"/>
            </c:ext>
          </c:extLst>
        </c:ser>
        <c:dLbls>
          <c:showLegendKey val="0"/>
          <c:showVal val="0"/>
          <c:showCatName val="0"/>
          <c:showSerName val="0"/>
          <c:showPercent val="0"/>
          <c:showBubbleSize val="0"/>
        </c:dLbls>
        <c:gapWidth val="150"/>
        <c:overlap val="100"/>
        <c:axId val="278642528"/>
        <c:axId val="278641744"/>
      </c:barChart>
      <c:catAx>
        <c:axId val="27864252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75000"/>
                  </a:schemeClr>
                </a:solidFill>
                <a:latin typeface="+mn-lt"/>
                <a:ea typeface="+mn-ea"/>
                <a:cs typeface="+mn-cs"/>
              </a:defRPr>
            </a:pPr>
            <a:endParaRPr lang="en-US"/>
          </a:p>
        </c:txPr>
        <c:crossAx val="278641744"/>
        <c:crosses val="autoZero"/>
        <c:auto val="1"/>
        <c:lblAlgn val="ctr"/>
        <c:lblOffset val="100"/>
        <c:noMultiLvlLbl val="0"/>
      </c:catAx>
      <c:valAx>
        <c:axId val="27864174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75000"/>
                  </a:schemeClr>
                </a:solidFill>
                <a:latin typeface="+mn-lt"/>
                <a:ea typeface="+mn-ea"/>
                <a:cs typeface="+mn-cs"/>
              </a:defRPr>
            </a:pPr>
            <a:endParaRPr lang="en-US"/>
          </a:p>
        </c:txPr>
        <c:crossAx val="278642528"/>
        <c:crosses val="autoZero"/>
        <c:crossBetween val="between"/>
      </c:valAx>
      <c:spPr>
        <a:noFill/>
        <a:ln>
          <a:noFill/>
        </a:ln>
        <a:effectLst/>
      </c:spPr>
    </c:plotArea>
    <c:legend>
      <c:legendPos val="b"/>
      <c:layout>
        <c:manualLayout>
          <c:xMode val="edge"/>
          <c:yMode val="edge"/>
          <c:x val="0.10442259841292864"/>
          <c:y val="0.9412944367297944"/>
          <c:w val="0.79115474464613045"/>
          <c:h val="2.1326707640797266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7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2">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lumMod val="75000"/>
          </a:schemeClr>
        </a:solidFill>
      </a:ln>
    </cs:spPr>
  </cs:dataPoint>
  <cs:dataPoint3D>
    <cs:lnRef idx="0">
      <cs:styleClr val="auto"/>
    </cs:lnRef>
    <cs:fillRef idx="0">
      <cs:styleClr val="auto"/>
    </cs:fillRef>
    <cs:effectRef idx="0"/>
    <cs:fontRef idx="minor">
      <a:schemeClr val="tx1"/>
    </cs:fontRef>
    <cs:spPr>
      <a:solidFill>
        <a:schemeClr val="phClr"/>
      </a:solidFill>
      <a:ln>
        <a:solidFill>
          <a:schemeClr val="phClr">
            <a:lumMod val="75000"/>
          </a:schemeClr>
        </a:solidFill>
      </a:ln>
      <a:scene3d>
        <a:camera prst="orthographicFront"/>
        <a:lightRig rig="threePt" dir="t"/>
      </a:scene3d>
      <a:sp3d prstMaterial="translucentPowder"/>
    </cs:spPr>
  </cs:dataPoint3D>
  <cs:dataPointLine>
    <cs:lnRef idx="0">
      <cs:styleClr val="auto"/>
    </cs:lnRef>
    <cs:fillRef idx="0"/>
    <cs:effectRef idx="0"/>
    <cs:fontRef idx="minor">
      <a:schemeClr val="tx1"/>
    </cs:fontRef>
    <cs:spPr>
      <a:ln w="28575" cap="rnd">
        <a:solidFill>
          <a:schemeClr val="phClr">
            <a:alpha val="70000"/>
          </a:schemeClr>
        </a:solidFill>
        <a:round/>
      </a:ln>
    </cs:spPr>
  </cs:dataPointLine>
  <cs:dataPointMarker>
    <cs:lnRef idx="0">
      <cs:styleClr val="auto"/>
    </cs:lnRef>
    <cs:fillRef idx="0">
      <cs:styleClr val="auto"/>
    </cs:fillRef>
    <cs:effectRef idx="0"/>
    <cs:fontRef idx="minor">
      <a:schemeClr val="dk1"/>
    </cs:fontRef>
    <cs:spPr>
      <a:solidFill>
        <a:schemeClr val="phClr">
          <a:alpha val="70000"/>
        </a:schemeClr>
      </a:solidFill>
      <a:ln>
        <a:solidFill>
          <a:schemeClr val="phClr">
            <a:lumMod val="7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tx1"/>
    </cs:fontRef>
    <cs:spPr>
      <a:solidFill>
        <a:schemeClr val="lt1">
          <a:alpha val="27000"/>
        </a:schemeClr>
      </a:solidFill>
      <a:sp3d/>
    </cs:spPr>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0" kern="1200" cap="none" spc="5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tx1"/>
    </cs:fontRef>
    <cs:spPr>
      <a:sp3d/>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5612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808F9-F9AC-EF8D-7192-68C1AE9A2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1735FC-8607-FBE6-9FA7-81054C4C77DD}"/>
              </a:ext>
            </a:extLst>
          </p:cNvPr>
          <p:cNvSpPr>
            <a:spLocks noGrp="1" noRot="1" noChangeAspect="1"/>
          </p:cNvSpPr>
          <p:nvPr>
            <p:ph type="sldImg"/>
          </p:nvPr>
        </p:nvSpPr>
        <p:spPr>
          <a:xfrm>
            <a:off x="819150" y="1223963"/>
            <a:ext cx="5873750" cy="3303587"/>
          </a:xfrm>
        </p:spPr>
      </p:sp>
      <p:sp>
        <p:nvSpPr>
          <p:cNvPr id="3" name="Notes Placeholder 2">
            <a:extLst>
              <a:ext uri="{FF2B5EF4-FFF2-40B4-BE49-F238E27FC236}">
                <a16:creationId xmlns:a16="http://schemas.microsoft.com/office/drawing/2014/main" id="{3A8FBF71-FE85-3A0B-1AEC-422EF8F75510}"/>
              </a:ext>
            </a:extLst>
          </p:cNvPr>
          <p:cNvSpPr>
            <a:spLocks noGrp="1"/>
          </p:cNvSpPr>
          <p:nvPr>
            <p:ph type="body" idx="1"/>
          </p:nvPr>
        </p:nvSpPr>
        <p:spPr/>
        <p:txBody>
          <a:bodyPr/>
          <a:lstStyle/>
          <a:p>
            <a:pPr defTabSz="468226">
              <a:defRPr/>
            </a:pPr>
            <a:r>
              <a:rPr lang="en-US" b="1" dirty="0"/>
              <a:t>The BIG Idea: </a:t>
            </a:r>
            <a:r>
              <a:rPr lang="en-US" dirty="0"/>
              <a:t>Retirement researchers, such as Wade Pfau and Harold Evensky, have concluded that the HECM credit line is a powerful risk management tool that all advisors should evaluate for all their clients. </a:t>
            </a:r>
          </a:p>
          <a:p>
            <a:pPr defTabSz="468226">
              <a:defRPr/>
            </a:pPr>
            <a:endParaRPr lang="en-US" dirty="0"/>
          </a:p>
          <a:p>
            <a:pPr defTabSz="468226">
              <a:defRPr/>
            </a:pPr>
            <a:r>
              <a:rPr lang="en-US" b="1" dirty="0"/>
              <a:t>Talking Points: </a:t>
            </a:r>
          </a:p>
          <a:p>
            <a:pPr defTabSz="468226">
              <a:defRPr/>
            </a:pPr>
            <a:r>
              <a:rPr lang="en-US" dirty="0"/>
              <a:t>Why? Let’s think of the Jones, a 62-YO couple with a home worth $636,150. They may be a couple with no LTCI or one that does not have a cash reserve that can help them through down markets. The HECM credit line provides a way for them to manage through these various risks. In their case, their credit line starts at $201,610., a modest amount. BUT let's say Mr. Jones passes away 3 months after they put the line in place. Let's now look at what Mrs. Jones, who at the age of 82 is worried about her declining savings, has available to her. Regardless of what happens to the value of the home, Mrs. Jones has $879,893 available to her. Or look at year 30, it’s over $1.8 million. Again, big plus of FHA fund. And by the way, the cost of this strategy can be as little as $4500. </a:t>
            </a:r>
          </a:p>
          <a:p>
            <a:pPr defTabSz="468226">
              <a:defRPr/>
            </a:pPr>
            <a:endParaRPr lang="en-US" dirty="0"/>
          </a:p>
          <a:p>
            <a:pPr defTabSz="468226">
              <a:defRPr/>
            </a:pPr>
            <a:r>
              <a:rPr lang="en-US" b="1" dirty="0"/>
              <a:t>Tips: </a:t>
            </a:r>
          </a:p>
          <a:p>
            <a:pPr marL="234841" indent="-234841" defTabSz="468226">
              <a:buFont typeface="+mj-lt"/>
              <a:buAutoNum type="arabicPeriod"/>
              <a:defRPr/>
            </a:pPr>
            <a:r>
              <a:rPr lang="en-US" dirty="0"/>
              <a:t>Add your stories of clients who have used line to manage health care risk etc. </a:t>
            </a:r>
          </a:p>
          <a:p>
            <a:pPr marL="234841" indent="-234841" defTabSz="468226">
              <a:buFont typeface="+mj-lt"/>
              <a:buAutoNum type="arabicPeriod"/>
              <a:defRPr/>
            </a:pPr>
            <a:r>
              <a:rPr lang="en-US" dirty="0"/>
              <a:t>Dr. Wade Pfau from the American College says at the very least this is a “PUT OPTION” on the value of the home.</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81A2AFF-A2CD-290C-4DEC-3F3EE179A2C9}"/>
              </a:ext>
            </a:extLst>
          </p:cNvPr>
          <p:cNvSpPr>
            <a:spLocks noGrp="1"/>
          </p:cNvSpPr>
          <p:nvPr>
            <p:ph type="sldNum" sz="quarter" idx="10"/>
          </p:nvPr>
        </p:nvSpPr>
        <p:spPr/>
        <p:txBody>
          <a:bodyPr/>
          <a:lstStyle/>
          <a:p>
            <a:fld id="{5FD0E314-0990-454B-B556-C9242D77A995}"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1503511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1198563"/>
            <a:ext cx="5751512" cy="3235325"/>
          </a:xfrm>
        </p:spPr>
      </p:sp>
      <p:sp>
        <p:nvSpPr>
          <p:cNvPr id="3" name="Notes Placeholder 2"/>
          <p:cNvSpPr>
            <a:spLocks noGrp="1"/>
          </p:cNvSpPr>
          <p:nvPr>
            <p:ph type="body" idx="1"/>
          </p:nvPr>
        </p:nvSpPr>
        <p:spPr/>
        <p:txBody>
          <a:bodyPr/>
          <a:lstStyle/>
          <a:p>
            <a:pPr defTabSz="457150">
              <a:defRPr/>
            </a:pPr>
            <a:r>
              <a:rPr lang="en-US" b="1" dirty="0"/>
              <a:t>BIG</a:t>
            </a:r>
            <a:r>
              <a:rPr lang="en-US" b="1" baseline="0" dirty="0"/>
              <a:t> POINT: </a:t>
            </a:r>
            <a:r>
              <a:rPr lang="en-US" baseline="0" dirty="0"/>
              <a:t>Mrs. Jones can draw over $1.5 million dollars with this deferred income strategy, all because she started early! How many of your clients could benefit from the “safety net” of having this strategy available to them. </a:t>
            </a:r>
          </a:p>
          <a:p>
            <a:pPr defTabSz="457150">
              <a:defRPr/>
            </a:pPr>
            <a:endParaRPr lang="en-US" baseline="0" dirty="0"/>
          </a:p>
          <a:p>
            <a:pPr defTabSz="457150">
              <a:defRPr/>
            </a:pPr>
            <a:r>
              <a:rPr lang="en-US" b="1" dirty="0"/>
              <a:t>Talking Points: </a:t>
            </a:r>
          </a:p>
          <a:p>
            <a:pPr marL="228600" indent="-228600" defTabSz="457150">
              <a:buAutoNum type="arabicPeriod"/>
              <a:defRPr/>
            </a:pPr>
            <a:r>
              <a:rPr lang="en-US" dirty="0"/>
              <a:t>So how</a:t>
            </a:r>
            <a:r>
              <a:rPr lang="en-US" baseline="0" dirty="0"/>
              <a:t> do we get to the $1.5+ million number? It assumes she draws $67,273 for 10 years for total of $672,730. At the end of 10 years or age 92 she draws every nickel from the available credit line, i.e. $879,893. Put the amounts together, she can access $1,552,623 in tax-free cash. </a:t>
            </a:r>
          </a:p>
          <a:p>
            <a:pPr marL="228600" indent="-228600" defTabSz="457150">
              <a:buAutoNum type="arabicPeriod"/>
              <a:defRPr/>
            </a:pPr>
            <a:r>
              <a:rPr lang="en-US" baseline="0" dirty="0"/>
              <a:t>Do you have clients that could benefit from this income hedge for a cost of say $4,500? i.e. the initial cost of the credit line. </a:t>
            </a:r>
            <a:endParaRPr lang="en-US" dirty="0"/>
          </a:p>
          <a:p>
            <a:pPr defTabSz="457150">
              <a:defRPr/>
            </a:pPr>
            <a:endParaRPr lang="en-US" dirty="0"/>
          </a:p>
        </p:txBody>
      </p:sp>
      <p:sp>
        <p:nvSpPr>
          <p:cNvPr id="4" name="Slide Number Placeholder 3"/>
          <p:cNvSpPr>
            <a:spLocks noGrp="1"/>
          </p:cNvSpPr>
          <p:nvPr>
            <p:ph type="sldNum" sz="quarter" idx="10"/>
          </p:nvPr>
        </p:nvSpPr>
        <p:spPr/>
        <p:txBody>
          <a:bodyPr/>
          <a:lstStyle/>
          <a:p>
            <a:fld id="{5FD0E314-0990-454B-B556-C9242D77A995}"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1696269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BIG POINT: </a:t>
            </a:r>
            <a:r>
              <a:rPr lang="en-US" baseline="0" dirty="0"/>
              <a:t>This is the math behind the GROWTH in the credit line. KEY is the amount will grow by a GUARANTEED RATE, regardless of what happens the value of the client’s home  </a:t>
            </a:r>
          </a:p>
          <a:p>
            <a:endParaRPr lang="en-US" baseline="0" dirty="0"/>
          </a:p>
          <a:p>
            <a:r>
              <a:rPr lang="en-US" b="1" baseline="0" dirty="0"/>
              <a:t>Talking Points: </a:t>
            </a:r>
          </a:p>
          <a:p>
            <a:r>
              <a:rPr lang="en-US" baseline="0" dirty="0"/>
              <a:t>1. So the available line, $201,610 in this example, is multiple by 7.39%. </a:t>
            </a:r>
          </a:p>
          <a:p>
            <a:r>
              <a:rPr lang="en-US" baseline="0" dirty="0"/>
              <a:t>2. The 7.39%. THE growth rate, is made up of 3 Factors: lender margin, FHA MIP and the 10-year Libor Swap Rate</a:t>
            </a:r>
          </a:p>
          <a:p>
            <a:r>
              <a:rPr lang="en-US" baseline="0" dirty="0"/>
              <a:t>3. </a:t>
            </a:r>
            <a:r>
              <a:rPr lang="en-US" sz="1400" b="1" u="sng" baseline="0" dirty="0"/>
              <a:t>KEY Point </a:t>
            </a:r>
            <a:r>
              <a:rPr lang="en-US" baseline="0" dirty="0"/>
              <a:t>is the lender margin and the FHA MIP are FIXED, such the client’s line in this case is guaranteed to grow at 5%. (i.e. 4.5% LM + .5% MIP), regardless of whether the home appreciates or depreciates. </a:t>
            </a:r>
          </a:p>
          <a:p>
            <a:endParaRPr lang="en-US" dirty="0"/>
          </a:p>
        </p:txBody>
      </p:sp>
      <p:sp>
        <p:nvSpPr>
          <p:cNvPr id="4" name="Slide Number Placeholder 3"/>
          <p:cNvSpPr>
            <a:spLocks noGrp="1"/>
          </p:cNvSpPr>
          <p:nvPr>
            <p:ph type="sldNum" sz="quarter" idx="10"/>
          </p:nvPr>
        </p:nvSpPr>
        <p:spPr/>
        <p:txBody>
          <a:bodyPr/>
          <a:lstStyle/>
          <a:p>
            <a:fld id="{440375C6-8E55-404C-8A13-C8F27406CA52}" type="slidenum">
              <a:rPr lang="en-US" smtClean="0"/>
              <a:t>13</a:t>
            </a:fld>
            <a:endParaRPr lang="en-US" dirty="0"/>
          </a:p>
        </p:txBody>
      </p:sp>
    </p:spTree>
    <p:extLst>
      <p:ext uri="{BB962C8B-B14F-4D97-AF65-F5344CB8AC3E}">
        <p14:creationId xmlns:p14="http://schemas.microsoft.com/office/powerpoint/2010/main" val="3643811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77728bb306_0_10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dirty="0">
              <a:latin typeface="Arial"/>
              <a:ea typeface="Arial"/>
              <a:cs typeface="Arial"/>
              <a:sym typeface="Arial"/>
            </a:endParaRPr>
          </a:p>
        </p:txBody>
      </p:sp>
      <p:sp>
        <p:nvSpPr>
          <p:cNvPr id="139" name="Google Shape;139;g77728bb306_0_1063:notes"/>
          <p:cNvSpPr>
            <a:spLocks noGrp="1" noRot="1" noChangeAspect="1"/>
          </p:cNvSpPr>
          <p:nvPr>
            <p:ph type="sldImg" idx="2"/>
          </p:nvPr>
        </p:nvSpPr>
        <p:spPr>
          <a:xfrm>
            <a:off x="379413" y="685800"/>
            <a:ext cx="6097587"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377" rtl="0" eaLnBrk="1" fontAlgn="auto" latinLnBrk="0" hangingPunct="1">
              <a:lnSpc>
                <a:spcPct val="115000"/>
              </a:lnSpc>
              <a:spcBef>
                <a:spcPts val="0"/>
              </a:spcBef>
              <a:spcAft>
                <a:spcPts val="0"/>
              </a:spcAft>
              <a:buClr>
                <a:schemeClr val="dk1"/>
              </a:buClr>
              <a:buSzPts val="1100"/>
              <a:buFont typeface="Arial"/>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What does it look like?:</a:t>
            </a:r>
            <a:r>
              <a:rPr lang="en-US" sz="1200" dirty="0">
                <a:effectLst/>
                <a:latin typeface="Calibri" panose="020F0502020204030204" pitchFamily="34" charset="0"/>
                <a:ea typeface="Calibri" panose="020F0502020204030204" pitchFamily="34" charset="0"/>
                <a:cs typeface="Times New Roman" panose="02020603050405020304" pitchFamily="18" charset="0"/>
              </a:rPr>
              <a:t>  See our example where we’ll show a client at risk of running out of money in their 80’s becomes a more confident client with income through their 90’s, with greater peace of mind and flexibility to respond to changing market conditions. </a:t>
            </a:r>
          </a:p>
          <a:p>
            <a:pPr marL="0" lvl="0" indent="0" algn="l" rtl="0">
              <a:lnSpc>
                <a:spcPct val="115000"/>
              </a:lnSpc>
              <a:spcBef>
                <a:spcPts val="0"/>
              </a:spcBef>
              <a:spcAft>
                <a:spcPts val="0"/>
              </a:spcAft>
              <a:buClr>
                <a:schemeClr val="dk1"/>
              </a:buClr>
              <a:buSzPts val="1100"/>
              <a:buFont typeface="Arial"/>
              <a:buNone/>
            </a:pPr>
            <a:endParaRPr lang="en-US"/>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Growth rate on the Line of credit at 5% is 17,500  remember its compounding.</a:t>
            </a:r>
          </a:p>
        </p:txBody>
      </p:sp>
      <p:sp>
        <p:nvSpPr>
          <p:cNvPr id="4" name="Slide Number Placeholder 3"/>
          <p:cNvSpPr>
            <a:spLocks noGrp="1"/>
          </p:cNvSpPr>
          <p:nvPr>
            <p:ph type="sldNum" sz="quarter" idx="5"/>
          </p:nvPr>
        </p:nvSpPr>
        <p:spPr/>
        <p:txBody>
          <a:bodyPr/>
          <a:lstStyle/>
          <a:p>
            <a:fld id="{6C8B2347-250B-4FF2-B2AB-C13F8FD7CB0A}" type="slidenum">
              <a:rPr lang="en-US" smtClean="0"/>
              <a:t>16</a:t>
            </a:fld>
            <a:endParaRPr lang="en-US" dirty="0"/>
          </a:p>
        </p:txBody>
      </p:sp>
    </p:spTree>
    <p:extLst>
      <p:ext uri="{BB962C8B-B14F-4D97-AF65-F5344CB8AC3E}">
        <p14:creationId xmlns:p14="http://schemas.microsoft.com/office/powerpoint/2010/main" val="3705300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txBody>
          <a:bodyPr/>
          <a:lstStyle/>
          <a:p>
            <a:endParaRPr lang="en-US"/>
          </a:p>
        </p:txBody>
      </p:sp>
      <p:sp>
        <p:nvSpPr>
          <p:cNvPr id="3" name="Shape 1"/>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97431" y="842587"/>
            <a:ext cx="13235539" cy="1426464"/>
          </a:xfrm>
        </p:spPr>
        <p:txBody>
          <a:bodyPr/>
          <a:lstStyle/>
          <a:p>
            <a:r>
              <a:rPr lang="en-US"/>
              <a:t>Click to edit Master title style</a:t>
            </a:r>
          </a:p>
        </p:txBody>
      </p:sp>
      <p:sp>
        <p:nvSpPr>
          <p:cNvPr id="3" name="Content Placeholder 2"/>
          <p:cNvSpPr>
            <a:spLocks noGrp="1"/>
          </p:cNvSpPr>
          <p:nvPr>
            <p:ph idx="1"/>
          </p:nvPr>
        </p:nvSpPr>
        <p:spPr>
          <a:xfrm>
            <a:off x="697431" y="2809037"/>
            <a:ext cx="13235538" cy="43613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2/24/2026</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010824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1005840" y="7627621"/>
            <a:ext cx="3291840" cy="438240"/>
          </a:xfrm>
          <a:prstGeom prst="rect">
            <a:avLst/>
          </a:prstGeom>
          <a:noFill/>
          <a:ln>
            <a:noFill/>
          </a:ln>
        </p:spPr>
        <p:txBody>
          <a:bodyPr spcFirstLastPara="1" wrap="square" lIns="34300" tIns="17150" rIns="34300" bIns="17150" anchor="ctr" anchorCtr="0">
            <a:noAutofit/>
          </a:bodyPr>
          <a:lstStyle>
            <a:lvl1pPr lvl="0" algn="l" rtl="0">
              <a:spcBef>
                <a:spcPts val="0"/>
              </a:spcBef>
              <a:spcAft>
                <a:spcPts val="0"/>
              </a:spcAft>
              <a:buSzPts val="500"/>
              <a:buNone/>
              <a:defRPr/>
            </a:lvl1pPr>
            <a:lvl2pPr lvl="1" algn="l" rtl="0">
              <a:spcBef>
                <a:spcPts val="0"/>
              </a:spcBef>
              <a:spcAft>
                <a:spcPts val="0"/>
              </a:spcAft>
              <a:buSzPts val="500"/>
              <a:buNone/>
              <a:defRPr/>
            </a:lvl2pPr>
            <a:lvl3pPr lvl="2" algn="l" rtl="0">
              <a:spcBef>
                <a:spcPts val="0"/>
              </a:spcBef>
              <a:spcAft>
                <a:spcPts val="0"/>
              </a:spcAft>
              <a:buSzPts val="500"/>
              <a:buNone/>
              <a:defRPr/>
            </a:lvl3pPr>
            <a:lvl4pPr lvl="3" algn="l" rtl="0">
              <a:spcBef>
                <a:spcPts val="0"/>
              </a:spcBef>
              <a:spcAft>
                <a:spcPts val="0"/>
              </a:spcAft>
              <a:buSzPts val="500"/>
              <a:buNone/>
              <a:defRPr/>
            </a:lvl4pPr>
            <a:lvl5pPr lvl="4" algn="l" rtl="0">
              <a:spcBef>
                <a:spcPts val="0"/>
              </a:spcBef>
              <a:spcAft>
                <a:spcPts val="0"/>
              </a:spcAft>
              <a:buSzPts val="500"/>
              <a:buNone/>
              <a:defRPr/>
            </a:lvl5pPr>
            <a:lvl6pPr lvl="5" algn="l" rtl="0">
              <a:spcBef>
                <a:spcPts val="0"/>
              </a:spcBef>
              <a:spcAft>
                <a:spcPts val="0"/>
              </a:spcAft>
              <a:buSzPts val="500"/>
              <a:buNone/>
              <a:defRPr/>
            </a:lvl6pPr>
            <a:lvl7pPr lvl="6" algn="l" rtl="0">
              <a:spcBef>
                <a:spcPts val="0"/>
              </a:spcBef>
              <a:spcAft>
                <a:spcPts val="0"/>
              </a:spcAft>
              <a:buSzPts val="500"/>
              <a:buNone/>
              <a:defRPr/>
            </a:lvl7pPr>
            <a:lvl8pPr lvl="7" algn="l" rtl="0">
              <a:spcBef>
                <a:spcPts val="0"/>
              </a:spcBef>
              <a:spcAft>
                <a:spcPts val="0"/>
              </a:spcAft>
              <a:buSzPts val="500"/>
              <a:buNone/>
              <a:defRPr/>
            </a:lvl8pPr>
            <a:lvl9pPr lvl="8" algn="l" rtl="0">
              <a:spcBef>
                <a:spcPts val="0"/>
              </a:spcBef>
              <a:spcAft>
                <a:spcPts val="0"/>
              </a:spcAft>
              <a:buSzPts val="500"/>
              <a:buNone/>
              <a:defRPr/>
            </a:lvl9pPr>
          </a:lstStyle>
          <a:p>
            <a:endParaRPr/>
          </a:p>
        </p:txBody>
      </p:sp>
      <p:sp>
        <p:nvSpPr>
          <p:cNvPr id="58" name="Google Shape;58;p14"/>
          <p:cNvSpPr txBox="1">
            <a:spLocks noGrp="1"/>
          </p:cNvSpPr>
          <p:nvPr>
            <p:ph type="ftr" idx="11"/>
          </p:nvPr>
        </p:nvSpPr>
        <p:spPr>
          <a:xfrm>
            <a:off x="4846320" y="7627621"/>
            <a:ext cx="4937760" cy="438240"/>
          </a:xfrm>
          <a:prstGeom prst="rect">
            <a:avLst/>
          </a:prstGeom>
          <a:noFill/>
          <a:ln>
            <a:noFill/>
          </a:ln>
        </p:spPr>
        <p:txBody>
          <a:bodyPr spcFirstLastPara="1" wrap="square" lIns="34300" tIns="17150" rIns="34300" bIns="17150" anchor="ctr" anchorCtr="0">
            <a:noAutofit/>
          </a:bodyPr>
          <a:lstStyle>
            <a:lvl1pPr lvl="0" algn="ctr" rtl="0">
              <a:spcBef>
                <a:spcPts val="0"/>
              </a:spcBef>
              <a:spcAft>
                <a:spcPts val="0"/>
              </a:spcAft>
              <a:buSzPts val="500"/>
              <a:buNone/>
              <a:defRPr/>
            </a:lvl1pPr>
            <a:lvl2pPr lvl="1" algn="l" rtl="0">
              <a:spcBef>
                <a:spcPts val="0"/>
              </a:spcBef>
              <a:spcAft>
                <a:spcPts val="0"/>
              </a:spcAft>
              <a:buSzPts val="500"/>
              <a:buNone/>
              <a:defRPr/>
            </a:lvl2pPr>
            <a:lvl3pPr lvl="2" algn="l" rtl="0">
              <a:spcBef>
                <a:spcPts val="0"/>
              </a:spcBef>
              <a:spcAft>
                <a:spcPts val="0"/>
              </a:spcAft>
              <a:buSzPts val="500"/>
              <a:buNone/>
              <a:defRPr/>
            </a:lvl3pPr>
            <a:lvl4pPr lvl="3" algn="l" rtl="0">
              <a:spcBef>
                <a:spcPts val="0"/>
              </a:spcBef>
              <a:spcAft>
                <a:spcPts val="0"/>
              </a:spcAft>
              <a:buSzPts val="500"/>
              <a:buNone/>
              <a:defRPr/>
            </a:lvl4pPr>
            <a:lvl5pPr lvl="4" algn="l" rtl="0">
              <a:spcBef>
                <a:spcPts val="0"/>
              </a:spcBef>
              <a:spcAft>
                <a:spcPts val="0"/>
              </a:spcAft>
              <a:buSzPts val="500"/>
              <a:buNone/>
              <a:defRPr/>
            </a:lvl5pPr>
            <a:lvl6pPr lvl="5" algn="l" rtl="0">
              <a:spcBef>
                <a:spcPts val="0"/>
              </a:spcBef>
              <a:spcAft>
                <a:spcPts val="0"/>
              </a:spcAft>
              <a:buSzPts val="500"/>
              <a:buNone/>
              <a:defRPr/>
            </a:lvl6pPr>
            <a:lvl7pPr lvl="6" algn="l" rtl="0">
              <a:spcBef>
                <a:spcPts val="0"/>
              </a:spcBef>
              <a:spcAft>
                <a:spcPts val="0"/>
              </a:spcAft>
              <a:buSzPts val="500"/>
              <a:buNone/>
              <a:defRPr/>
            </a:lvl7pPr>
            <a:lvl8pPr lvl="7" algn="l" rtl="0">
              <a:spcBef>
                <a:spcPts val="0"/>
              </a:spcBef>
              <a:spcAft>
                <a:spcPts val="0"/>
              </a:spcAft>
              <a:buSzPts val="500"/>
              <a:buNone/>
              <a:defRPr/>
            </a:lvl8pPr>
            <a:lvl9pPr lvl="8" algn="l" rtl="0">
              <a:spcBef>
                <a:spcPts val="0"/>
              </a:spcBef>
              <a:spcAft>
                <a:spcPts val="0"/>
              </a:spcAft>
              <a:buSzPts val="500"/>
              <a:buNone/>
              <a:defRPr/>
            </a:lvl9pPr>
          </a:lstStyle>
          <a:p>
            <a:r>
              <a:rPr lang="en-US"/>
              <a:t>© National Institute of Financial Education (All Rights Reserved)</a:t>
            </a:r>
            <a:endParaRPr/>
          </a:p>
        </p:txBody>
      </p:sp>
      <p:sp>
        <p:nvSpPr>
          <p:cNvPr id="59" name="Google Shape;59;p14"/>
          <p:cNvSpPr txBox="1">
            <a:spLocks noGrp="1"/>
          </p:cNvSpPr>
          <p:nvPr>
            <p:ph type="sldNum" idx="12"/>
          </p:nvPr>
        </p:nvSpPr>
        <p:spPr>
          <a:xfrm>
            <a:off x="10332720" y="7627621"/>
            <a:ext cx="3291840" cy="438240"/>
          </a:xfrm>
          <a:prstGeom prst="rect">
            <a:avLst/>
          </a:prstGeom>
          <a:noFill/>
          <a:ln>
            <a:noFill/>
          </a:ln>
        </p:spPr>
        <p:txBody>
          <a:bodyPr spcFirstLastPara="1" wrap="square" lIns="34300" tIns="17150" rIns="34300" bIns="1715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13633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98733" y="1191320"/>
            <a:ext cx="13632960" cy="328416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8320"/>
            </a:lvl1pPr>
            <a:lvl2pPr lvl="1" algn="ctr">
              <a:spcBef>
                <a:spcPts val="0"/>
              </a:spcBef>
              <a:spcAft>
                <a:spcPts val="0"/>
              </a:spcAft>
              <a:buSzPts val="5200"/>
              <a:buNone/>
              <a:defRPr sz="8320"/>
            </a:lvl2pPr>
            <a:lvl3pPr lvl="2" algn="ctr">
              <a:spcBef>
                <a:spcPts val="0"/>
              </a:spcBef>
              <a:spcAft>
                <a:spcPts val="0"/>
              </a:spcAft>
              <a:buSzPts val="5200"/>
              <a:buNone/>
              <a:defRPr sz="8320"/>
            </a:lvl3pPr>
            <a:lvl4pPr lvl="3" algn="ctr">
              <a:spcBef>
                <a:spcPts val="0"/>
              </a:spcBef>
              <a:spcAft>
                <a:spcPts val="0"/>
              </a:spcAft>
              <a:buSzPts val="5200"/>
              <a:buNone/>
              <a:defRPr sz="8320"/>
            </a:lvl4pPr>
            <a:lvl5pPr lvl="4" algn="ctr">
              <a:spcBef>
                <a:spcPts val="0"/>
              </a:spcBef>
              <a:spcAft>
                <a:spcPts val="0"/>
              </a:spcAft>
              <a:buSzPts val="5200"/>
              <a:buNone/>
              <a:defRPr sz="8320"/>
            </a:lvl5pPr>
            <a:lvl6pPr lvl="5" algn="ctr">
              <a:spcBef>
                <a:spcPts val="0"/>
              </a:spcBef>
              <a:spcAft>
                <a:spcPts val="0"/>
              </a:spcAft>
              <a:buSzPts val="5200"/>
              <a:buNone/>
              <a:defRPr sz="8320"/>
            </a:lvl6pPr>
            <a:lvl7pPr lvl="6" algn="ctr">
              <a:spcBef>
                <a:spcPts val="0"/>
              </a:spcBef>
              <a:spcAft>
                <a:spcPts val="0"/>
              </a:spcAft>
              <a:buSzPts val="5200"/>
              <a:buNone/>
              <a:defRPr sz="8320"/>
            </a:lvl7pPr>
            <a:lvl8pPr lvl="7" algn="ctr">
              <a:spcBef>
                <a:spcPts val="0"/>
              </a:spcBef>
              <a:spcAft>
                <a:spcPts val="0"/>
              </a:spcAft>
              <a:buSzPts val="5200"/>
              <a:buNone/>
              <a:defRPr sz="8320"/>
            </a:lvl8pPr>
            <a:lvl9pPr lvl="8" algn="ctr">
              <a:spcBef>
                <a:spcPts val="0"/>
              </a:spcBef>
              <a:spcAft>
                <a:spcPts val="0"/>
              </a:spcAft>
              <a:buSzPts val="5200"/>
              <a:buNone/>
              <a:defRPr sz="8320"/>
            </a:lvl9pPr>
          </a:lstStyle>
          <a:p>
            <a:endParaRPr/>
          </a:p>
        </p:txBody>
      </p:sp>
      <p:sp>
        <p:nvSpPr>
          <p:cNvPr id="11" name="Google Shape;11;p2"/>
          <p:cNvSpPr txBox="1">
            <a:spLocks noGrp="1"/>
          </p:cNvSpPr>
          <p:nvPr>
            <p:ph type="subTitle" idx="1"/>
          </p:nvPr>
        </p:nvSpPr>
        <p:spPr>
          <a:xfrm>
            <a:off x="498720" y="4534600"/>
            <a:ext cx="13632960" cy="126816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4480"/>
            </a:lvl1pPr>
            <a:lvl2pPr lvl="1" algn="ctr">
              <a:lnSpc>
                <a:spcPct val="100000"/>
              </a:lnSpc>
              <a:spcBef>
                <a:spcPts val="0"/>
              </a:spcBef>
              <a:spcAft>
                <a:spcPts val="0"/>
              </a:spcAft>
              <a:buSzPts val="2800"/>
              <a:buNone/>
              <a:defRPr sz="4480"/>
            </a:lvl2pPr>
            <a:lvl3pPr lvl="2" algn="ctr">
              <a:lnSpc>
                <a:spcPct val="100000"/>
              </a:lnSpc>
              <a:spcBef>
                <a:spcPts val="0"/>
              </a:spcBef>
              <a:spcAft>
                <a:spcPts val="0"/>
              </a:spcAft>
              <a:buSzPts val="2800"/>
              <a:buNone/>
              <a:defRPr sz="4480"/>
            </a:lvl3pPr>
            <a:lvl4pPr lvl="3" algn="ctr">
              <a:lnSpc>
                <a:spcPct val="100000"/>
              </a:lnSpc>
              <a:spcBef>
                <a:spcPts val="0"/>
              </a:spcBef>
              <a:spcAft>
                <a:spcPts val="0"/>
              </a:spcAft>
              <a:buSzPts val="2800"/>
              <a:buNone/>
              <a:defRPr sz="4480"/>
            </a:lvl4pPr>
            <a:lvl5pPr lvl="4" algn="ctr">
              <a:lnSpc>
                <a:spcPct val="100000"/>
              </a:lnSpc>
              <a:spcBef>
                <a:spcPts val="0"/>
              </a:spcBef>
              <a:spcAft>
                <a:spcPts val="0"/>
              </a:spcAft>
              <a:buSzPts val="2800"/>
              <a:buNone/>
              <a:defRPr sz="4480"/>
            </a:lvl5pPr>
            <a:lvl6pPr lvl="5" algn="ctr">
              <a:lnSpc>
                <a:spcPct val="100000"/>
              </a:lnSpc>
              <a:spcBef>
                <a:spcPts val="0"/>
              </a:spcBef>
              <a:spcAft>
                <a:spcPts val="0"/>
              </a:spcAft>
              <a:buSzPts val="2800"/>
              <a:buNone/>
              <a:defRPr sz="4480"/>
            </a:lvl6pPr>
            <a:lvl7pPr lvl="6" algn="ctr">
              <a:lnSpc>
                <a:spcPct val="100000"/>
              </a:lnSpc>
              <a:spcBef>
                <a:spcPts val="0"/>
              </a:spcBef>
              <a:spcAft>
                <a:spcPts val="0"/>
              </a:spcAft>
              <a:buSzPts val="2800"/>
              <a:buNone/>
              <a:defRPr sz="4480"/>
            </a:lvl7pPr>
            <a:lvl8pPr lvl="7" algn="ctr">
              <a:lnSpc>
                <a:spcPct val="100000"/>
              </a:lnSpc>
              <a:spcBef>
                <a:spcPts val="0"/>
              </a:spcBef>
              <a:spcAft>
                <a:spcPts val="0"/>
              </a:spcAft>
              <a:buSzPts val="2800"/>
              <a:buNone/>
              <a:defRPr sz="4480"/>
            </a:lvl8pPr>
            <a:lvl9pPr lvl="8" algn="ctr">
              <a:lnSpc>
                <a:spcPct val="100000"/>
              </a:lnSpc>
              <a:spcBef>
                <a:spcPts val="0"/>
              </a:spcBef>
              <a:spcAft>
                <a:spcPts val="0"/>
              </a:spcAft>
              <a:buSzPts val="2800"/>
              <a:buNone/>
              <a:defRPr sz="4480"/>
            </a:lvl9pPr>
          </a:lstStyle>
          <a:p>
            <a:endParaRPr/>
          </a:p>
        </p:txBody>
      </p:sp>
      <p:sp>
        <p:nvSpPr>
          <p:cNvPr id="12" name="Google Shape;12;p2"/>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ustDataLst>
      <p:tags r:id="rId1"/>
    </p:custDataLst>
    <p:extLst>
      <p:ext uri="{BB962C8B-B14F-4D97-AF65-F5344CB8AC3E}">
        <p14:creationId xmlns:p14="http://schemas.microsoft.com/office/powerpoint/2010/main" val="4173650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1.xml"/><Relationship Id="rId1" Type="http://schemas.openxmlformats.org/officeDocument/2006/relationships/tags" Target="../tags/tag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1.xml"/><Relationship Id="rId1" Type="http://schemas.openxmlformats.org/officeDocument/2006/relationships/tags" Target="../tags/tag3.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1.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2.xml"/><Relationship Id="rId1" Type="http://schemas.openxmlformats.org/officeDocument/2006/relationships/tags" Target="../tags/tag5.xml"/><Relationship Id="rId5" Type="http://schemas.openxmlformats.org/officeDocument/2006/relationships/image" Target="../media/image21.pn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3.xml"/><Relationship Id="rId1" Type="http://schemas.openxmlformats.org/officeDocument/2006/relationships/tags" Target="../tags/tag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1.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svg"/><Relationship Id="rId2" Type="http://schemas.openxmlformats.org/officeDocument/2006/relationships/notesSlide" Target="../notesSlides/notesSlide20.xml"/><Relationship Id="rId1" Type="http://schemas.openxmlformats.org/officeDocument/2006/relationships/slideLayout" Target="../slideLayouts/slideLayout16.xml"/><Relationship Id="rId6" Type="http://schemas.openxmlformats.org/officeDocument/2006/relationships/image" Target="../media/image34.png"/><Relationship Id="rId11" Type="http://schemas.openxmlformats.org/officeDocument/2006/relationships/image" Target="../media/image39.svg"/><Relationship Id="rId5" Type="http://schemas.openxmlformats.org/officeDocument/2006/relationships/image" Target="../media/image33.sv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sv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3054429"/>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Is</a:t>
            </a:r>
            <a:r>
              <a:rPr lang="en-US" sz="4450" b="1" dirty="0">
                <a:solidFill>
                  <a:srgbClr val="1B1B27"/>
                </a:solidFill>
                <a:latin typeface="Raleway" pitchFamily="34" charset="0"/>
                <a:ea typeface="Raleway" pitchFamily="34" charset="-122"/>
                <a:cs typeface="Raleway" pitchFamily="34" charset="-120"/>
              </a:rPr>
              <a:t> </a:t>
            </a:r>
            <a:r>
              <a:rPr lang="en-US" sz="4450" dirty="0">
                <a:solidFill>
                  <a:srgbClr val="1B1B27"/>
                </a:solidFill>
                <a:latin typeface="Raleway" pitchFamily="34" charset="0"/>
                <a:ea typeface="Raleway" pitchFamily="34" charset="-122"/>
                <a:cs typeface="Raleway" pitchFamily="34" charset="-120"/>
              </a:rPr>
              <a:t>the Estate’s Largest Asset Actively Managed?</a:t>
            </a:r>
            <a:endParaRPr lang="en-US" sz="4450" dirty="0"/>
          </a:p>
        </p:txBody>
      </p:sp>
      <p:sp>
        <p:nvSpPr>
          <p:cNvPr id="4" name="Text 1"/>
          <p:cNvSpPr/>
          <p:nvPr/>
        </p:nvSpPr>
        <p:spPr>
          <a:xfrm>
            <a:off x="6280190" y="4812149"/>
            <a:ext cx="7556421"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A Conversation for California Professional Fiduciaries</a:t>
            </a:r>
            <a:endParaRPr lang="en-US" sz="1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sp>
        <p:nvSpPr>
          <p:cNvPr id="2" name="Text 0"/>
          <p:cNvSpPr/>
          <p:nvPr/>
        </p:nvSpPr>
        <p:spPr>
          <a:xfrm>
            <a:off x="1133951" y="3136583"/>
            <a:ext cx="12702659" cy="1956435"/>
          </a:xfrm>
          <a:prstGeom prst="rect">
            <a:avLst/>
          </a:prstGeom>
          <a:noFill/>
          <a:ln/>
        </p:spPr>
        <p:txBody>
          <a:bodyPr wrap="square" lIns="0" tIns="0" rIns="0" bIns="0" rtlCol="0" anchor="t"/>
          <a:lstStyle/>
          <a:p>
            <a:pPr marL="0" indent="0" algn="l">
              <a:lnSpc>
                <a:spcPts val="7700"/>
              </a:lnSpc>
              <a:buNone/>
            </a:pPr>
            <a:r>
              <a:rPr lang="en-US" sz="6150" dirty="0">
                <a:solidFill>
                  <a:srgbClr val="1B1B27"/>
                </a:solidFill>
                <a:latin typeface="Raleway" pitchFamily="34" charset="0"/>
                <a:ea typeface="Raleway" pitchFamily="34" charset="-122"/>
                <a:cs typeface="Raleway" pitchFamily="34" charset="-120"/>
              </a:rPr>
              <a:t>"How many of your files are house-rich and liquidity-constrained?"</a:t>
            </a:r>
            <a:endParaRPr lang="en-US" sz="6150" dirty="0"/>
          </a:p>
        </p:txBody>
      </p:sp>
      <p:sp>
        <p:nvSpPr>
          <p:cNvPr id="3" name="Shape 1"/>
          <p:cNvSpPr/>
          <p:nvPr/>
        </p:nvSpPr>
        <p:spPr>
          <a:xfrm>
            <a:off x="793790" y="2796421"/>
            <a:ext cx="30480" cy="2636758"/>
          </a:xfrm>
          <a:prstGeom prst="rect">
            <a:avLst/>
          </a:prstGeom>
          <a:solidFill>
            <a:srgbClr val="1B1B27"/>
          </a:solidFill>
          <a:ln/>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sp>
        <p:nvSpPr>
          <p:cNvPr id="2" name="Text 0"/>
          <p:cNvSpPr/>
          <p:nvPr/>
        </p:nvSpPr>
        <p:spPr>
          <a:xfrm>
            <a:off x="793790" y="686276"/>
            <a:ext cx="13042821" cy="1662827"/>
          </a:xfrm>
          <a:prstGeom prst="rect">
            <a:avLst/>
          </a:prstGeom>
          <a:noFill/>
          <a:ln/>
        </p:spPr>
        <p:txBody>
          <a:bodyPr wrap="square" lIns="0" tIns="0" rIns="0" bIns="0" rtlCol="0" anchor="t"/>
          <a:lstStyle/>
          <a:p>
            <a:pPr marL="0" indent="0" algn="l">
              <a:lnSpc>
                <a:spcPts val="6500"/>
              </a:lnSpc>
              <a:buNone/>
            </a:pPr>
            <a:r>
              <a:rPr lang="en-US" sz="5200" dirty="0">
                <a:solidFill>
                  <a:srgbClr val="1B1B27"/>
                </a:solidFill>
                <a:latin typeface="Raleway" pitchFamily="34" charset="0"/>
                <a:ea typeface="Raleway" pitchFamily="34" charset="-122"/>
                <a:cs typeface="Raleway" pitchFamily="34" charset="-120"/>
              </a:rPr>
              <a:t>The Home Is Often the Largest Asset in the Estate</a:t>
            </a:r>
            <a:endParaRPr lang="en-US" sz="5200" dirty="0"/>
          </a:p>
        </p:txBody>
      </p:sp>
      <p:sp>
        <p:nvSpPr>
          <p:cNvPr id="3" name="Text 1"/>
          <p:cNvSpPr/>
          <p:nvPr/>
        </p:nvSpPr>
        <p:spPr>
          <a:xfrm>
            <a:off x="793790" y="2676763"/>
            <a:ext cx="13042821" cy="356592"/>
          </a:xfrm>
          <a:prstGeom prst="rect">
            <a:avLst/>
          </a:prstGeom>
          <a:noFill/>
          <a:ln/>
        </p:spPr>
        <p:txBody>
          <a:bodyPr wrap="none" lIns="0" tIns="0" rIns="0" bIns="0" rtlCol="0" anchor="t"/>
          <a:lstStyle/>
          <a:p>
            <a:pPr marL="0" indent="0" algn="l">
              <a:lnSpc>
                <a:spcPts val="2800"/>
              </a:lnSpc>
              <a:buNone/>
            </a:pPr>
            <a:r>
              <a:rPr lang="en-US" sz="1850" dirty="0">
                <a:solidFill>
                  <a:srgbClr val="3C3939"/>
                </a:solidFill>
                <a:latin typeface="Roboto" pitchFamily="34" charset="0"/>
                <a:ea typeface="Roboto" pitchFamily="34" charset="-122"/>
                <a:cs typeface="Roboto" pitchFamily="34" charset="-120"/>
              </a:rPr>
              <a:t>But is rarely actively managed.</a:t>
            </a:r>
            <a:endParaRPr lang="en-US" sz="1850" dirty="0"/>
          </a:p>
        </p:txBody>
      </p:sp>
      <p:pic>
        <p:nvPicPr>
          <p:cNvPr id="4" name="Image 0" descr="preencoded.png"/>
          <p:cNvPicPr>
            <a:picLocks noChangeAspect="1"/>
          </p:cNvPicPr>
          <p:nvPr/>
        </p:nvPicPr>
        <p:blipFill>
          <a:blip r:embed="rId3"/>
          <a:stretch>
            <a:fillRect/>
          </a:stretch>
        </p:blipFill>
        <p:spPr>
          <a:xfrm>
            <a:off x="793790" y="3401973"/>
            <a:ext cx="7066121" cy="3388519"/>
          </a:xfrm>
          <a:prstGeom prst="rect">
            <a:avLst/>
          </a:prstGeom>
        </p:spPr>
      </p:pic>
      <p:sp>
        <p:nvSpPr>
          <p:cNvPr id="5" name="Shape 2"/>
          <p:cNvSpPr/>
          <p:nvPr/>
        </p:nvSpPr>
        <p:spPr>
          <a:xfrm>
            <a:off x="793790" y="6820972"/>
            <a:ext cx="192762" cy="192762"/>
          </a:xfrm>
          <a:prstGeom prst="roundRect">
            <a:avLst>
              <a:gd name="adj" fmla="val 9487"/>
            </a:avLst>
          </a:prstGeom>
          <a:solidFill>
            <a:srgbClr val="1F1F2D"/>
          </a:solidFill>
          <a:ln/>
        </p:spPr>
        <p:txBody>
          <a:bodyPr/>
          <a:lstStyle/>
          <a:p>
            <a:endParaRPr lang="en-US"/>
          </a:p>
        </p:txBody>
      </p:sp>
      <p:sp>
        <p:nvSpPr>
          <p:cNvPr id="6" name="Text 3"/>
          <p:cNvSpPr/>
          <p:nvPr/>
        </p:nvSpPr>
        <p:spPr>
          <a:xfrm>
            <a:off x="1047512" y="6820972"/>
            <a:ext cx="962858" cy="192762"/>
          </a:xfrm>
          <a:prstGeom prst="rect">
            <a:avLst/>
          </a:prstGeom>
          <a:noFill/>
          <a:ln/>
        </p:spPr>
        <p:txBody>
          <a:bodyPr wrap="none" lIns="0" tIns="0" rIns="0" bIns="0" rtlCol="0" anchor="t"/>
          <a:lstStyle/>
          <a:p>
            <a:pPr marL="0" indent="0" algn="l">
              <a:lnSpc>
                <a:spcPts val="1500"/>
              </a:lnSpc>
              <a:buNone/>
            </a:pPr>
            <a:r>
              <a:rPr lang="en-US" sz="1500" dirty="0">
                <a:solidFill>
                  <a:srgbClr val="3C3939"/>
                </a:solidFill>
                <a:latin typeface="Roboto" pitchFamily="34" charset="0"/>
                <a:ea typeface="Roboto" pitchFamily="34" charset="-122"/>
                <a:cs typeface="Roboto" pitchFamily="34" charset="-120"/>
              </a:rPr>
              <a:t>Real Estate</a:t>
            </a:r>
            <a:endParaRPr lang="en-US" sz="1500" dirty="0"/>
          </a:p>
        </p:txBody>
      </p:sp>
      <p:sp>
        <p:nvSpPr>
          <p:cNvPr id="7" name="Shape 4"/>
          <p:cNvSpPr/>
          <p:nvPr/>
        </p:nvSpPr>
        <p:spPr>
          <a:xfrm>
            <a:off x="2598420" y="6820972"/>
            <a:ext cx="192762" cy="192762"/>
          </a:xfrm>
          <a:prstGeom prst="roundRect">
            <a:avLst>
              <a:gd name="adj" fmla="val 9487"/>
            </a:avLst>
          </a:prstGeom>
          <a:solidFill>
            <a:srgbClr val="3E3E5A"/>
          </a:solidFill>
          <a:ln/>
        </p:spPr>
        <p:txBody>
          <a:bodyPr/>
          <a:lstStyle/>
          <a:p>
            <a:endParaRPr lang="en-US"/>
          </a:p>
        </p:txBody>
      </p:sp>
      <p:sp>
        <p:nvSpPr>
          <p:cNvPr id="8" name="Text 5"/>
          <p:cNvSpPr/>
          <p:nvPr/>
        </p:nvSpPr>
        <p:spPr>
          <a:xfrm>
            <a:off x="2852142" y="6820972"/>
            <a:ext cx="1159431" cy="192762"/>
          </a:xfrm>
          <a:prstGeom prst="rect">
            <a:avLst/>
          </a:prstGeom>
          <a:noFill/>
          <a:ln/>
        </p:spPr>
        <p:txBody>
          <a:bodyPr wrap="none" lIns="0" tIns="0" rIns="0" bIns="0" rtlCol="0" anchor="t"/>
          <a:lstStyle/>
          <a:p>
            <a:pPr marL="0" indent="0" algn="l">
              <a:lnSpc>
                <a:spcPts val="1500"/>
              </a:lnSpc>
              <a:buNone/>
            </a:pPr>
            <a:r>
              <a:rPr lang="en-US" sz="1500" dirty="0">
                <a:solidFill>
                  <a:srgbClr val="3C3939"/>
                </a:solidFill>
                <a:latin typeface="Roboto" pitchFamily="34" charset="0"/>
                <a:ea typeface="Roboto" pitchFamily="34" charset="-122"/>
                <a:cs typeface="Roboto" pitchFamily="34" charset="-120"/>
              </a:rPr>
              <a:t>Liquid Assets</a:t>
            </a:r>
            <a:endParaRPr lang="en-US" sz="1500" dirty="0"/>
          </a:p>
        </p:txBody>
      </p:sp>
      <p:sp>
        <p:nvSpPr>
          <p:cNvPr id="9" name="Shape 6"/>
          <p:cNvSpPr/>
          <p:nvPr/>
        </p:nvSpPr>
        <p:spPr>
          <a:xfrm>
            <a:off x="4403050" y="6820972"/>
            <a:ext cx="192762" cy="192762"/>
          </a:xfrm>
          <a:prstGeom prst="roundRect">
            <a:avLst>
              <a:gd name="adj" fmla="val 9487"/>
            </a:avLst>
          </a:prstGeom>
          <a:solidFill>
            <a:srgbClr val="5D5D86"/>
          </a:solidFill>
          <a:ln/>
        </p:spPr>
        <p:txBody>
          <a:bodyPr/>
          <a:lstStyle/>
          <a:p>
            <a:endParaRPr lang="en-US"/>
          </a:p>
        </p:txBody>
      </p:sp>
      <p:sp>
        <p:nvSpPr>
          <p:cNvPr id="10" name="Text 7"/>
          <p:cNvSpPr/>
          <p:nvPr/>
        </p:nvSpPr>
        <p:spPr>
          <a:xfrm>
            <a:off x="4656773" y="6820972"/>
            <a:ext cx="937498" cy="192762"/>
          </a:xfrm>
          <a:prstGeom prst="rect">
            <a:avLst/>
          </a:prstGeom>
          <a:noFill/>
          <a:ln/>
        </p:spPr>
        <p:txBody>
          <a:bodyPr wrap="none" lIns="0" tIns="0" rIns="0" bIns="0" rtlCol="0" anchor="t"/>
          <a:lstStyle/>
          <a:p>
            <a:pPr marL="0" indent="0" algn="l">
              <a:lnSpc>
                <a:spcPts val="1500"/>
              </a:lnSpc>
              <a:buNone/>
            </a:pPr>
            <a:r>
              <a:rPr lang="en-US" sz="1500" dirty="0">
                <a:solidFill>
                  <a:srgbClr val="3C3939"/>
                </a:solidFill>
                <a:latin typeface="Roboto" pitchFamily="34" charset="0"/>
                <a:ea typeface="Roboto" pitchFamily="34" charset="-122"/>
                <a:cs typeface="Roboto" pitchFamily="34" charset="-120"/>
              </a:rPr>
              <a:t>Retirement</a:t>
            </a:r>
            <a:endParaRPr lang="en-US" sz="1500" dirty="0"/>
          </a:p>
        </p:txBody>
      </p:sp>
      <p:sp>
        <p:nvSpPr>
          <p:cNvPr id="11" name="Shape 8"/>
          <p:cNvSpPr/>
          <p:nvPr/>
        </p:nvSpPr>
        <p:spPr>
          <a:xfrm>
            <a:off x="6207681" y="6820972"/>
            <a:ext cx="192762" cy="192762"/>
          </a:xfrm>
          <a:prstGeom prst="roundRect">
            <a:avLst>
              <a:gd name="adj" fmla="val 9487"/>
            </a:avLst>
          </a:prstGeom>
          <a:solidFill>
            <a:srgbClr val="8585AA"/>
          </a:solidFill>
          <a:ln/>
        </p:spPr>
        <p:txBody>
          <a:bodyPr/>
          <a:lstStyle/>
          <a:p>
            <a:endParaRPr lang="en-US"/>
          </a:p>
        </p:txBody>
      </p:sp>
      <p:sp>
        <p:nvSpPr>
          <p:cNvPr id="12" name="Text 9"/>
          <p:cNvSpPr/>
          <p:nvPr/>
        </p:nvSpPr>
        <p:spPr>
          <a:xfrm>
            <a:off x="6461403" y="6820972"/>
            <a:ext cx="1056084" cy="192762"/>
          </a:xfrm>
          <a:prstGeom prst="rect">
            <a:avLst/>
          </a:prstGeom>
          <a:noFill/>
          <a:ln/>
        </p:spPr>
        <p:txBody>
          <a:bodyPr wrap="none" lIns="0" tIns="0" rIns="0" bIns="0" rtlCol="0" anchor="t"/>
          <a:lstStyle/>
          <a:p>
            <a:pPr marL="0" indent="0" algn="l">
              <a:lnSpc>
                <a:spcPts val="1500"/>
              </a:lnSpc>
              <a:buNone/>
            </a:pPr>
            <a:r>
              <a:rPr lang="en-US" sz="1500" dirty="0">
                <a:solidFill>
                  <a:srgbClr val="3C3939"/>
                </a:solidFill>
                <a:latin typeface="Roboto" pitchFamily="34" charset="0"/>
                <a:ea typeface="Roboto" pitchFamily="34" charset="-122"/>
                <a:cs typeface="Roboto" pitchFamily="34" charset="-120"/>
              </a:rPr>
              <a:t>Investments</a:t>
            </a:r>
            <a:endParaRPr lang="en-US" sz="1500" dirty="0"/>
          </a:p>
        </p:txBody>
      </p:sp>
      <p:sp>
        <p:nvSpPr>
          <p:cNvPr id="13" name="Shape 10"/>
          <p:cNvSpPr/>
          <p:nvPr/>
        </p:nvSpPr>
        <p:spPr>
          <a:xfrm>
            <a:off x="793790" y="7166134"/>
            <a:ext cx="192762" cy="192762"/>
          </a:xfrm>
          <a:prstGeom prst="roundRect">
            <a:avLst>
              <a:gd name="adj" fmla="val 9487"/>
            </a:avLst>
          </a:prstGeom>
          <a:solidFill>
            <a:srgbClr val="B1B1C9"/>
          </a:solidFill>
          <a:ln/>
        </p:spPr>
        <p:txBody>
          <a:bodyPr/>
          <a:lstStyle/>
          <a:p>
            <a:endParaRPr lang="en-US"/>
          </a:p>
        </p:txBody>
      </p:sp>
      <p:sp>
        <p:nvSpPr>
          <p:cNvPr id="14" name="Text 11"/>
          <p:cNvSpPr/>
          <p:nvPr/>
        </p:nvSpPr>
        <p:spPr>
          <a:xfrm>
            <a:off x="1047512" y="7166134"/>
            <a:ext cx="469463" cy="192762"/>
          </a:xfrm>
          <a:prstGeom prst="rect">
            <a:avLst/>
          </a:prstGeom>
          <a:noFill/>
          <a:ln/>
        </p:spPr>
        <p:txBody>
          <a:bodyPr wrap="none" lIns="0" tIns="0" rIns="0" bIns="0" rtlCol="0" anchor="t"/>
          <a:lstStyle/>
          <a:p>
            <a:pPr marL="0" indent="0" algn="l">
              <a:lnSpc>
                <a:spcPts val="1500"/>
              </a:lnSpc>
              <a:buNone/>
            </a:pPr>
            <a:r>
              <a:rPr lang="en-US" sz="1500" dirty="0">
                <a:solidFill>
                  <a:srgbClr val="3C3939"/>
                </a:solidFill>
                <a:latin typeface="Roboto" pitchFamily="34" charset="0"/>
                <a:ea typeface="Roboto" pitchFamily="34" charset="-122"/>
                <a:cs typeface="Roboto" pitchFamily="34" charset="-120"/>
              </a:rPr>
              <a:t>Other</a:t>
            </a:r>
            <a:endParaRPr lang="en-US" sz="1500" dirty="0"/>
          </a:p>
        </p:txBody>
      </p:sp>
      <p:sp>
        <p:nvSpPr>
          <p:cNvPr id="15" name="Text 12"/>
          <p:cNvSpPr/>
          <p:nvPr/>
        </p:nvSpPr>
        <p:spPr>
          <a:xfrm>
            <a:off x="9584888" y="3895249"/>
            <a:ext cx="4259223" cy="963930"/>
          </a:xfrm>
          <a:prstGeom prst="rect">
            <a:avLst/>
          </a:prstGeom>
          <a:noFill/>
          <a:ln/>
        </p:spPr>
        <p:txBody>
          <a:bodyPr wrap="square" lIns="0" tIns="0" rIns="0" bIns="0" rtlCol="0" anchor="t"/>
          <a:lstStyle/>
          <a:p>
            <a:pPr marL="0" indent="0" algn="l">
              <a:lnSpc>
                <a:spcPts val="3750"/>
              </a:lnSpc>
              <a:buNone/>
            </a:pPr>
            <a:r>
              <a:rPr lang="en-US" sz="3000" dirty="0">
                <a:solidFill>
                  <a:srgbClr val="1B1B27"/>
                </a:solidFill>
                <a:latin typeface="Raleway" pitchFamily="34" charset="0"/>
                <a:ea typeface="Raleway" pitchFamily="34" charset="-122"/>
                <a:cs typeface="Raleway" pitchFamily="34" charset="-120"/>
              </a:rPr>
              <a:t>The Imbalance Is Structural</a:t>
            </a:r>
            <a:endParaRPr lang="en-US" sz="3000" dirty="0"/>
          </a:p>
        </p:txBody>
      </p:sp>
      <p:sp>
        <p:nvSpPr>
          <p:cNvPr id="16" name="Text 13"/>
          <p:cNvSpPr/>
          <p:nvPr/>
        </p:nvSpPr>
        <p:spPr>
          <a:xfrm>
            <a:off x="9584888" y="5023009"/>
            <a:ext cx="4259223" cy="1141095"/>
          </a:xfrm>
          <a:prstGeom prst="rect">
            <a:avLst/>
          </a:prstGeom>
          <a:noFill/>
          <a:ln/>
        </p:spPr>
        <p:txBody>
          <a:bodyPr wrap="square" lIns="0" tIns="0" rIns="0" bIns="0" rtlCol="0" anchor="t"/>
          <a:lstStyle/>
          <a:p>
            <a:pPr marL="0" indent="0" algn="l">
              <a:lnSpc>
                <a:spcPts val="2200"/>
              </a:lnSpc>
              <a:buNone/>
            </a:pPr>
            <a:r>
              <a:rPr lang="en-US" sz="1500" dirty="0">
                <a:solidFill>
                  <a:srgbClr val="3C3939"/>
                </a:solidFill>
                <a:latin typeface="Roboto" pitchFamily="34" charset="0"/>
                <a:ea typeface="Roboto" pitchFamily="34" charset="-122"/>
                <a:cs typeface="Roboto" pitchFamily="34" charset="-120"/>
              </a:rPr>
              <a:t>In most California estates, the primary residence accounts for over half of total asset value—yet it often sits unmanaged while liquid reserves dwindle.</a:t>
            </a:r>
            <a:endParaRPr lang="en-US" sz="1500" dirty="0"/>
          </a:p>
        </p:txBody>
      </p:sp>
      <p:sp>
        <p:nvSpPr>
          <p:cNvPr id="17" name="Text 14"/>
          <p:cNvSpPr/>
          <p:nvPr/>
        </p:nvSpPr>
        <p:spPr>
          <a:xfrm>
            <a:off x="9584888" y="6311503"/>
            <a:ext cx="4259223" cy="570548"/>
          </a:xfrm>
          <a:prstGeom prst="rect">
            <a:avLst/>
          </a:prstGeom>
          <a:noFill/>
          <a:ln/>
        </p:spPr>
        <p:txBody>
          <a:bodyPr wrap="square" lIns="0" tIns="0" rIns="0" bIns="0" rtlCol="0" anchor="t"/>
          <a:lstStyle/>
          <a:p>
            <a:pPr marL="0" indent="0" algn="l">
              <a:lnSpc>
                <a:spcPts val="2200"/>
              </a:lnSpc>
              <a:buNone/>
            </a:pPr>
            <a:r>
              <a:rPr lang="en-US" sz="1500" dirty="0">
                <a:solidFill>
                  <a:srgbClr val="3C3939"/>
                </a:solidFill>
                <a:latin typeface="Roboto" pitchFamily="34" charset="0"/>
                <a:ea typeface="Roboto" pitchFamily="34" charset="-122"/>
                <a:cs typeface="Roboto" pitchFamily="34" charset="-120"/>
              </a:rPr>
              <a:t>This concentration creates risk that demands active fiduciary attention.</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1519666" y="2627200"/>
            <a:ext cx="13042821" cy="1417558"/>
          </a:xfrm>
          <a:prstGeom prst="rect">
            <a:avLst/>
          </a:prstGeom>
          <a:noFill/>
          <a:ln/>
        </p:spPr>
        <p:txBody>
          <a:bodyPr wrap="squar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Real Estate Decision Face Three Pressures</a:t>
            </a:r>
            <a:endParaRPr lang="en-US" sz="4450" dirty="0"/>
          </a:p>
        </p:txBody>
      </p:sp>
      <p:sp>
        <p:nvSpPr>
          <p:cNvPr id="4" name="Shape 2"/>
          <p:cNvSpPr/>
          <p:nvPr/>
        </p:nvSpPr>
        <p:spPr>
          <a:xfrm>
            <a:off x="793790" y="4063246"/>
            <a:ext cx="4196358" cy="2592348"/>
          </a:xfrm>
          <a:prstGeom prst="roundRect">
            <a:avLst>
              <a:gd name="adj" fmla="val 3675"/>
            </a:avLst>
          </a:prstGeom>
          <a:solidFill>
            <a:srgbClr val="E1E1EA"/>
          </a:solidFill>
          <a:ln w="7620">
            <a:solidFill>
              <a:srgbClr val="204C8E"/>
            </a:solidFill>
            <a:prstDash val="solid"/>
          </a:ln>
        </p:spPr>
        <p:txBody>
          <a:bodyPr/>
          <a:lstStyle/>
          <a:p>
            <a:endParaRPr lang="en-US"/>
          </a:p>
        </p:txBody>
      </p:sp>
      <p:sp>
        <p:nvSpPr>
          <p:cNvPr id="5" name="Shape 3"/>
          <p:cNvSpPr/>
          <p:nvPr/>
        </p:nvSpPr>
        <p:spPr>
          <a:xfrm>
            <a:off x="1028224" y="4297680"/>
            <a:ext cx="680442" cy="680442"/>
          </a:xfrm>
          <a:prstGeom prst="roundRect">
            <a:avLst>
              <a:gd name="adj" fmla="val 13436980"/>
            </a:avLst>
          </a:prstGeom>
          <a:solidFill>
            <a:srgbClr val="204C8E"/>
          </a:solidFill>
          <a:ln/>
        </p:spPr>
        <p:txBody>
          <a:bodyPr/>
          <a:lstStyle/>
          <a:p>
            <a:endParaRPr lang="en-US"/>
          </a:p>
        </p:txBody>
      </p:sp>
      <p:pic>
        <p:nvPicPr>
          <p:cNvPr id="6"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15390" y="4484727"/>
            <a:ext cx="306110" cy="306110"/>
          </a:xfrm>
          <a:prstGeom prst="rect">
            <a:avLst/>
          </a:prstGeom>
        </p:spPr>
      </p:pic>
      <p:sp>
        <p:nvSpPr>
          <p:cNvPr id="7" name="Text 4"/>
          <p:cNvSpPr/>
          <p:nvPr/>
        </p:nvSpPr>
        <p:spPr>
          <a:xfrm>
            <a:off x="1028224" y="520493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Stability</a:t>
            </a:r>
            <a:endParaRPr lang="en-US" sz="2200" dirty="0"/>
          </a:p>
        </p:txBody>
      </p:sp>
      <p:sp>
        <p:nvSpPr>
          <p:cNvPr id="8" name="Text 5"/>
          <p:cNvSpPr/>
          <p:nvPr/>
        </p:nvSpPr>
        <p:spPr>
          <a:xfrm>
            <a:off x="1028224" y="5695355"/>
            <a:ext cx="3727490"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Financial sustainability of the property</a:t>
            </a:r>
            <a:endParaRPr lang="en-US" sz="1750" dirty="0"/>
          </a:p>
        </p:txBody>
      </p:sp>
      <p:sp>
        <p:nvSpPr>
          <p:cNvPr id="9" name="Shape 6"/>
          <p:cNvSpPr/>
          <p:nvPr/>
        </p:nvSpPr>
        <p:spPr>
          <a:xfrm>
            <a:off x="5216962" y="4063246"/>
            <a:ext cx="4196358" cy="2592348"/>
          </a:xfrm>
          <a:prstGeom prst="roundRect">
            <a:avLst>
              <a:gd name="adj" fmla="val 3675"/>
            </a:avLst>
          </a:prstGeom>
          <a:solidFill>
            <a:srgbClr val="E1E1EA"/>
          </a:solidFill>
          <a:ln w="7620">
            <a:solidFill>
              <a:srgbClr val="204C8E"/>
            </a:solidFill>
            <a:prstDash val="solid"/>
          </a:ln>
        </p:spPr>
        <p:txBody>
          <a:bodyPr/>
          <a:lstStyle/>
          <a:p>
            <a:endParaRPr lang="en-US"/>
          </a:p>
        </p:txBody>
      </p:sp>
      <p:sp>
        <p:nvSpPr>
          <p:cNvPr id="10" name="Shape 7"/>
          <p:cNvSpPr/>
          <p:nvPr/>
        </p:nvSpPr>
        <p:spPr>
          <a:xfrm>
            <a:off x="5451396" y="4297680"/>
            <a:ext cx="680442" cy="680442"/>
          </a:xfrm>
          <a:prstGeom prst="roundRect">
            <a:avLst>
              <a:gd name="adj" fmla="val 13436980"/>
            </a:avLst>
          </a:prstGeom>
          <a:solidFill>
            <a:srgbClr val="204C8E"/>
          </a:solidFill>
          <a:ln/>
        </p:spPr>
        <p:txBody>
          <a:bodyPr/>
          <a:lstStyle/>
          <a:p>
            <a:endParaRPr lang="en-US"/>
          </a:p>
        </p:txBody>
      </p:sp>
      <p:pic>
        <p:nvPicPr>
          <p:cNvPr id="11"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38562" y="4484727"/>
            <a:ext cx="306110" cy="306110"/>
          </a:xfrm>
          <a:prstGeom prst="rect">
            <a:avLst/>
          </a:prstGeom>
        </p:spPr>
      </p:pic>
      <p:sp>
        <p:nvSpPr>
          <p:cNvPr id="12" name="Text 8"/>
          <p:cNvSpPr/>
          <p:nvPr/>
        </p:nvSpPr>
        <p:spPr>
          <a:xfrm>
            <a:off x="5451396" y="520493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Liquidity</a:t>
            </a:r>
            <a:endParaRPr lang="en-US" sz="2200" dirty="0"/>
          </a:p>
        </p:txBody>
      </p:sp>
      <p:sp>
        <p:nvSpPr>
          <p:cNvPr id="13" name="Text 9"/>
          <p:cNvSpPr/>
          <p:nvPr/>
        </p:nvSpPr>
        <p:spPr>
          <a:xfrm>
            <a:off x="5451396" y="5695355"/>
            <a:ext cx="3727490"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Controlled access to capital when it's needed</a:t>
            </a:r>
            <a:endParaRPr lang="en-US" sz="1750" dirty="0"/>
          </a:p>
        </p:txBody>
      </p:sp>
      <p:sp>
        <p:nvSpPr>
          <p:cNvPr id="14" name="Shape 10"/>
          <p:cNvSpPr/>
          <p:nvPr/>
        </p:nvSpPr>
        <p:spPr>
          <a:xfrm>
            <a:off x="9640133" y="4063246"/>
            <a:ext cx="4196358" cy="2592348"/>
          </a:xfrm>
          <a:prstGeom prst="roundRect">
            <a:avLst>
              <a:gd name="adj" fmla="val 3675"/>
            </a:avLst>
          </a:prstGeom>
          <a:solidFill>
            <a:srgbClr val="E1E1EA"/>
          </a:solidFill>
          <a:ln w="7620">
            <a:solidFill>
              <a:srgbClr val="204C8E"/>
            </a:solidFill>
            <a:prstDash val="solid"/>
          </a:ln>
        </p:spPr>
        <p:txBody>
          <a:bodyPr/>
          <a:lstStyle/>
          <a:p>
            <a:endParaRPr lang="en-US"/>
          </a:p>
        </p:txBody>
      </p:sp>
      <p:sp>
        <p:nvSpPr>
          <p:cNvPr id="15" name="Shape 11"/>
          <p:cNvSpPr/>
          <p:nvPr/>
        </p:nvSpPr>
        <p:spPr>
          <a:xfrm>
            <a:off x="9874568" y="4297680"/>
            <a:ext cx="680442" cy="680442"/>
          </a:xfrm>
          <a:prstGeom prst="roundRect">
            <a:avLst>
              <a:gd name="adj" fmla="val 13436980"/>
            </a:avLst>
          </a:prstGeom>
          <a:solidFill>
            <a:srgbClr val="204C8E"/>
          </a:solidFill>
          <a:ln/>
        </p:spPr>
        <p:txBody>
          <a:bodyPr/>
          <a:lstStyle/>
          <a:p>
            <a:endParaRPr lang="en-US"/>
          </a:p>
        </p:txBody>
      </p:sp>
      <p:pic>
        <p:nvPicPr>
          <p:cNvPr id="16"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61734" y="4484727"/>
            <a:ext cx="306110" cy="306110"/>
          </a:xfrm>
          <a:prstGeom prst="rect">
            <a:avLst/>
          </a:prstGeom>
        </p:spPr>
      </p:pic>
      <p:sp>
        <p:nvSpPr>
          <p:cNvPr id="17" name="Text 12"/>
          <p:cNvSpPr/>
          <p:nvPr/>
        </p:nvSpPr>
        <p:spPr>
          <a:xfrm>
            <a:off x="9874568" y="520493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Harmony</a:t>
            </a:r>
            <a:endParaRPr lang="en-US" sz="2200" dirty="0"/>
          </a:p>
        </p:txBody>
      </p:sp>
      <p:sp>
        <p:nvSpPr>
          <p:cNvPr id="18" name="Text 13"/>
          <p:cNvSpPr/>
          <p:nvPr/>
        </p:nvSpPr>
        <p:spPr>
          <a:xfrm>
            <a:off x="9874568" y="5695355"/>
            <a:ext cx="3727490"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Managing family dynamics and expectations</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93790" y="1083707"/>
            <a:ext cx="1166455" cy="370642"/>
          </a:xfrm>
          <a:prstGeom prst="roundRect">
            <a:avLst>
              <a:gd name="adj" fmla="val 18506"/>
            </a:avLst>
          </a:prstGeom>
          <a:solidFill>
            <a:srgbClr val="E1E1EA"/>
          </a:solidFill>
          <a:ln/>
        </p:spPr>
        <p:txBody>
          <a:bodyPr/>
          <a:lstStyle/>
          <a:p>
            <a:endParaRPr lang="en-US"/>
          </a:p>
        </p:txBody>
      </p:sp>
      <p:sp>
        <p:nvSpPr>
          <p:cNvPr id="4" name="Text 1"/>
          <p:cNvSpPr/>
          <p:nvPr/>
        </p:nvSpPr>
        <p:spPr>
          <a:xfrm>
            <a:off x="916186" y="1144905"/>
            <a:ext cx="921663" cy="248245"/>
          </a:xfrm>
          <a:prstGeom prst="rect">
            <a:avLst/>
          </a:prstGeom>
          <a:noFill/>
          <a:ln/>
        </p:spPr>
        <p:txBody>
          <a:bodyPr wrap="none" lIns="0" tIns="0" rIns="0" bIns="0" rtlCol="0" anchor="t"/>
          <a:lstStyle/>
          <a:p>
            <a:pPr marL="0" indent="0" algn="l">
              <a:lnSpc>
                <a:spcPts val="1950"/>
              </a:lnSpc>
              <a:buNone/>
            </a:pPr>
            <a:r>
              <a:rPr lang="en-US" sz="1250" dirty="0">
                <a:solidFill>
                  <a:srgbClr val="3C3939"/>
                </a:solidFill>
                <a:latin typeface="Roboto" pitchFamily="34" charset="0"/>
                <a:ea typeface="Roboto" pitchFamily="34" charset="-122"/>
                <a:cs typeface="Roboto" pitchFamily="34" charset="-120"/>
              </a:rPr>
              <a:t>PRESSURE 1</a:t>
            </a:r>
            <a:endParaRPr lang="en-US" sz="1250" dirty="0"/>
          </a:p>
        </p:txBody>
      </p:sp>
      <p:sp>
        <p:nvSpPr>
          <p:cNvPr id="5" name="Text 2"/>
          <p:cNvSpPr/>
          <p:nvPr/>
        </p:nvSpPr>
        <p:spPr>
          <a:xfrm>
            <a:off x="793790" y="1527810"/>
            <a:ext cx="5103614" cy="637937"/>
          </a:xfrm>
          <a:prstGeom prst="rect">
            <a:avLst/>
          </a:prstGeom>
          <a:noFill/>
          <a:ln/>
        </p:spPr>
        <p:txBody>
          <a:bodyPr wrap="none" lIns="0" tIns="0" rIns="0" bIns="0" rtlCol="0" anchor="t"/>
          <a:lstStyle/>
          <a:p>
            <a:pPr marL="0" indent="0" algn="l">
              <a:lnSpc>
                <a:spcPts val="5000"/>
              </a:lnSpc>
              <a:buNone/>
            </a:pPr>
            <a:r>
              <a:rPr lang="en-US" sz="4000" dirty="0">
                <a:solidFill>
                  <a:srgbClr val="1B1B27"/>
                </a:solidFill>
                <a:latin typeface="Raleway" pitchFamily="34" charset="0"/>
                <a:ea typeface="Raleway" pitchFamily="34" charset="-122"/>
                <a:cs typeface="Raleway" pitchFamily="34" charset="-120"/>
              </a:rPr>
              <a:t>Stability</a:t>
            </a:r>
            <a:endParaRPr lang="en-US" sz="4000" dirty="0"/>
          </a:p>
        </p:txBody>
      </p:sp>
      <p:sp>
        <p:nvSpPr>
          <p:cNvPr id="6" name="Text 3"/>
          <p:cNvSpPr/>
          <p:nvPr/>
        </p:nvSpPr>
        <p:spPr>
          <a:xfrm>
            <a:off x="793790" y="2239208"/>
            <a:ext cx="7160657" cy="510302"/>
          </a:xfrm>
          <a:prstGeom prst="rect">
            <a:avLst/>
          </a:prstGeom>
          <a:noFill/>
          <a:ln/>
        </p:spPr>
        <p:txBody>
          <a:bodyPr wrap="none" lIns="0" tIns="0" rIns="0" bIns="0" rtlCol="0" anchor="t"/>
          <a:lstStyle/>
          <a:p>
            <a:pPr marL="0" indent="0" algn="l">
              <a:lnSpc>
                <a:spcPts val="4000"/>
              </a:lnSpc>
              <a:buNone/>
            </a:pPr>
            <a:r>
              <a:rPr lang="en-US" sz="3200" dirty="0">
                <a:solidFill>
                  <a:srgbClr val="1B1B27"/>
                </a:solidFill>
                <a:latin typeface="Raleway" pitchFamily="34" charset="0"/>
                <a:ea typeface="Raleway" pitchFamily="34" charset="-122"/>
                <a:cs typeface="Raleway" pitchFamily="34" charset="-120"/>
              </a:rPr>
              <a:t>Is the property financially sustainable?</a:t>
            </a:r>
            <a:endParaRPr lang="en-US" sz="3200" dirty="0"/>
          </a:p>
        </p:txBody>
      </p:sp>
      <p:sp>
        <p:nvSpPr>
          <p:cNvPr id="7" name="Shape 4"/>
          <p:cNvSpPr/>
          <p:nvPr/>
        </p:nvSpPr>
        <p:spPr>
          <a:xfrm>
            <a:off x="793790" y="3025021"/>
            <a:ext cx="3686294" cy="1503402"/>
          </a:xfrm>
          <a:prstGeom prst="roundRect">
            <a:avLst>
              <a:gd name="adj" fmla="val 7299"/>
            </a:avLst>
          </a:prstGeom>
          <a:solidFill>
            <a:srgbClr val="FFFFFF">
              <a:alpha val="95000"/>
            </a:srgbClr>
          </a:solidFill>
          <a:ln w="22860">
            <a:solidFill>
              <a:srgbClr val="C7C7D0"/>
            </a:solidFill>
            <a:prstDash val="solid"/>
          </a:ln>
        </p:spPr>
        <p:txBody>
          <a:bodyPr/>
          <a:lstStyle/>
          <a:p>
            <a:endParaRPr lang="en-US"/>
          </a:p>
        </p:txBody>
      </p:sp>
      <p:sp>
        <p:nvSpPr>
          <p:cNvPr id="8" name="Shape 5"/>
          <p:cNvSpPr/>
          <p:nvPr/>
        </p:nvSpPr>
        <p:spPr>
          <a:xfrm>
            <a:off x="770930" y="3025021"/>
            <a:ext cx="91440" cy="1503402"/>
          </a:xfrm>
          <a:prstGeom prst="roundRect">
            <a:avLst>
              <a:gd name="adj" fmla="val 93767"/>
            </a:avLst>
          </a:prstGeom>
          <a:solidFill>
            <a:srgbClr val="1B1B27"/>
          </a:solidFill>
          <a:ln/>
        </p:spPr>
        <p:txBody>
          <a:bodyPr/>
          <a:lstStyle/>
          <a:p>
            <a:endParaRPr lang="en-US"/>
          </a:p>
        </p:txBody>
      </p:sp>
      <p:sp>
        <p:nvSpPr>
          <p:cNvPr id="9" name="Text 6"/>
          <p:cNvSpPr/>
          <p:nvPr/>
        </p:nvSpPr>
        <p:spPr>
          <a:xfrm>
            <a:off x="1089303" y="3251954"/>
            <a:ext cx="2551748" cy="318849"/>
          </a:xfrm>
          <a:prstGeom prst="rect">
            <a:avLst/>
          </a:prstGeom>
          <a:noFill/>
          <a:ln/>
        </p:spPr>
        <p:txBody>
          <a:bodyPr wrap="none" lIns="0" tIns="0" rIns="0" bIns="0" rtlCol="0" anchor="t"/>
          <a:lstStyle/>
          <a:p>
            <a:pPr marL="0" indent="0" algn="l">
              <a:lnSpc>
                <a:spcPts val="2500"/>
              </a:lnSpc>
              <a:buNone/>
            </a:pPr>
            <a:r>
              <a:rPr lang="en-US" sz="2000" dirty="0">
                <a:solidFill>
                  <a:srgbClr val="3C3939"/>
                </a:solidFill>
                <a:latin typeface="Raleway" pitchFamily="34" charset="0"/>
                <a:ea typeface="Raleway" pitchFamily="34" charset="-122"/>
                <a:cs typeface="Raleway" pitchFamily="34" charset="-120"/>
              </a:rPr>
              <a:t>Mortgage Structure</a:t>
            </a:r>
            <a:endParaRPr lang="en-US" sz="2000" dirty="0"/>
          </a:p>
        </p:txBody>
      </p:sp>
      <p:sp>
        <p:nvSpPr>
          <p:cNvPr id="10" name="Text 7"/>
          <p:cNvSpPr/>
          <p:nvPr/>
        </p:nvSpPr>
        <p:spPr>
          <a:xfrm>
            <a:off x="1089303" y="3680936"/>
            <a:ext cx="3163848" cy="620554"/>
          </a:xfrm>
          <a:prstGeom prst="rect">
            <a:avLst/>
          </a:prstGeom>
          <a:noFill/>
          <a:ln/>
        </p:spPr>
        <p:txBody>
          <a:bodyPr wrap="square" lIns="0" tIns="0" rIns="0" bIns="0" rtlCol="0" anchor="t"/>
          <a:lstStyle/>
          <a:p>
            <a:pPr marL="0" indent="0" algn="l">
              <a:lnSpc>
                <a:spcPts val="2400"/>
              </a:lnSpc>
              <a:buNone/>
            </a:pPr>
            <a:r>
              <a:rPr lang="en-US" sz="1600" dirty="0">
                <a:solidFill>
                  <a:srgbClr val="3C3939"/>
                </a:solidFill>
                <a:latin typeface="Roboto" pitchFamily="34" charset="0"/>
                <a:ea typeface="Roboto" pitchFamily="34" charset="-122"/>
                <a:cs typeface="Roboto" pitchFamily="34" charset="-120"/>
              </a:rPr>
              <a:t>Fixed vs. adjustable, remaining term, amortization risk</a:t>
            </a:r>
            <a:endParaRPr lang="en-US" sz="1600" dirty="0"/>
          </a:p>
        </p:txBody>
      </p:sp>
      <p:sp>
        <p:nvSpPr>
          <p:cNvPr id="11" name="Shape 8"/>
          <p:cNvSpPr/>
          <p:nvPr/>
        </p:nvSpPr>
        <p:spPr>
          <a:xfrm>
            <a:off x="4663797" y="3025021"/>
            <a:ext cx="3686413" cy="1503402"/>
          </a:xfrm>
          <a:prstGeom prst="roundRect">
            <a:avLst>
              <a:gd name="adj" fmla="val 7299"/>
            </a:avLst>
          </a:prstGeom>
          <a:solidFill>
            <a:srgbClr val="FFFFFF">
              <a:alpha val="95000"/>
            </a:srgbClr>
          </a:solidFill>
          <a:ln w="22860">
            <a:solidFill>
              <a:srgbClr val="C7C7D0"/>
            </a:solidFill>
            <a:prstDash val="solid"/>
          </a:ln>
        </p:spPr>
        <p:txBody>
          <a:bodyPr/>
          <a:lstStyle/>
          <a:p>
            <a:endParaRPr lang="en-US"/>
          </a:p>
        </p:txBody>
      </p:sp>
      <p:sp>
        <p:nvSpPr>
          <p:cNvPr id="12" name="Shape 9"/>
          <p:cNvSpPr/>
          <p:nvPr/>
        </p:nvSpPr>
        <p:spPr>
          <a:xfrm>
            <a:off x="4640937" y="3025021"/>
            <a:ext cx="91440" cy="1503402"/>
          </a:xfrm>
          <a:prstGeom prst="roundRect">
            <a:avLst>
              <a:gd name="adj" fmla="val 93767"/>
            </a:avLst>
          </a:prstGeom>
          <a:solidFill>
            <a:srgbClr val="1B1B27"/>
          </a:solidFill>
          <a:ln/>
        </p:spPr>
        <p:txBody>
          <a:bodyPr/>
          <a:lstStyle/>
          <a:p>
            <a:endParaRPr lang="en-US"/>
          </a:p>
        </p:txBody>
      </p:sp>
      <p:sp>
        <p:nvSpPr>
          <p:cNvPr id="13" name="Text 10"/>
          <p:cNvSpPr/>
          <p:nvPr/>
        </p:nvSpPr>
        <p:spPr>
          <a:xfrm>
            <a:off x="4959310" y="3251954"/>
            <a:ext cx="2551748" cy="318849"/>
          </a:xfrm>
          <a:prstGeom prst="rect">
            <a:avLst/>
          </a:prstGeom>
          <a:noFill/>
          <a:ln/>
        </p:spPr>
        <p:txBody>
          <a:bodyPr wrap="none" lIns="0" tIns="0" rIns="0" bIns="0" rtlCol="0" anchor="t"/>
          <a:lstStyle/>
          <a:p>
            <a:pPr marL="0" indent="0" algn="l">
              <a:lnSpc>
                <a:spcPts val="2500"/>
              </a:lnSpc>
              <a:buNone/>
            </a:pPr>
            <a:r>
              <a:rPr lang="en-US" sz="2000" dirty="0">
                <a:solidFill>
                  <a:srgbClr val="3C3939"/>
                </a:solidFill>
                <a:latin typeface="Raleway" pitchFamily="34" charset="0"/>
                <a:ea typeface="Raleway" pitchFamily="34" charset="-122"/>
                <a:cs typeface="Raleway" pitchFamily="34" charset="-120"/>
              </a:rPr>
              <a:t>Rate Exposure</a:t>
            </a:r>
            <a:endParaRPr lang="en-US" sz="2000" dirty="0"/>
          </a:p>
        </p:txBody>
      </p:sp>
      <p:sp>
        <p:nvSpPr>
          <p:cNvPr id="14" name="Text 11"/>
          <p:cNvSpPr/>
          <p:nvPr/>
        </p:nvSpPr>
        <p:spPr>
          <a:xfrm>
            <a:off x="4959310" y="3680936"/>
            <a:ext cx="3163967" cy="620554"/>
          </a:xfrm>
          <a:prstGeom prst="rect">
            <a:avLst/>
          </a:prstGeom>
          <a:noFill/>
          <a:ln/>
        </p:spPr>
        <p:txBody>
          <a:bodyPr wrap="square" lIns="0" tIns="0" rIns="0" bIns="0" rtlCol="0" anchor="t"/>
          <a:lstStyle/>
          <a:p>
            <a:pPr marL="0" indent="0" algn="l">
              <a:lnSpc>
                <a:spcPts val="2400"/>
              </a:lnSpc>
              <a:buNone/>
            </a:pPr>
            <a:r>
              <a:rPr lang="en-US" sz="1600" dirty="0">
                <a:solidFill>
                  <a:srgbClr val="3C3939"/>
                </a:solidFill>
                <a:latin typeface="Roboto" pitchFamily="34" charset="0"/>
                <a:ea typeface="Roboto" pitchFamily="34" charset="-122"/>
                <a:cs typeface="Roboto" pitchFamily="34" charset="-120"/>
              </a:rPr>
              <a:t>ARM resets, refinance eligibility, rising costs, market changes</a:t>
            </a:r>
            <a:endParaRPr lang="en-US" sz="1600" dirty="0"/>
          </a:p>
        </p:txBody>
      </p:sp>
      <p:sp>
        <p:nvSpPr>
          <p:cNvPr id="15" name="Shape 12"/>
          <p:cNvSpPr/>
          <p:nvPr/>
        </p:nvSpPr>
        <p:spPr>
          <a:xfrm>
            <a:off x="793790" y="4712137"/>
            <a:ext cx="3686294" cy="1503402"/>
          </a:xfrm>
          <a:prstGeom prst="roundRect">
            <a:avLst>
              <a:gd name="adj" fmla="val 7299"/>
            </a:avLst>
          </a:prstGeom>
          <a:solidFill>
            <a:srgbClr val="FFFFFF">
              <a:alpha val="95000"/>
            </a:srgbClr>
          </a:solidFill>
          <a:ln w="22860">
            <a:solidFill>
              <a:srgbClr val="C7C7D0"/>
            </a:solidFill>
            <a:prstDash val="solid"/>
          </a:ln>
        </p:spPr>
        <p:txBody>
          <a:bodyPr/>
          <a:lstStyle/>
          <a:p>
            <a:endParaRPr lang="en-US"/>
          </a:p>
        </p:txBody>
      </p:sp>
      <p:sp>
        <p:nvSpPr>
          <p:cNvPr id="16" name="Shape 13"/>
          <p:cNvSpPr/>
          <p:nvPr/>
        </p:nvSpPr>
        <p:spPr>
          <a:xfrm>
            <a:off x="770930" y="4712137"/>
            <a:ext cx="91440" cy="1503402"/>
          </a:xfrm>
          <a:prstGeom prst="roundRect">
            <a:avLst>
              <a:gd name="adj" fmla="val 93767"/>
            </a:avLst>
          </a:prstGeom>
          <a:solidFill>
            <a:srgbClr val="1B1B27"/>
          </a:solidFill>
          <a:ln/>
        </p:spPr>
        <p:txBody>
          <a:bodyPr/>
          <a:lstStyle/>
          <a:p>
            <a:endParaRPr lang="en-US"/>
          </a:p>
        </p:txBody>
      </p:sp>
      <p:sp>
        <p:nvSpPr>
          <p:cNvPr id="17" name="Text 14"/>
          <p:cNvSpPr/>
          <p:nvPr/>
        </p:nvSpPr>
        <p:spPr>
          <a:xfrm>
            <a:off x="1089303" y="4939070"/>
            <a:ext cx="2551748" cy="318849"/>
          </a:xfrm>
          <a:prstGeom prst="rect">
            <a:avLst/>
          </a:prstGeom>
          <a:noFill/>
          <a:ln/>
        </p:spPr>
        <p:txBody>
          <a:bodyPr wrap="none" lIns="0" tIns="0" rIns="0" bIns="0" rtlCol="0" anchor="t"/>
          <a:lstStyle/>
          <a:p>
            <a:pPr marL="0" indent="0" algn="l">
              <a:lnSpc>
                <a:spcPts val="2500"/>
              </a:lnSpc>
              <a:buNone/>
            </a:pPr>
            <a:r>
              <a:rPr lang="en-US" sz="2000" dirty="0">
                <a:solidFill>
                  <a:srgbClr val="3C3939"/>
                </a:solidFill>
                <a:latin typeface="Raleway" pitchFamily="34" charset="0"/>
                <a:ea typeface="Raleway" pitchFamily="34" charset="-122"/>
                <a:cs typeface="Raleway" pitchFamily="34" charset="-120"/>
              </a:rPr>
              <a:t>Payment Risk</a:t>
            </a:r>
            <a:endParaRPr lang="en-US" sz="2000" dirty="0"/>
          </a:p>
        </p:txBody>
      </p:sp>
      <p:sp>
        <p:nvSpPr>
          <p:cNvPr id="18" name="Text 15"/>
          <p:cNvSpPr/>
          <p:nvPr/>
        </p:nvSpPr>
        <p:spPr>
          <a:xfrm>
            <a:off x="1089303" y="5368052"/>
            <a:ext cx="3163848" cy="620554"/>
          </a:xfrm>
          <a:prstGeom prst="rect">
            <a:avLst/>
          </a:prstGeom>
          <a:noFill/>
          <a:ln/>
        </p:spPr>
        <p:txBody>
          <a:bodyPr wrap="square" lIns="0" tIns="0" rIns="0" bIns="0" rtlCol="0" anchor="t"/>
          <a:lstStyle/>
          <a:p>
            <a:pPr marL="0" indent="0" algn="l">
              <a:lnSpc>
                <a:spcPts val="2400"/>
              </a:lnSpc>
              <a:buNone/>
            </a:pPr>
            <a:r>
              <a:rPr lang="en-US" sz="1600" dirty="0">
                <a:solidFill>
                  <a:srgbClr val="3C3939"/>
                </a:solidFill>
                <a:latin typeface="Roboto" pitchFamily="34" charset="0"/>
                <a:ea typeface="Roboto" pitchFamily="34" charset="-122"/>
                <a:cs typeface="Roboto" pitchFamily="34" charset="-120"/>
              </a:rPr>
              <a:t>Can the estate sustain monthly obligations long-term?</a:t>
            </a:r>
            <a:endParaRPr lang="en-US" sz="1600" dirty="0"/>
          </a:p>
        </p:txBody>
      </p:sp>
      <p:sp>
        <p:nvSpPr>
          <p:cNvPr id="19" name="Shape 16"/>
          <p:cNvSpPr/>
          <p:nvPr/>
        </p:nvSpPr>
        <p:spPr>
          <a:xfrm>
            <a:off x="4663797" y="4712137"/>
            <a:ext cx="3686413" cy="1503402"/>
          </a:xfrm>
          <a:prstGeom prst="roundRect">
            <a:avLst>
              <a:gd name="adj" fmla="val 7299"/>
            </a:avLst>
          </a:prstGeom>
          <a:solidFill>
            <a:srgbClr val="FFFFFF">
              <a:alpha val="95000"/>
            </a:srgbClr>
          </a:solidFill>
          <a:ln w="22860">
            <a:solidFill>
              <a:srgbClr val="C7C7D0"/>
            </a:solidFill>
            <a:prstDash val="solid"/>
          </a:ln>
        </p:spPr>
        <p:txBody>
          <a:bodyPr/>
          <a:lstStyle/>
          <a:p>
            <a:endParaRPr lang="en-US"/>
          </a:p>
        </p:txBody>
      </p:sp>
      <p:sp>
        <p:nvSpPr>
          <p:cNvPr id="20" name="Shape 17"/>
          <p:cNvSpPr/>
          <p:nvPr/>
        </p:nvSpPr>
        <p:spPr>
          <a:xfrm>
            <a:off x="4640937" y="4712137"/>
            <a:ext cx="91440" cy="1503402"/>
          </a:xfrm>
          <a:prstGeom prst="roundRect">
            <a:avLst>
              <a:gd name="adj" fmla="val 93767"/>
            </a:avLst>
          </a:prstGeom>
          <a:solidFill>
            <a:srgbClr val="1B1B27"/>
          </a:solidFill>
          <a:ln/>
        </p:spPr>
        <p:txBody>
          <a:bodyPr/>
          <a:lstStyle/>
          <a:p>
            <a:endParaRPr lang="en-US"/>
          </a:p>
        </p:txBody>
      </p:sp>
      <p:sp>
        <p:nvSpPr>
          <p:cNvPr id="21" name="Text 18"/>
          <p:cNvSpPr/>
          <p:nvPr/>
        </p:nvSpPr>
        <p:spPr>
          <a:xfrm>
            <a:off x="4959310" y="4939070"/>
            <a:ext cx="2551748" cy="318849"/>
          </a:xfrm>
          <a:prstGeom prst="rect">
            <a:avLst/>
          </a:prstGeom>
          <a:noFill/>
          <a:ln/>
        </p:spPr>
        <p:txBody>
          <a:bodyPr wrap="none" lIns="0" tIns="0" rIns="0" bIns="0" rtlCol="0" anchor="t"/>
          <a:lstStyle/>
          <a:p>
            <a:pPr marL="0" indent="0" algn="l">
              <a:lnSpc>
                <a:spcPts val="2500"/>
              </a:lnSpc>
              <a:buNone/>
            </a:pPr>
            <a:r>
              <a:rPr lang="en-US" sz="2000" dirty="0">
                <a:solidFill>
                  <a:srgbClr val="3C3939"/>
                </a:solidFill>
                <a:latin typeface="Raleway" pitchFamily="34" charset="0"/>
                <a:ea typeface="Raleway" pitchFamily="34" charset="-122"/>
                <a:cs typeface="Raleway" pitchFamily="34" charset="-120"/>
              </a:rPr>
              <a:t>Tax &amp; Insurance</a:t>
            </a:r>
            <a:endParaRPr lang="en-US" sz="2000" dirty="0"/>
          </a:p>
        </p:txBody>
      </p:sp>
      <p:sp>
        <p:nvSpPr>
          <p:cNvPr id="22" name="Text 19"/>
          <p:cNvSpPr/>
          <p:nvPr/>
        </p:nvSpPr>
        <p:spPr>
          <a:xfrm>
            <a:off x="4959310" y="5368052"/>
            <a:ext cx="3163967" cy="620554"/>
          </a:xfrm>
          <a:prstGeom prst="rect">
            <a:avLst/>
          </a:prstGeom>
          <a:noFill/>
          <a:ln/>
        </p:spPr>
        <p:txBody>
          <a:bodyPr wrap="square" lIns="0" tIns="0" rIns="0" bIns="0" rtlCol="0" anchor="t"/>
          <a:lstStyle/>
          <a:p>
            <a:pPr marL="0" indent="0" algn="l">
              <a:lnSpc>
                <a:spcPts val="2400"/>
              </a:lnSpc>
              <a:buNone/>
            </a:pPr>
            <a:r>
              <a:rPr lang="en-US" sz="1600" dirty="0">
                <a:solidFill>
                  <a:srgbClr val="3C3939"/>
                </a:solidFill>
                <a:latin typeface="Roboto" pitchFamily="34" charset="0"/>
                <a:ea typeface="Roboto" pitchFamily="34" charset="-122"/>
                <a:cs typeface="Roboto" pitchFamily="34" charset="-120"/>
              </a:rPr>
              <a:t>Proposition 19 implications, rising premiums</a:t>
            </a:r>
            <a:endParaRPr lang="en-US" sz="1600" dirty="0"/>
          </a:p>
        </p:txBody>
      </p:sp>
      <p:sp>
        <p:nvSpPr>
          <p:cNvPr id="23" name="Text 20"/>
          <p:cNvSpPr/>
          <p:nvPr/>
        </p:nvSpPr>
        <p:spPr>
          <a:xfrm>
            <a:off x="1099899" y="6628924"/>
            <a:ext cx="7250311" cy="310277"/>
          </a:xfrm>
          <a:prstGeom prst="rect">
            <a:avLst/>
          </a:prstGeom>
          <a:noFill/>
          <a:ln/>
        </p:spPr>
        <p:txBody>
          <a:bodyPr wrap="none" lIns="0" tIns="0" rIns="0" bIns="0" rtlCol="0" anchor="t"/>
          <a:lstStyle/>
          <a:p>
            <a:pPr marL="0" indent="0" algn="l">
              <a:lnSpc>
                <a:spcPts val="2400"/>
              </a:lnSpc>
              <a:buNone/>
            </a:pPr>
            <a:r>
              <a:rPr lang="en-US" sz="1600" i="1" dirty="0">
                <a:solidFill>
                  <a:srgbClr val="3C3939"/>
                </a:solidFill>
                <a:latin typeface="Roboto" pitchFamily="34" charset="0"/>
                <a:ea typeface="Roboto" pitchFamily="34" charset="-122"/>
                <a:cs typeface="Roboto" pitchFamily="34" charset="-120"/>
              </a:rPr>
              <a:t>"What creates the most financial instability in your files?"</a:t>
            </a:r>
            <a:endParaRPr lang="en-US" sz="1600" dirty="0"/>
          </a:p>
        </p:txBody>
      </p:sp>
      <p:sp>
        <p:nvSpPr>
          <p:cNvPr id="24" name="Shape 21"/>
          <p:cNvSpPr/>
          <p:nvPr/>
        </p:nvSpPr>
        <p:spPr>
          <a:xfrm>
            <a:off x="793790" y="6422231"/>
            <a:ext cx="22860" cy="723662"/>
          </a:xfrm>
          <a:prstGeom prst="rect">
            <a:avLst/>
          </a:prstGeom>
          <a:solidFill>
            <a:srgbClr val="1B1B27"/>
          </a:solidFill>
          <a:ln/>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280190" y="667226"/>
            <a:ext cx="1231106" cy="397907"/>
          </a:xfrm>
          <a:prstGeom prst="roundRect">
            <a:avLst>
              <a:gd name="adj" fmla="val 18196"/>
            </a:avLst>
          </a:prstGeom>
          <a:solidFill>
            <a:srgbClr val="E1E1EA"/>
          </a:solidFill>
          <a:ln/>
        </p:spPr>
        <p:txBody>
          <a:bodyPr/>
          <a:lstStyle/>
          <a:p>
            <a:endParaRPr lang="en-US"/>
          </a:p>
        </p:txBody>
      </p:sp>
      <p:sp>
        <p:nvSpPr>
          <p:cNvPr id="4" name="Text 1"/>
          <p:cNvSpPr/>
          <p:nvPr/>
        </p:nvSpPr>
        <p:spPr>
          <a:xfrm>
            <a:off x="6409373" y="731758"/>
            <a:ext cx="972741" cy="268843"/>
          </a:xfrm>
          <a:prstGeom prst="rect">
            <a:avLst/>
          </a:prstGeom>
          <a:noFill/>
          <a:ln/>
        </p:spPr>
        <p:txBody>
          <a:bodyPr wrap="none" lIns="0" tIns="0" rIns="0" bIns="0" rtlCol="0" anchor="t"/>
          <a:lstStyle/>
          <a:p>
            <a:pPr marL="0" indent="0" algn="l">
              <a:lnSpc>
                <a:spcPts val="2100"/>
              </a:lnSpc>
              <a:buNone/>
            </a:pPr>
            <a:r>
              <a:rPr lang="en-US" sz="1350" dirty="0">
                <a:solidFill>
                  <a:srgbClr val="3C3939"/>
                </a:solidFill>
                <a:latin typeface="Roboto" pitchFamily="34" charset="0"/>
                <a:ea typeface="Roboto" pitchFamily="34" charset="-122"/>
                <a:cs typeface="Roboto" pitchFamily="34" charset="-120"/>
              </a:rPr>
              <a:t>PRESSURE 2</a:t>
            </a:r>
            <a:endParaRPr lang="en-US" sz="1350" dirty="0"/>
          </a:p>
        </p:txBody>
      </p:sp>
      <p:sp>
        <p:nvSpPr>
          <p:cNvPr id="5" name="Text 2"/>
          <p:cNvSpPr/>
          <p:nvPr/>
        </p:nvSpPr>
        <p:spPr>
          <a:xfrm>
            <a:off x="6280190" y="1146929"/>
            <a:ext cx="5387102" cy="673418"/>
          </a:xfrm>
          <a:prstGeom prst="rect">
            <a:avLst/>
          </a:prstGeom>
          <a:noFill/>
          <a:ln/>
        </p:spPr>
        <p:txBody>
          <a:bodyPr wrap="none" lIns="0" tIns="0" rIns="0" bIns="0" rtlCol="0" anchor="t"/>
          <a:lstStyle/>
          <a:p>
            <a:pPr marL="0" indent="0" algn="l">
              <a:lnSpc>
                <a:spcPts val="5300"/>
              </a:lnSpc>
              <a:buNone/>
            </a:pPr>
            <a:r>
              <a:rPr lang="en-US" sz="4200" dirty="0">
                <a:solidFill>
                  <a:srgbClr val="1B1B27"/>
                </a:solidFill>
                <a:latin typeface="Raleway" pitchFamily="34" charset="0"/>
                <a:ea typeface="Raleway" pitchFamily="34" charset="-122"/>
                <a:cs typeface="Raleway" pitchFamily="34" charset="-120"/>
              </a:rPr>
              <a:t>Liquidity</a:t>
            </a:r>
            <a:endParaRPr lang="en-US" sz="4200" dirty="0"/>
          </a:p>
        </p:txBody>
      </p:sp>
      <p:sp>
        <p:nvSpPr>
          <p:cNvPr id="6" name="Text 3"/>
          <p:cNvSpPr/>
          <p:nvPr/>
        </p:nvSpPr>
        <p:spPr>
          <a:xfrm>
            <a:off x="6280190" y="1902143"/>
            <a:ext cx="7243763" cy="538758"/>
          </a:xfrm>
          <a:prstGeom prst="rect">
            <a:avLst/>
          </a:prstGeom>
          <a:noFill/>
          <a:ln/>
        </p:spPr>
        <p:txBody>
          <a:bodyPr wrap="none" lIns="0" tIns="0" rIns="0" bIns="0" rtlCol="0" anchor="t"/>
          <a:lstStyle/>
          <a:p>
            <a:pPr marL="0" indent="0" algn="l">
              <a:lnSpc>
                <a:spcPts val="4200"/>
              </a:lnSpc>
              <a:buNone/>
            </a:pPr>
            <a:r>
              <a:rPr lang="en-US" sz="3350" dirty="0">
                <a:solidFill>
                  <a:srgbClr val="1B1B27"/>
                </a:solidFill>
                <a:latin typeface="Raleway" pitchFamily="34" charset="0"/>
                <a:ea typeface="Raleway" pitchFamily="34" charset="-122"/>
                <a:cs typeface="Raleway" pitchFamily="34" charset="-120"/>
              </a:rPr>
              <a:t>Is there controlled access to capital?</a:t>
            </a:r>
            <a:endParaRPr lang="en-US" sz="3350" dirty="0"/>
          </a:p>
        </p:txBody>
      </p:sp>
      <p:sp>
        <p:nvSpPr>
          <p:cNvPr id="7" name="Shape 4"/>
          <p:cNvSpPr/>
          <p:nvPr/>
        </p:nvSpPr>
        <p:spPr>
          <a:xfrm>
            <a:off x="6280190" y="2747963"/>
            <a:ext cx="3675817" cy="1959412"/>
          </a:xfrm>
          <a:prstGeom prst="roundRect">
            <a:avLst>
              <a:gd name="adj" fmla="val 7467"/>
            </a:avLst>
          </a:prstGeom>
          <a:solidFill>
            <a:srgbClr val="FFFFFF">
              <a:alpha val="95000"/>
            </a:srgbClr>
          </a:solidFill>
          <a:ln w="30480">
            <a:solidFill>
              <a:srgbClr val="C7C7D0"/>
            </a:solidFill>
            <a:prstDash val="solid"/>
          </a:ln>
        </p:spPr>
        <p:txBody>
          <a:bodyPr/>
          <a:lstStyle/>
          <a:p>
            <a:endParaRPr lang="en-US"/>
          </a:p>
        </p:txBody>
      </p:sp>
      <p:sp>
        <p:nvSpPr>
          <p:cNvPr id="8" name="Shape 5"/>
          <p:cNvSpPr/>
          <p:nvPr/>
        </p:nvSpPr>
        <p:spPr>
          <a:xfrm>
            <a:off x="6249710" y="2747963"/>
            <a:ext cx="121920" cy="1959412"/>
          </a:xfrm>
          <a:prstGeom prst="roundRect">
            <a:avLst>
              <a:gd name="adj" fmla="val 74233"/>
            </a:avLst>
          </a:prstGeom>
          <a:solidFill>
            <a:srgbClr val="1B1B27"/>
          </a:solidFill>
          <a:ln/>
        </p:spPr>
        <p:txBody>
          <a:bodyPr/>
          <a:lstStyle/>
          <a:p>
            <a:endParaRPr lang="en-US"/>
          </a:p>
        </p:txBody>
      </p:sp>
      <p:sp>
        <p:nvSpPr>
          <p:cNvPr id="9" name="Text 6"/>
          <p:cNvSpPr/>
          <p:nvPr/>
        </p:nvSpPr>
        <p:spPr>
          <a:xfrm>
            <a:off x="6617494" y="2993827"/>
            <a:ext cx="2932986"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Care Costs vs. Reserves</a:t>
            </a:r>
            <a:endParaRPr lang="en-US" sz="2100" dirty="0"/>
          </a:p>
        </p:txBody>
      </p:sp>
      <p:sp>
        <p:nvSpPr>
          <p:cNvPr id="10" name="Text 7"/>
          <p:cNvSpPr/>
          <p:nvPr/>
        </p:nvSpPr>
        <p:spPr>
          <a:xfrm>
            <a:off x="6617494" y="3453170"/>
            <a:ext cx="3092648" cy="1008340"/>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Are liquid assets being consumed faster than expected?</a:t>
            </a:r>
            <a:endParaRPr lang="en-US" sz="1650" dirty="0"/>
          </a:p>
        </p:txBody>
      </p:sp>
      <p:sp>
        <p:nvSpPr>
          <p:cNvPr id="11" name="Shape 8"/>
          <p:cNvSpPr/>
          <p:nvPr/>
        </p:nvSpPr>
        <p:spPr>
          <a:xfrm>
            <a:off x="10160675" y="2747963"/>
            <a:ext cx="3675936" cy="1959412"/>
          </a:xfrm>
          <a:prstGeom prst="roundRect">
            <a:avLst>
              <a:gd name="adj" fmla="val 7467"/>
            </a:avLst>
          </a:prstGeom>
          <a:solidFill>
            <a:srgbClr val="FFFFFF">
              <a:alpha val="95000"/>
            </a:srgbClr>
          </a:solidFill>
          <a:ln w="30480">
            <a:solidFill>
              <a:srgbClr val="C7C7D0"/>
            </a:solidFill>
            <a:prstDash val="solid"/>
          </a:ln>
        </p:spPr>
        <p:txBody>
          <a:bodyPr/>
          <a:lstStyle/>
          <a:p>
            <a:endParaRPr lang="en-US"/>
          </a:p>
        </p:txBody>
      </p:sp>
      <p:sp>
        <p:nvSpPr>
          <p:cNvPr id="12" name="Shape 9"/>
          <p:cNvSpPr/>
          <p:nvPr/>
        </p:nvSpPr>
        <p:spPr>
          <a:xfrm>
            <a:off x="10130195" y="2747963"/>
            <a:ext cx="121920" cy="1959412"/>
          </a:xfrm>
          <a:prstGeom prst="roundRect">
            <a:avLst>
              <a:gd name="adj" fmla="val 74233"/>
            </a:avLst>
          </a:prstGeom>
          <a:solidFill>
            <a:srgbClr val="1B1B27"/>
          </a:solidFill>
          <a:ln/>
        </p:spPr>
        <p:txBody>
          <a:bodyPr/>
          <a:lstStyle/>
          <a:p>
            <a:endParaRPr lang="en-US"/>
          </a:p>
        </p:txBody>
      </p:sp>
      <p:sp>
        <p:nvSpPr>
          <p:cNvPr id="13" name="Text 10"/>
          <p:cNvSpPr/>
          <p:nvPr/>
        </p:nvSpPr>
        <p:spPr>
          <a:xfrm>
            <a:off x="10497979" y="2993827"/>
            <a:ext cx="2693551"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Forced Sale Risk</a:t>
            </a:r>
            <a:endParaRPr lang="en-US" sz="2100" dirty="0"/>
          </a:p>
        </p:txBody>
      </p:sp>
      <p:sp>
        <p:nvSpPr>
          <p:cNvPr id="14" name="Text 11"/>
          <p:cNvSpPr/>
          <p:nvPr/>
        </p:nvSpPr>
        <p:spPr>
          <a:xfrm>
            <a:off x="10497979" y="3453170"/>
            <a:ext cx="3092768" cy="672227"/>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Selling under pressure rarely achieves fair market value</a:t>
            </a:r>
            <a:endParaRPr lang="en-US" sz="1650" dirty="0"/>
          </a:p>
        </p:txBody>
      </p:sp>
      <p:sp>
        <p:nvSpPr>
          <p:cNvPr id="15" name="Shape 12"/>
          <p:cNvSpPr/>
          <p:nvPr/>
        </p:nvSpPr>
        <p:spPr>
          <a:xfrm>
            <a:off x="6280190" y="4912043"/>
            <a:ext cx="3675817" cy="1623298"/>
          </a:xfrm>
          <a:prstGeom prst="roundRect">
            <a:avLst>
              <a:gd name="adj" fmla="val 9013"/>
            </a:avLst>
          </a:prstGeom>
          <a:solidFill>
            <a:srgbClr val="FFFFFF">
              <a:alpha val="95000"/>
            </a:srgbClr>
          </a:solidFill>
          <a:ln w="30480">
            <a:solidFill>
              <a:srgbClr val="C7C7D0"/>
            </a:solidFill>
            <a:prstDash val="solid"/>
          </a:ln>
        </p:spPr>
        <p:txBody>
          <a:bodyPr/>
          <a:lstStyle/>
          <a:p>
            <a:endParaRPr lang="en-US"/>
          </a:p>
        </p:txBody>
      </p:sp>
      <p:sp>
        <p:nvSpPr>
          <p:cNvPr id="16" name="Shape 13"/>
          <p:cNvSpPr/>
          <p:nvPr/>
        </p:nvSpPr>
        <p:spPr>
          <a:xfrm>
            <a:off x="6249710" y="4912043"/>
            <a:ext cx="121920" cy="1623298"/>
          </a:xfrm>
          <a:prstGeom prst="roundRect">
            <a:avLst>
              <a:gd name="adj" fmla="val 74233"/>
            </a:avLst>
          </a:prstGeom>
          <a:solidFill>
            <a:srgbClr val="1B1B27"/>
          </a:solidFill>
          <a:ln/>
        </p:spPr>
        <p:txBody>
          <a:bodyPr/>
          <a:lstStyle/>
          <a:p>
            <a:endParaRPr lang="en-US"/>
          </a:p>
        </p:txBody>
      </p:sp>
      <p:sp>
        <p:nvSpPr>
          <p:cNvPr id="17" name="Text 14"/>
          <p:cNvSpPr/>
          <p:nvPr/>
        </p:nvSpPr>
        <p:spPr>
          <a:xfrm>
            <a:off x="6617494" y="5157907"/>
            <a:ext cx="2693551"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Borrow vs. Sell</a:t>
            </a:r>
            <a:endParaRPr lang="en-US" sz="2100" dirty="0"/>
          </a:p>
        </p:txBody>
      </p:sp>
      <p:sp>
        <p:nvSpPr>
          <p:cNvPr id="18" name="Text 15"/>
          <p:cNvSpPr/>
          <p:nvPr/>
        </p:nvSpPr>
        <p:spPr>
          <a:xfrm>
            <a:off x="6617494" y="5617250"/>
            <a:ext cx="3092648" cy="672227"/>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When does leveraging the asset outperform liquidating it?</a:t>
            </a:r>
            <a:endParaRPr lang="en-US" sz="1650" dirty="0"/>
          </a:p>
        </p:txBody>
      </p:sp>
      <p:sp>
        <p:nvSpPr>
          <p:cNvPr id="19" name="Shape 16"/>
          <p:cNvSpPr/>
          <p:nvPr/>
        </p:nvSpPr>
        <p:spPr>
          <a:xfrm>
            <a:off x="10160675" y="4912043"/>
            <a:ext cx="3675936" cy="1623298"/>
          </a:xfrm>
          <a:prstGeom prst="roundRect">
            <a:avLst>
              <a:gd name="adj" fmla="val 9013"/>
            </a:avLst>
          </a:prstGeom>
          <a:solidFill>
            <a:srgbClr val="FFFFFF">
              <a:alpha val="95000"/>
            </a:srgbClr>
          </a:solidFill>
          <a:ln w="30480">
            <a:solidFill>
              <a:srgbClr val="C7C7D0"/>
            </a:solidFill>
            <a:prstDash val="solid"/>
          </a:ln>
        </p:spPr>
        <p:txBody>
          <a:bodyPr/>
          <a:lstStyle/>
          <a:p>
            <a:endParaRPr lang="en-US"/>
          </a:p>
        </p:txBody>
      </p:sp>
      <p:sp>
        <p:nvSpPr>
          <p:cNvPr id="20" name="Shape 17"/>
          <p:cNvSpPr/>
          <p:nvPr/>
        </p:nvSpPr>
        <p:spPr>
          <a:xfrm>
            <a:off x="10130195" y="4912043"/>
            <a:ext cx="121920" cy="1623298"/>
          </a:xfrm>
          <a:prstGeom prst="roundRect">
            <a:avLst>
              <a:gd name="adj" fmla="val 74233"/>
            </a:avLst>
          </a:prstGeom>
          <a:solidFill>
            <a:srgbClr val="1B1B27"/>
          </a:solidFill>
          <a:ln/>
        </p:spPr>
        <p:txBody>
          <a:bodyPr/>
          <a:lstStyle/>
          <a:p>
            <a:endParaRPr lang="en-US"/>
          </a:p>
        </p:txBody>
      </p:sp>
      <p:sp>
        <p:nvSpPr>
          <p:cNvPr id="21" name="Text 18"/>
          <p:cNvSpPr/>
          <p:nvPr/>
        </p:nvSpPr>
        <p:spPr>
          <a:xfrm>
            <a:off x="10497979" y="5157907"/>
            <a:ext cx="2693551"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Timing</a:t>
            </a:r>
            <a:endParaRPr lang="en-US" sz="2100" dirty="0"/>
          </a:p>
        </p:txBody>
      </p:sp>
      <p:sp>
        <p:nvSpPr>
          <p:cNvPr id="22" name="Text 19"/>
          <p:cNvSpPr/>
          <p:nvPr/>
        </p:nvSpPr>
        <p:spPr>
          <a:xfrm>
            <a:off x="10497979" y="5617250"/>
            <a:ext cx="3092768" cy="672227"/>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Market conditions, tax calendar, beneficiary readiness</a:t>
            </a:r>
            <a:endParaRPr lang="en-US" sz="1650" dirty="0"/>
          </a:p>
        </p:txBody>
      </p:sp>
      <p:sp>
        <p:nvSpPr>
          <p:cNvPr id="23" name="Text 20"/>
          <p:cNvSpPr/>
          <p:nvPr/>
        </p:nvSpPr>
        <p:spPr>
          <a:xfrm>
            <a:off x="6603325" y="6995874"/>
            <a:ext cx="7233285" cy="336113"/>
          </a:xfrm>
          <a:prstGeom prst="rect">
            <a:avLst/>
          </a:prstGeom>
          <a:noFill/>
          <a:ln/>
        </p:spPr>
        <p:txBody>
          <a:bodyPr wrap="none" lIns="0" tIns="0" rIns="0" bIns="0" rtlCol="0" anchor="t"/>
          <a:lstStyle/>
          <a:p>
            <a:pPr marL="0" indent="0" algn="l">
              <a:lnSpc>
                <a:spcPts val="2600"/>
              </a:lnSpc>
              <a:buNone/>
            </a:pPr>
            <a:r>
              <a:rPr lang="en-US" sz="1650" i="1" dirty="0">
                <a:solidFill>
                  <a:srgbClr val="3C3939"/>
                </a:solidFill>
                <a:latin typeface="Roboto" pitchFamily="34" charset="0"/>
                <a:ea typeface="Roboto" pitchFamily="34" charset="-122"/>
                <a:cs typeface="Roboto" pitchFamily="34" charset="-120"/>
              </a:rPr>
              <a:t>"How often does liquidity drive your property decisions?"</a:t>
            </a:r>
            <a:endParaRPr lang="en-US" sz="1650" dirty="0"/>
          </a:p>
        </p:txBody>
      </p:sp>
      <p:sp>
        <p:nvSpPr>
          <p:cNvPr id="24" name="Shape 21"/>
          <p:cNvSpPr/>
          <p:nvPr/>
        </p:nvSpPr>
        <p:spPr>
          <a:xfrm>
            <a:off x="6280190" y="6765608"/>
            <a:ext cx="30480" cy="796647"/>
          </a:xfrm>
          <a:prstGeom prst="rect">
            <a:avLst/>
          </a:prstGeom>
          <a:solidFill>
            <a:srgbClr val="1B1B27"/>
          </a:solidFill>
          <a:ln/>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280190" y="667226"/>
            <a:ext cx="1231106" cy="397907"/>
          </a:xfrm>
          <a:prstGeom prst="roundRect">
            <a:avLst>
              <a:gd name="adj" fmla="val 18196"/>
            </a:avLst>
          </a:prstGeom>
          <a:solidFill>
            <a:srgbClr val="E1E1EA"/>
          </a:solidFill>
          <a:ln/>
        </p:spPr>
        <p:txBody>
          <a:bodyPr/>
          <a:lstStyle/>
          <a:p>
            <a:endParaRPr lang="en-US"/>
          </a:p>
        </p:txBody>
      </p:sp>
      <p:sp>
        <p:nvSpPr>
          <p:cNvPr id="4" name="Text 1"/>
          <p:cNvSpPr/>
          <p:nvPr/>
        </p:nvSpPr>
        <p:spPr>
          <a:xfrm>
            <a:off x="6409373" y="731758"/>
            <a:ext cx="972741" cy="268843"/>
          </a:xfrm>
          <a:prstGeom prst="rect">
            <a:avLst/>
          </a:prstGeom>
          <a:noFill/>
          <a:ln/>
        </p:spPr>
        <p:txBody>
          <a:bodyPr wrap="none" lIns="0" tIns="0" rIns="0" bIns="0" rtlCol="0" anchor="t"/>
          <a:lstStyle/>
          <a:p>
            <a:pPr marL="0" indent="0" algn="l">
              <a:lnSpc>
                <a:spcPts val="2100"/>
              </a:lnSpc>
              <a:buNone/>
            </a:pPr>
            <a:r>
              <a:rPr lang="en-US" sz="1350" dirty="0">
                <a:solidFill>
                  <a:srgbClr val="3C3939"/>
                </a:solidFill>
                <a:latin typeface="Roboto" pitchFamily="34" charset="0"/>
                <a:ea typeface="Roboto" pitchFamily="34" charset="-122"/>
                <a:cs typeface="Roboto" pitchFamily="34" charset="-120"/>
              </a:rPr>
              <a:t>PRESSURE 3</a:t>
            </a:r>
            <a:endParaRPr lang="en-US" sz="1350" dirty="0"/>
          </a:p>
        </p:txBody>
      </p:sp>
      <p:sp>
        <p:nvSpPr>
          <p:cNvPr id="5" name="Text 2"/>
          <p:cNvSpPr/>
          <p:nvPr/>
        </p:nvSpPr>
        <p:spPr>
          <a:xfrm>
            <a:off x="6280190" y="1146929"/>
            <a:ext cx="5387102" cy="673418"/>
          </a:xfrm>
          <a:prstGeom prst="rect">
            <a:avLst/>
          </a:prstGeom>
          <a:noFill/>
          <a:ln/>
        </p:spPr>
        <p:txBody>
          <a:bodyPr wrap="none" lIns="0" tIns="0" rIns="0" bIns="0" rtlCol="0" anchor="t"/>
          <a:lstStyle/>
          <a:p>
            <a:pPr marL="0" indent="0" algn="l">
              <a:lnSpc>
                <a:spcPts val="5300"/>
              </a:lnSpc>
              <a:buNone/>
            </a:pPr>
            <a:r>
              <a:rPr lang="en-US" sz="4200" dirty="0">
                <a:solidFill>
                  <a:srgbClr val="1B1B27"/>
                </a:solidFill>
                <a:latin typeface="Raleway" pitchFamily="34" charset="0"/>
                <a:ea typeface="Raleway" pitchFamily="34" charset="-122"/>
                <a:cs typeface="Raleway" pitchFamily="34" charset="-120"/>
              </a:rPr>
              <a:t>Harmony</a:t>
            </a:r>
            <a:endParaRPr lang="en-US" sz="4200" dirty="0"/>
          </a:p>
        </p:txBody>
      </p:sp>
      <p:sp>
        <p:nvSpPr>
          <p:cNvPr id="6" name="Text 3"/>
          <p:cNvSpPr/>
          <p:nvPr/>
        </p:nvSpPr>
        <p:spPr>
          <a:xfrm>
            <a:off x="6280190" y="1902143"/>
            <a:ext cx="6009680" cy="538758"/>
          </a:xfrm>
          <a:prstGeom prst="rect">
            <a:avLst/>
          </a:prstGeom>
          <a:noFill/>
          <a:ln/>
        </p:spPr>
        <p:txBody>
          <a:bodyPr wrap="none" lIns="0" tIns="0" rIns="0" bIns="0" rtlCol="0" anchor="t"/>
          <a:lstStyle/>
          <a:p>
            <a:pPr marL="0" indent="0" algn="l">
              <a:lnSpc>
                <a:spcPts val="4200"/>
              </a:lnSpc>
              <a:buNone/>
            </a:pPr>
            <a:r>
              <a:rPr lang="en-US" sz="3350" dirty="0">
                <a:solidFill>
                  <a:srgbClr val="1B1B27"/>
                </a:solidFill>
                <a:latin typeface="Raleway" pitchFamily="34" charset="0"/>
                <a:ea typeface="Raleway" pitchFamily="34" charset="-122"/>
                <a:cs typeface="Raleway" pitchFamily="34" charset="-120"/>
              </a:rPr>
              <a:t>How will this affect the family?</a:t>
            </a:r>
            <a:endParaRPr lang="en-US" sz="3350" dirty="0"/>
          </a:p>
        </p:txBody>
      </p:sp>
      <p:sp>
        <p:nvSpPr>
          <p:cNvPr id="7" name="Shape 4"/>
          <p:cNvSpPr/>
          <p:nvPr/>
        </p:nvSpPr>
        <p:spPr>
          <a:xfrm>
            <a:off x="6280190" y="2747963"/>
            <a:ext cx="3675817" cy="1623298"/>
          </a:xfrm>
          <a:prstGeom prst="roundRect">
            <a:avLst>
              <a:gd name="adj" fmla="val 9013"/>
            </a:avLst>
          </a:prstGeom>
          <a:solidFill>
            <a:srgbClr val="FFFFFF">
              <a:alpha val="95000"/>
            </a:srgbClr>
          </a:solidFill>
          <a:ln w="30480">
            <a:solidFill>
              <a:srgbClr val="C7C7D0"/>
            </a:solidFill>
            <a:prstDash val="solid"/>
          </a:ln>
        </p:spPr>
        <p:txBody>
          <a:bodyPr/>
          <a:lstStyle/>
          <a:p>
            <a:endParaRPr lang="en-US"/>
          </a:p>
        </p:txBody>
      </p:sp>
      <p:sp>
        <p:nvSpPr>
          <p:cNvPr id="8" name="Shape 5"/>
          <p:cNvSpPr/>
          <p:nvPr/>
        </p:nvSpPr>
        <p:spPr>
          <a:xfrm>
            <a:off x="6249710" y="2747963"/>
            <a:ext cx="121920" cy="1623298"/>
          </a:xfrm>
          <a:prstGeom prst="roundRect">
            <a:avLst>
              <a:gd name="adj" fmla="val 74233"/>
            </a:avLst>
          </a:prstGeom>
          <a:solidFill>
            <a:srgbClr val="1B1B27"/>
          </a:solidFill>
          <a:ln/>
        </p:spPr>
        <p:txBody>
          <a:bodyPr/>
          <a:lstStyle/>
          <a:p>
            <a:endParaRPr lang="en-US"/>
          </a:p>
        </p:txBody>
      </p:sp>
      <p:sp>
        <p:nvSpPr>
          <p:cNvPr id="9" name="Text 6"/>
          <p:cNvSpPr/>
          <p:nvPr/>
        </p:nvSpPr>
        <p:spPr>
          <a:xfrm>
            <a:off x="6617494" y="2993827"/>
            <a:ext cx="2765584"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Emotional Attachment</a:t>
            </a:r>
            <a:endParaRPr lang="en-US" sz="2100" dirty="0"/>
          </a:p>
        </p:txBody>
      </p:sp>
      <p:sp>
        <p:nvSpPr>
          <p:cNvPr id="10" name="Text 7"/>
          <p:cNvSpPr/>
          <p:nvPr/>
        </p:nvSpPr>
        <p:spPr>
          <a:xfrm>
            <a:off x="6617494" y="3453170"/>
            <a:ext cx="3092648" cy="672227"/>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The childhood home carries weight beyond market value</a:t>
            </a:r>
            <a:endParaRPr lang="en-US" sz="1650" dirty="0"/>
          </a:p>
        </p:txBody>
      </p:sp>
      <p:sp>
        <p:nvSpPr>
          <p:cNvPr id="11" name="Shape 8"/>
          <p:cNvSpPr/>
          <p:nvPr/>
        </p:nvSpPr>
        <p:spPr>
          <a:xfrm>
            <a:off x="10160675" y="2747963"/>
            <a:ext cx="3675936" cy="1623298"/>
          </a:xfrm>
          <a:prstGeom prst="roundRect">
            <a:avLst>
              <a:gd name="adj" fmla="val 9013"/>
            </a:avLst>
          </a:prstGeom>
          <a:solidFill>
            <a:srgbClr val="FFFFFF">
              <a:alpha val="95000"/>
            </a:srgbClr>
          </a:solidFill>
          <a:ln w="30480">
            <a:solidFill>
              <a:srgbClr val="C7C7D0"/>
            </a:solidFill>
            <a:prstDash val="solid"/>
          </a:ln>
        </p:spPr>
        <p:txBody>
          <a:bodyPr/>
          <a:lstStyle/>
          <a:p>
            <a:endParaRPr lang="en-US"/>
          </a:p>
        </p:txBody>
      </p:sp>
      <p:sp>
        <p:nvSpPr>
          <p:cNvPr id="12" name="Shape 9"/>
          <p:cNvSpPr/>
          <p:nvPr/>
        </p:nvSpPr>
        <p:spPr>
          <a:xfrm>
            <a:off x="10130195" y="2747963"/>
            <a:ext cx="121920" cy="1623298"/>
          </a:xfrm>
          <a:prstGeom prst="roundRect">
            <a:avLst>
              <a:gd name="adj" fmla="val 74233"/>
            </a:avLst>
          </a:prstGeom>
          <a:solidFill>
            <a:srgbClr val="1B1B27"/>
          </a:solidFill>
          <a:ln/>
        </p:spPr>
        <p:txBody>
          <a:bodyPr/>
          <a:lstStyle/>
          <a:p>
            <a:endParaRPr lang="en-US"/>
          </a:p>
        </p:txBody>
      </p:sp>
      <p:sp>
        <p:nvSpPr>
          <p:cNvPr id="13" name="Text 10"/>
          <p:cNvSpPr/>
          <p:nvPr/>
        </p:nvSpPr>
        <p:spPr>
          <a:xfrm>
            <a:off x="10497979" y="2993827"/>
            <a:ext cx="2693551"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Legacy vs. Liquidity</a:t>
            </a:r>
            <a:endParaRPr lang="en-US" sz="2100" dirty="0"/>
          </a:p>
        </p:txBody>
      </p:sp>
      <p:sp>
        <p:nvSpPr>
          <p:cNvPr id="14" name="Text 11"/>
          <p:cNvSpPr/>
          <p:nvPr/>
        </p:nvSpPr>
        <p:spPr>
          <a:xfrm>
            <a:off x="10497979" y="3453170"/>
            <a:ext cx="3092768" cy="672227"/>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Preserving the property vs. distributing its value</a:t>
            </a:r>
            <a:endParaRPr lang="en-US" sz="1650" dirty="0"/>
          </a:p>
        </p:txBody>
      </p:sp>
      <p:sp>
        <p:nvSpPr>
          <p:cNvPr id="15" name="Shape 12"/>
          <p:cNvSpPr/>
          <p:nvPr/>
        </p:nvSpPr>
        <p:spPr>
          <a:xfrm>
            <a:off x="6280190" y="4575929"/>
            <a:ext cx="3675817" cy="1959412"/>
          </a:xfrm>
          <a:prstGeom prst="roundRect">
            <a:avLst>
              <a:gd name="adj" fmla="val 7467"/>
            </a:avLst>
          </a:prstGeom>
          <a:solidFill>
            <a:srgbClr val="FFFFFF">
              <a:alpha val="95000"/>
            </a:srgbClr>
          </a:solidFill>
          <a:ln w="30480">
            <a:solidFill>
              <a:srgbClr val="C7C7D0"/>
            </a:solidFill>
            <a:prstDash val="solid"/>
          </a:ln>
        </p:spPr>
        <p:txBody>
          <a:bodyPr/>
          <a:lstStyle/>
          <a:p>
            <a:endParaRPr lang="en-US"/>
          </a:p>
        </p:txBody>
      </p:sp>
      <p:sp>
        <p:nvSpPr>
          <p:cNvPr id="16" name="Shape 13"/>
          <p:cNvSpPr/>
          <p:nvPr/>
        </p:nvSpPr>
        <p:spPr>
          <a:xfrm>
            <a:off x="6249710" y="4575929"/>
            <a:ext cx="121920" cy="1959412"/>
          </a:xfrm>
          <a:prstGeom prst="roundRect">
            <a:avLst>
              <a:gd name="adj" fmla="val 74233"/>
            </a:avLst>
          </a:prstGeom>
          <a:solidFill>
            <a:srgbClr val="1B1B27"/>
          </a:solidFill>
          <a:ln/>
        </p:spPr>
        <p:txBody>
          <a:bodyPr/>
          <a:lstStyle/>
          <a:p>
            <a:endParaRPr lang="en-US"/>
          </a:p>
        </p:txBody>
      </p:sp>
      <p:sp>
        <p:nvSpPr>
          <p:cNvPr id="17" name="Text 14"/>
          <p:cNvSpPr/>
          <p:nvPr/>
        </p:nvSpPr>
        <p:spPr>
          <a:xfrm>
            <a:off x="6617494" y="4821793"/>
            <a:ext cx="2693551"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Sibling Conflict</a:t>
            </a:r>
            <a:endParaRPr lang="en-US" sz="2100" dirty="0"/>
          </a:p>
        </p:txBody>
      </p:sp>
      <p:sp>
        <p:nvSpPr>
          <p:cNvPr id="18" name="Text 15"/>
          <p:cNvSpPr/>
          <p:nvPr/>
        </p:nvSpPr>
        <p:spPr>
          <a:xfrm>
            <a:off x="6617494" y="5281136"/>
            <a:ext cx="3092648" cy="1008340"/>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Unequal needs, unequal attachment, unequal expectations</a:t>
            </a:r>
            <a:endParaRPr lang="en-US" sz="1650" dirty="0"/>
          </a:p>
        </p:txBody>
      </p:sp>
      <p:sp>
        <p:nvSpPr>
          <p:cNvPr id="19" name="Shape 16"/>
          <p:cNvSpPr/>
          <p:nvPr/>
        </p:nvSpPr>
        <p:spPr>
          <a:xfrm>
            <a:off x="10160675" y="4575929"/>
            <a:ext cx="3675936" cy="1959412"/>
          </a:xfrm>
          <a:prstGeom prst="roundRect">
            <a:avLst>
              <a:gd name="adj" fmla="val 7467"/>
            </a:avLst>
          </a:prstGeom>
          <a:solidFill>
            <a:srgbClr val="FFFFFF">
              <a:alpha val="95000"/>
            </a:srgbClr>
          </a:solidFill>
          <a:ln w="30480">
            <a:solidFill>
              <a:srgbClr val="C7C7D0"/>
            </a:solidFill>
            <a:prstDash val="solid"/>
          </a:ln>
        </p:spPr>
        <p:txBody>
          <a:bodyPr/>
          <a:lstStyle/>
          <a:p>
            <a:endParaRPr lang="en-US"/>
          </a:p>
        </p:txBody>
      </p:sp>
      <p:sp>
        <p:nvSpPr>
          <p:cNvPr id="20" name="Shape 17"/>
          <p:cNvSpPr/>
          <p:nvPr/>
        </p:nvSpPr>
        <p:spPr>
          <a:xfrm>
            <a:off x="10130195" y="4575929"/>
            <a:ext cx="121920" cy="1959412"/>
          </a:xfrm>
          <a:prstGeom prst="roundRect">
            <a:avLst>
              <a:gd name="adj" fmla="val 74233"/>
            </a:avLst>
          </a:prstGeom>
          <a:solidFill>
            <a:srgbClr val="1B1B27"/>
          </a:solidFill>
          <a:ln/>
        </p:spPr>
        <p:txBody>
          <a:bodyPr/>
          <a:lstStyle/>
          <a:p>
            <a:endParaRPr lang="en-US"/>
          </a:p>
        </p:txBody>
      </p:sp>
      <p:sp>
        <p:nvSpPr>
          <p:cNvPr id="21" name="Text 18"/>
          <p:cNvSpPr/>
          <p:nvPr/>
        </p:nvSpPr>
        <p:spPr>
          <a:xfrm>
            <a:off x="10497979" y="4821793"/>
            <a:ext cx="2693551"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Documentation</a:t>
            </a:r>
            <a:endParaRPr lang="en-US" sz="2100" dirty="0"/>
          </a:p>
        </p:txBody>
      </p:sp>
      <p:sp>
        <p:nvSpPr>
          <p:cNvPr id="22" name="Text 19"/>
          <p:cNvSpPr/>
          <p:nvPr/>
        </p:nvSpPr>
        <p:spPr>
          <a:xfrm>
            <a:off x="10497979" y="5281136"/>
            <a:ext cx="3092768" cy="672227"/>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Transparent reasoning protects the fiduciary and the family</a:t>
            </a:r>
            <a:endParaRPr lang="en-US" sz="1650" dirty="0"/>
          </a:p>
        </p:txBody>
      </p:sp>
      <p:sp>
        <p:nvSpPr>
          <p:cNvPr id="23" name="Text 20"/>
          <p:cNvSpPr/>
          <p:nvPr/>
        </p:nvSpPr>
        <p:spPr>
          <a:xfrm>
            <a:off x="6603325" y="6995874"/>
            <a:ext cx="7233285" cy="336113"/>
          </a:xfrm>
          <a:prstGeom prst="rect">
            <a:avLst/>
          </a:prstGeom>
          <a:noFill/>
          <a:ln/>
        </p:spPr>
        <p:txBody>
          <a:bodyPr wrap="none" lIns="0" tIns="0" rIns="0" bIns="0" rtlCol="0" anchor="t"/>
          <a:lstStyle/>
          <a:p>
            <a:pPr marL="0" indent="0" algn="l">
              <a:lnSpc>
                <a:spcPts val="2600"/>
              </a:lnSpc>
              <a:buNone/>
            </a:pPr>
            <a:r>
              <a:rPr lang="en-US" sz="1650" i="1" dirty="0">
                <a:solidFill>
                  <a:srgbClr val="3C3939"/>
                </a:solidFill>
                <a:latin typeface="Roboto" pitchFamily="34" charset="0"/>
                <a:ea typeface="Roboto" pitchFamily="34" charset="-122"/>
                <a:cs typeface="Roboto" pitchFamily="34" charset="-120"/>
              </a:rPr>
              <a:t>"What creates the most tension around real estate in your experience?"</a:t>
            </a:r>
            <a:endParaRPr lang="en-US" sz="1650" dirty="0"/>
          </a:p>
        </p:txBody>
      </p:sp>
      <p:sp>
        <p:nvSpPr>
          <p:cNvPr id="24" name="Shape 21"/>
          <p:cNvSpPr/>
          <p:nvPr/>
        </p:nvSpPr>
        <p:spPr>
          <a:xfrm>
            <a:off x="6280190" y="6765608"/>
            <a:ext cx="30480" cy="796647"/>
          </a:xfrm>
          <a:prstGeom prst="rect">
            <a:avLst/>
          </a:prstGeom>
          <a:solidFill>
            <a:srgbClr val="1B1B27"/>
          </a:solidFill>
          <a:ln/>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name="Slide 8">
    <p:spTree>
      <p:nvGrpSpPr>
        <p:cNvPr id="1" name=""/>
        <p:cNvGrpSpPr/>
        <p:nvPr/>
      </p:nvGrpSpPr>
      <p:grpSpPr>
        <a:xfrm>
          <a:off x="0" y="0"/>
          <a:ext cx="0" cy="0"/>
          <a:chOff x="0" y="0"/>
          <a:chExt cx="0" cy="0"/>
        </a:xfrm>
      </p:grpSpPr>
      <p:sp>
        <p:nvSpPr>
          <p:cNvPr id="2" name="Text 0"/>
          <p:cNvSpPr/>
          <p:nvPr/>
        </p:nvSpPr>
        <p:spPr>
          <a:xfrm>
            <a:off x="793790" y="2266712"/>
            <a:ext cx="10704433" cy="978218"/>
          </a:xfrm>
          <a:prstGeom prst="rect">
            <a:avLst/>
          </a:prstGeom>
          <a:noFill/>
          <a:ln/>
        </p:spPr>
        <p:txBody>
          <a:bodyPr wrap="none" lIns="0" tIns="0" rIns="0" bIns="0" rtlCol="0" anchor="t"/>
          <a:lstStyle/>
          <a:p>
            <a:pPr marL="0" indent="0" algn="l">
              <a:lnSpc>
                <a:spcPts val="7700"/>
              </a:lnSpc>
              <a:buNone/>
            </a:pPr>
            <a:r>
              <a:rPr lang="en-US" sz="6150" dirty="0">
                <a:solidFill>
                  <a:srgbClr val="1B1B27"/>
                </a:solidFill>
                <a:latin typeface="Raleway" pitchFamily="34" charset="0"/>
                <a:ea typeface="Raleway" pitchFamily="34" charset="-122"/>
                <a:cs typeface="Raleway" pitchFamily="34" charset="-120"/>
              </a:rPr>
              <a:t>Stability + Liquidity + Harmony</a:t>
            </a:r>
            <a:endParaRPr lang="en-US" sz="6150" dirty="0"/>
          </a:p>
        </p:txBody>
      </p:sp>
      <p:sp>
        <p:nvSpPr>
          <p:cNvPr id="3" name="Shape 1"/>
          <p:cNvSpPr/>
          <p:nvPr/>
        </p:nvSpPr>
        <p:spPr>
          <a:xfrm>
            <a:off x="793790" y="3811938"/>
            <a:ext cx="13042821" cy="35957"/>
          </a:xfrm>
          <a:prstGeom prst="rect">
            <a:avLst/>
          </a:prstGeom>
          <a:solidFill>
            <a:srgbClr val="3C3939">
              <a:alpha val="50000"/>
            </a:srgbClr>
          </a:solidFill>
          <a:ln/>
        </p:spPr>
        <p:txBody>
          <a:bodyPr/>
          <a:lstStyle/>
          <a:p>
            <a:endParaRPr lang="en-US"/>
          </a:p>
        </p:txBody>
      </p:sp>
      <p:sp>
        <p:nvSpPr>
          <p:cNvPr id="4" name="Text 2"/>
          <p:cNvSpPr/>
          <p:nvPr/>
        </p:nvSpPr>
        <p:spPr>
          <a:xfrm>
            <a:off x="793790" y="4188023"/>
            <a:ext cx="5862042" cy="708779"/>
          </a:xfrm>
          <a:prstGeom prst="rect">
            <a:avLst/>
          </a:prstGeom>
          <a:noFill/>
          <a:ln/>
        </p:spPr>
        <p:txBody>
          <a:bodyPr wrap="non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 Prudent Stewardship</a:t>
            </a:r>
            <a:endParaRPr lang="en-US" sz="4450" dirty="0"/>
          </a:p>
        </p:txBody>
      </p:sp>
      <p:sp>
        <p:nvSpPr>
          <p:cNvPr id="5" name="Text 3"/>
          <p:cNvSpPr/>
          <p:nvPr/>
        </p:nvSpPr>
        <p:spPr>
          <a:xfrm>
            <a:off x="793790" y="5236964"/>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When all three pressures are addressed together, the fiduciary's decision-making framework becomes clear, defensible, and aligned with the estate's best interests.</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3092648"/>
            <a:ext cx="7556421" cy="978218"/>
          </a:xfrm>
          <a:prstGeom prst="rect">
            <a:avLst/>
          </a:prstGeom>
          <a:noFill/>
          <a:ln/>
        </p:spPr>
        <p:txBody>
          <a:bodyPr wrap="none" lIns="0" tIns="0" rIns="0" bIns="0" rtlCol="0" anchor="t"/>
          <a:lstStyle/>
          <a:p>
            <a:pPr marL="0" indent="0" algn="l">
              <a:lnSpc>
                <a:spcPts val="7700"/>
              </a:lnSpc>
              <a:buNone/>
            </a:pPr>
            <a:r>
              <a:rPr lang="en-US" sz="6150" dirty="0">
                <a:solidFill>
                  <a:srgbClr val="1B1B27"/>
                </a:solidFill>
                <a:latin typeface="Raleway" pitchFamily="34" charset="0"/>
                <a:ea typeface="Raleway" pitchFamily="34" charset="-122"/>
                <a:cs typeface="Raleway" pitchFamily="34" charset="-120"/>
              </a:rPr>
              <a:t>HECM Overview</a:t>
            </a:r>
            <a:endParaRPr lang="en-US" sz="6150" dirty="0"/>
          </a:p>
        </p:txBody>
      </p:sp>
      <p:sp>
        <p:nvSpPr>
          <p:cNvPr id="4" name="Text 1"/>
          <p:cNvSpPr/>
          <p:nvPr/>
        </p:nvSpPr>
        <p:spPr>
          <a:xfrm>
            <a:off x="793790" y="4411028"/>
            <a:ext cx="7556421"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Understanding the Home Equity Conversion Mortgage — at a high level — so you can evaluate when it belongs in the conversation.</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name="Slide 11">
    <p:spTree>
      <p:nvGrpSpPr>
        <p:cNvPr id="1" name=""/>
        <p:cNvGrpSpPr/>
        <p:nvPr/>
      </p:nvGrpSpPr>
      <p:grpSpPr>
        <a:xfrm>
          <a:off x="0" y="0"/>
          <a:ext cx="0" cy="0"/>
          <a:chOff x="0" y="0"/>
          <a:chExt cx="0" cy="0"/>
        </a:xfrm>
      </p:grpSpPr>
      <p:sp>
        <p:nvSpPr>
          <p:cNvPr id="2" name="Text 0"/>
          <p:cNvSpPr/>
          <p:nvPr/>
        </p:nvSpPr>
        <p:spPr>
          <a:xfrm>
            <a:off x="793790" y="796766"/>
            <a:ext cx="7835741" cy="566976"/>
          </a:xfrm>
          <a:prstGeom prst="rect">
            <a:avLst/>
          </a:prstGeom>
          <a:noFill/>
          <a:ln/>
        </p:spPr>
        <p:txBody>
          <a:bodyPr wrap="none" lIns="0" tIns="0" rIns="0" bIns="0" rtlCol="0" anchor="t"/>
          <a:lstStyle/>
          <a:p>
            <a:pPr marL="0" indent="0" algn="l">
              <a:lnSpc>
                <a:spcPts val="4450"/>
              </a:lnSpc>
              <a:buNone/>
            </a:pPr>
            <a:r>
              <a:rPr lang="en-US" sz="3550" dirty="0">
                <a:solidFill>
                  <a:srgbClr val="1B1B27"/>
                </a:solidFill>
                <a:latin typeface="Raleway" pitchFamily="34" charset="0"/>
                <a:ea typeface="Raleway" pitchFamily="34" charset="-122"/>
                <a:cs typeface="Raleway" pitchFamily="34" charset="-120"/>
              </a:rPr>
              <a:t>How the HECM Works at a High Level</a:t>
            </a:r>
            <a:endParaRPr lang="en-US" sz="3550" dirty="0"/>
          </a:p>
        </p:txBody>
      </p:sp>
      <p:pic>
        <p:nvPicPr>
          <p:cNvPr id="3" name="Image 0" descr="preencoded.png"/>
          <p:cNvPicPr>
            <a:picLocks noChangeAspect="1"/>
          </p:cNvPicPr>
          <p:nvPr/>
        </p:nvPicPr>
        <p:blipFill>
          <a:blip r:embed="rId3"/>
          <a:stretch>
            <a:fillRect/>
          </a:stretch>
        </p:blipFill>
        <p:spPr>
          <a:xfrm>
            <a:off x="4251008" y="1654016"/>
            <a:ext cx="6128385" cy="3637240"/>
          </a:xfrm>
          <a:prstGeom prst="rect">
            <a:avLst/>
          </a:prstGeom>
        </p:spPr>
      </p:pic>
      <p:pic>
        <p:nvPicPr>
          <p:cNvPr id="4"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81273" y="2543018"/>
            <a:ext cx="521708" cy="521708"/>
          </a:xfrm>
          <a:prstGeom prst="rect">
            <a:avLst/>
          </a:prstGeom>
        </p:spPr>
      </p:pic>
      <p:sp>
        <p:nvSpPr>
          <p:cNvPr id="5" name="Text 1"/>
          <p:cNvSpPr/>
          <p:nvPr/>
        </p:nvSpPr>
        <p:spPr>
          <a:xfrm>
            <a:off x="8516464" y="4300848"/>
            <a:ext cx="1523386" cy="586921"/>
          </a:xfrm>
          <a:prstGeom prst="rect">
            <a:avLst/>
          </a:prstGeom>
          <a:noFill/>
          <a:ln/>
        </p:spPr>
        <p:txBody>
          <a:bodyPr wrap="square" lIns="0" tIns="0" rIns="0" bIns="0" rtlCol="0" anchor="t"/>
          <a:lstStyle/>
          <a:p>
            <a:pPr marL="0" indent="0" algn="ctr">
              <a:lnSpc>
                <a:spcPts val="2300"/>
              </a:lnSpc>
              <a:buNone/>
            </a:pPr>
            <a:r>
              <a:rPr lang="en-US" sz="1800" dirty="0">
                <a:solidFill>
                  <a:srgbClr val="3C3939"/>
                </a:solidFill>
                <a:latin typeface="Raleway" pitchFamily="34" charset="0"/>
                <a:ea typeface="Raleway" pitchFamily="34" charset="-122"/>
                <a:cs typeface="Raleway" pitchFamily="34" charset="-120"/>
              </a:rPr>
              <a:t>Mortgage Balance</a:t>
            </a:r>
            <a:endParaRPr lang="en-US" sz="1800" dirty="0"/>
          </a:p>
        </p:txBody>
      </p:sp>
      <p:pic>
        <p:nvPicPr>
          <p:cNvPr id="6"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71333" y="2543996"/>
            <a:ext cx="521708" cy="521708"/>
          </a:xfrm>
          <a:prstGeom prst="rect">
            <a:avLst/>
          </a:prstGeom>
        </p:spPr>
      </p:pic>
      <p:sp>
        <p:nvSpPr>
          <p:cNvPr id="7" name="Text 2"/>
          <p:cNvSpPr/>
          <p:nvPr/>
        </p:nvSpPr>
        <p:spPr>
          <a:xfrm>
            <a:off x="6596579" y="4447578"/>
            <a:ext cx="1523387" cy="293461"/>
          </a:xfrm>
          <a:prstGeom prst="rect">
            <a:avLst/>
          </a:prstGeom>
          <a:noFill/>
          <a:ln/>
        </p:spPr>
        <p:txBody>
          <a:bodyPr wrap="none" lIns="0" tIns="0" rIns="0" bIns="0" rtlCol="0" anchor="t"/>
          <a:lstStyle/>
          <a:p>
            <a:pPr marL="0" indent="0" algn="ctr">
              <a:lnSpc>
                <a:spcPts val="2300"/>
              </a:lnSpc>
              <a:buNone/>
            </a:pPr>
            <a:r>
              <a:rPr lang="en-US" sz="1800" dirty="0">
                <a:solidFill>
                  <a:srgbClr val="3C3939"/>
                </a:solidFill>
                <a:latin typeface="Raleway" pitchFamily="34" charset="0"/>
                <a:ea typeface="Raleway" pitchFamily="34" charset="-122"/>
                <a:cs typeface="Raleway" pitchFamily="34" charset="-120"/>
              </a:rPr>
              <a:t>Youngest Age</a:t>
            </a:r>
            <a:endParaRPr lang="en-US" sz="1800" dirty="0"/>
          </a:p>
        </p:txBody>
      </p:sp>
      <p:pic>
        <p:nvPicPr>
          <p:cNvPr id="8"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151448" y="2543996"/>
            <a:ext cx="521708" cy="521708"/>
          </a:xfrm>
          <a:prstGeom prst="rect">
            <a:avLst/>
          </a:prstGeom>
        </p:spPr>
      </p:pic>
      <p:sp>
        <p:nvSpPr>
          <p:cNvPr id="9" name="Text 3"/>
          <p:cNvSpPr/>
          <p:nvPr/>
        </p:nvSpPr>
        <p:spPr>
          <a:xfrm>
            <a:off x="4645391" y="4447578"/>
            <a:ext cx="1523387" cy="293461"/>
          </a:xfrm>
          <a:prstGeom prst="rect">
            <a:avLst/>
          </a:prstGeom>
          <a:noFill/>
          <a:ln/>
        </p:spPr>
        <p:txBody>
          <a:bodyPr wrap="none" lIns="0" tIns="0" rIns="0" bIns="0" rtlCol="0" anchor="t"/>
          <a:lstStyle/>
          <a:p>
            <a:pPr marL="0" indent="0" algn="ctr">
              <a:lnSpc>
                <a:spcPts val="2300"/>
              </a:lnSpc>
              <a:buNone/>
            </a:pPr>
            <a:r>
              <a:rPr lang="en-US" sz="1800" dirty="0">
                <a:solidFill>
                  <a:srgbClr val="3C3939"/>
                </a:solidFill>
                <a:latin typeface="Raleway" pitchFamily="34" charset="0"/>
                <a:ea typeface="Raleway" pitchFamily="34" charset="-122"/>
                <a:cs typeface="Raleway" pitchFamily="34" charset="-120"/>
              </a:rPr>
              <a:t>Home Value</a:t>
            </a:r>
            <a:endParaRPr lang="en-US" sz="1800" dirty="0"/>
          </a:p>
        </p:txBody>
      </p:sp>
      <p:sp>
        <p:nvSpPr>
          <p:cNvPr id="10" name="Text 4"/>
          <p:cNvSpPr/>
          <p:nvPr/>
        </p:nvSpPr>
        <p:spPr>
          <a:xfrm>
            <a:off x="793790" y="5454491"/>
            <a:ext cx="13042821" cy="261223"/>
          </a:xfrm>
          <a:prstGeom prst="rect">
            <a:avLst/>
          </a:prstGeom>
          <a:noFill/>
          <a:ln/>
        </p:spPr>
        <p:txBody>
          <a:bodyPr wrap="none" lIns="0" tIns="0" rIns="0" bIns="0" rtlCol="0" anchor="t"/>
          <a:lstStyle/>
          <a:p>
            <a:pPr marL="0" indent="0" algn="l">
              <a:lnSpc>
                <a:spcPts val="2050"/>
              </a:lnSpc>
              <a:buNone/>
            </a:pPr>
            <a:r>
              <a:rPr lang="en-US" sz="1400" dirty="0">
                <a:solidFill>
                  <a:srgbClr val="3C3939"/>
                </a:solidFill>
                <a:latin typeface="Roboto" pitchFamily="34" charset="0"/>
                <a:ea typeface="Roboto" pitchFamily="34" charset="-122"/>
                <a:cs typeface="Roboto" pitchFamily="34" charset="-120"/>
              </a:rPr>
              <a:t>The Home Equity Conversion Mortgage converts a portion of home equity into accessible capital without requiring a monthly payment.</a:t>
            </a:r>
            <a:endParaRPr lang="en-US" sz="1400" dirty="0"/>
          </a:p>
        </p:txBody>
      </p:sp>
      <p:sp>
        <p:nvSpPr>
          <p:cNvPr id="11" name="Shape 5"/>
          <p:cNvSpPr/>
          <p:nvPr/>
        </p:nvSpPr>
        <p:spPr>
          <a:xfrm>
            <a:off x="793790" y="5975271"/>
            <a:ext cx="90726" cy="90726"/>
          </a:xfrm>
          <a:prstGeom prst="roundRect">
            <a:avLst>
              <a:gd name="adj" fmla="val 503935"/>
            </a:avLst>
          </a:prstGeom>
          <a:solidFill>
            <a:srgbClr val="1B1B27"/>
          </a:solidFill>
          <a:ln/>
        </p:spPr>
        <p:txBody>
          <a:bodyPr/>
          <a:lstStyle/>
          <a:p>
            <a:endParaRPr lang="en-US"/>
          </a:p>
        </p:txBody>
      </p:sp>
      <p:sp>
        <p:nvSpPr>
          <p:cNvPr id="12" name="Text 6"/>
          <p:cNvSpPr/>
          <p:nvPr/>
        </p:nvSpPr>
        <p:spPr>
          <a:xfrm>
            <a:off x="1029653" y="5878949"/>
            <a:ext cx="2268260" cy="283488"/>
          </a:xfrm>
          <a:prstGeom prst="rect">
            <a:avLst/>
          </a:prstGeom>
          <a:noFill/>
          <a:ln/>
        </p:spPr>
        <p:txBody>
          <a:bodyPr wrap="none" lIns="0" tIns="0" rIns="0" bIns="0" rtlCol="0" anchor="t"/>
          <a:lstStyle/>
          <a:p>
            <a:pPr marL="0" indent="0" algn="l">
              <a:lnSpc>
                <a:spcPts val="2200"/>
              </a:lnSpc>
              <a:buNone/>
            </a:pPr>
            <a:r>
              <a:rPr lang="en-US" sz="1750" dirty="0">
                <a:solidFill>
                  <a:srgbClr val="3C3939"/>
                </a:solidFill>
                <a:latin typeface="Raleway" pitchFamily="34" charset="0"/>
                <a:ea typeface="Raleway" pitchFamily="34" charset="-122"/>
                <a:cs typeface="Raleway" pitchFamily="34" charset="-120"/>
              </a:rPr>
              <a:t>Non-Recourse</a:t>
            </a:r>
            <a:endParaRPr lang="en-US" sz="1750" dirty="0"/>
          </a:p>
        </p:txBody>
      </p:sp>
      <p:sp>
        <p:nvSpPr>
          <p:cNvPr id="13" name="Text 7"/>
          <p:cNvSpPr/>
          <p:nvPr/>
        </p:nvSpPr>
        <p:spPr>
          <a:xfrm>
            <a:off x="1029653" y="6249472"/>
            <a:ext cx="6194822" cy="261223"/>
          </a:xfrm>
          <a:prstGeom prst="rect">
            <a:avLst/>
          </a:prstGeom>
          <a:noFill/>
          <a:ln/>
        </p:spPr>
        <p:txBody>
          <a:bodyPr wrap="none" lIns="0" tIns="0" rIns="0" bIns="0" rtlCol="0" anchor="t"/>
          <a:lstStyle/>
          <a:p>
            <a:pPr marL="0" indent="0" algn="l">
              <a:lnSpc>
                <a:spcPts val="2050"/>
              </a:lnSpc>
              <a:buNone/>
            </a:pPr>
            <a:r>
              <a:rPr lang="en-US" sz="1400" dirty="0">
                <a:solidFill>
                  <a:srgbClr val="3C3939"/>
                </a:solidFill>
                <a:latin typeface="Roboto" pitchFamily="34" charset="0"/>
                <a:ea typeface="Roboto" pitchFamily="34" charset="-122"/>
                <a:cs typeface="Roboto" pitchFamily="34" charset="-120"/>
              </a:rPr>
              <a:t>Borrower or estate never owes more than the home's value</a:t>
            </a:r>
            <a:endParaRPr lang="en-US" sz="1400" dirty="0"/>
          </a:p>
        </p:txBody>
      </p:sp>
      <p:sp>
        <p:nvSpPr>
          <p:cNvPr id="14" name="Shape 8"/>
          <p:cNvSpPr/>
          <p:nvPr/>
        </p:nvSpPr>
        <p:spPr>
          <a:xfrm>
            <a:off x="7405926" y="5975271"/>
            <a:ext cx="90726" cy="90726"/>
          </a:xfrm>
          <a:prstGeom prst="roundRect">
            <a:avLst>
              <a:gd name="adj" fmla="val 503935"/>
            </a:avLst>
          </a:prstGeom>
          <a:solidFill>
            <a:srgbClr val="1B1B27"/>
          </a:solidFill>
          <a:ln/>
        </p:spPr>
        <p:txBody>
          <a:bodyPr/>
          <a:lstStyle/>
          <a:p>
            <a:endParaRPr lang="en-US"/>
          </a:p>
        </p:txBody>
      </p:sp>
      <p:sp>
        <p:nvSpPr>
          <p:cNvPr id="15" name="Text 9"/>
          <p:cNvSpPr/>
          <p:nvPr/>
        </p:nvSpPr>
        <p:spPr>
          <a:xfrm>
            <a:off x="7641788" y="5878949"/>
            <a:ext cx="3209330" cy="283488"/>
          </a:xfrm>
          <a:prstGeom prst="rect">
            <a:avLst/>
          </a:prstGeom>
          <a:noFill/>
          <a:ln/>
        </p:spPr>
        <p:txBody>
          <a:bodyPr wrap="none" lIns="0" tIns="0" rIns="0" bIns="0" rtlCol="0" anchor="t"/>
          <a:lstStyle/>
          <a:p>
            <a:pPr marL="0" indent="0" algn="l">
              <a:lnSpc>
                <a:spcPts val="2200"/>
              </a:lnSpc>
              <a:buNone/>
            </a:pPr>
            <a:r>
              <a:rPr lang="en-US" sz="1750" dirty="0">
                <a:solidFill>
                  <a:srgbClr val="3C3939"/>
                </a:solidFill>
                <a:latin typeface="Raleway" pitchFamily="34" charset="0"/>
                <a:ea typeface="Raleway" pitchFamily="34" charset="-122"/>
                <a:cs typeface="Raleway" pitchFamily="34" charset="-120"/>
              </a:rPr>
              <a:t>No Required Monthly Payment</a:t>
            </a:r>
            <a:endParaRPr lang="en-US" sz="1750" dirty="0"/>
          </a:p>
        </p:txBody>
      </p:sp>
      <p:sp>
        <p:nvSpPr>
          <p:cNvPr id="16" name="Text 10"/>
          <p:cNvSpPr/>
          <p:nvPr/>
        </p:nvSpPr>
        <p:spPr>
          <a:xfrm>
            <a:off x="7641788" y="6249472"/>
            <a:ext cx="6194822" cy="261223"/>
          </a:xfrm>
          <a:prstGeom prst="rect">
            <a:avLst/>
          </a:prstGeom>
          <a:noFill/>
          <a:ln/>
        </p:spPr>
        <p:txBody>
          <a:bodyPr wrap="none" lIns="0" tIns="0" rIns="0" bIns="0" rtlCol="0" anchor="t"/>
          <a:lstStyle/>
          <a:p>
            <a:pPr marL="0" indent="0" algn="l">
              <a:lnSpc>
                <a:spcPts val="2050"/>
              </a:lnSpc>
              <a:buNone/>
            </a:pPr>
            <a:r>
              <a:rPr lang="en-US" sz="1400" dirty="0">
                <a:solidFill>
                  <a:srgbClr val="3C3939"/>
                </a:solidFill>
                <a:latin typeface="Roboto" pitchFamily="34" charset="0"/>
                <a:ea typeface="Roboto" pitchFamily="34" charset="-122"/>
                <a:cs typeface="Roboto" pitchFamily="34" charset="-120"/>
              </a:rPr>
              <a:t>Loan balance repaid when the home is sold or borrower passes</a:t>
            </a:r>
            <a:endParaRPr lang="en-US" sz="1400" dirty="0"/>
          </a:p>
        </p:txBody>
      </p:sp>
      <p:sp>
        <p:nvSpPr>
          <p:cNvPr id="17" name="Shape 11"/>
          <p:cNvSpPr/>
          <p:nvPr/>
        </p:nvSpPr>
        <p:spPr>
          <a:xfrm>
            <a:off x="793790" y="6897291"/>
            <a:ext cx="90726" cy="90726"/>
          </a:xfrm>
          <a:prstGeom prst="roundRect">
            <a:avLst>
              <a:gd name="adj" fmla="val 503935"/>
            </a:avLst>
          </a:prstGeom>
          <a:solidFill>
            <a:srgbClr val="1B1B27"/>
          </a:solidFill>
          <a:ln/>
        </p:spPr>
        <p:txBody>
          <a:bodyPr/>
          <a:lstStyle/>
          <a:p>
            <a:endParaRPr lang="en-US"/>
          </a:p>
        </p:txBody>
      </p:sp>
      <p:sp>
        <p:nvSpPr>
          <p:cNvPr id="18" name="Text 12"/>
          <p:cNvSpPr/>
          <p:nvPr/>
        </p:nvSpPr>
        <p:spPr>
          <a:xfrm>
            <a:off x="1029653" y="6800969"/>
            <a:ext cx="2750820" cy="283488"/>
          </a:xfrm>
          <a:prstGeom prst="rect">
            <a:avLst/>
          </a:prstGeom>
          <a:noFill/>
          <a:ln/>
        </p:spPr>
        <p:txBody>
          <a:bodyPr wrap="none" lIns="0" tIns="0" rIns="0" bIns="0" rtlCol="0" anchor="t"/>
          <a:lstStyle/>
          <a:p>
            <a:pPr marL="0" indent="0" algn="l">
              <a:lnSpc>
                <a:spcPts val="2200"/>
              </a:lnSpc>
              <a:buNone/>
            </a:pPr>
            <a:r>
              <a:rPr lang="en-US" sz="1750" dirty="0">
                <a:solidFill>
                  <a:srgbClr val="3C3939"/>
                </a:solidFill>
                <a:latin typeface="Raleway" pitchFamily="34" charset="0"/>
                <a:ea typeface="Raleway" pitchFamily="34" charset="-122"/>
                <a:cs typeface="Raleway" pitchFamily="34" charset="-120"/>
              </a:rPr>
              <a:t>HUD Counseling Required</a:t>
            </a:r>
            <a:endParaRPr lang="en-US" sz="1750" dirty="0"/>
          </a:p>
        </p:txBody>
      </p:sp>
      <p:sp>
        <p:nvSpPr>
          <p:cNvPr id="19" name="Text 13"/>
          <p:cNvSpPr/>
          <p:nvPr/>
        </p:nvSpPr>
        <p:spPr>
          <a:xfrm>
            <a:off x="1029653" y="7171492"/>
            <a:ext cx="6194822" cy="261223"/>
          </a:xfrm>
          <a:prstGeom prst="rect">
            <a:avLst/>
          </a:prstGeom>
          <a:noFill/>
          <a:ln/>
        </p:spPr>
        <p:txBody>
          <a:bodyPr wrap="none" lIns="0" tIns="0" rIns="0" bIns="0" rtlCol="0" anchor="t"/>
          <a:lstStyle/>
          <a:p>
            <a:pPr marL="0" indent="0" algn="l">
              <a:lnSpc>
                <a:spcPts val="2050"/>
              </a:lnSpc>
              <a:buNone/>
            </a:pPr>
            <a:r>
              <a:rPr lang="en-US" sz="1400" dirty="0">
                <a:solidFill>
                  <a:srgbClr val="3C3939"/>
                </a:solidFill>
                <a:latin typeface="Roboto" pitchFamily="34" charset="0"/>
                <a:ea typeface="Roboto" pitchFamily="34" charset="-122"/>
                <a:cs typeface="Roboto" pitchFamily="34" charset="-120"/>
              </a:rPr>
              <a:t>Independent counseling ensures borrower understands obligations</a:t>
            </a:r>
            <a:endParaRPr lang="en-US" sz="1400" dirty="0"/>
          </a:p>
        </p:txBody>
      </p:sp>
      <p:sp>
        <p:nvSpPr>
          <p:cNvPr id="20" name="Shape 14"/>
          <p:cNvSpPr/>
          <p:nvPr/>
        </p:nvSpPr>
        <p:spPr>
          <a:xfrm>
            <a:off x="7405926" y="6897291"/>
            <a:ext cx="90726" cy="90726"/>
          </a:xfrm>
          <a:prstGeom prst="roundRect">
            <a:avLst>
              <a:gd name="adj" fmla="val 503935"/>
            </a:avLst>
          </a:prstGeom>
          <a:solidFill>
            <a:srgbClr val="1B1B27"/>
          </a:solidFill>
          <a:ln/>
        </p:spPr>
        <p:txBody>
          <a:bodyPr/>
          <a:lstStyle/>
          <a:p>
            <a:endParaRPr lang="en-US"/>
          </a:p>
        </p:txBody>
      </p:sp>
      <p:sp>
        <p:nvSpPr>
          <p:cNvPr id="21" name="Text 15"/>
          <p:cNvSpPr/>
          <p:nvPr/>
        </p:nvSpPr>
        <p:spPr>
          <a:xfrm>
            <a:off x="7641788" y="6800969"/>
            <a:ext cx="3391138" cy="283488"/>
          </a:xfrm>
          <a:prstGeom prst="rect">
            <a:avLst/>
          </a:prstGeom>
          <a:noFill/>
          <a:ln/>
        </p:spPr>
        <p:txBody>
          <a:bodyPr wrap="none" lIns="0" tIns="0" rIns="0" bIns="0" rtlCol="0" anchor="t"/>
          <a:lstStyle/>
          <a:p>
            <a:pPr marL="0" indent="0" algn="l">
              <a:lnSpc>
                <a:spcPts val="2200"/>
              </a:lnSpc>
              <a:buNone/>
            </a:pPr>
            <a:r>
              <a:rPr lang="en-US" sz="1750" dirty="0">
                <a:solidFill>
                  <a:srgbClr val="3C3939"/>
                </a:solidFill>
                <a:latin typeface="Raleway" pitchFamily="34" charset="0"/>
                <a:ea typeface="Raleway" pitchFamily="34" charset="-122"/>
                <a:cs typeface="Raleway" pitchFamily="34" charset="-120"/>
              </a:rPr>
              <a:t>Must Maintain Taxes &amp; Insurance</a:t>
            </a:r>
            <a:endParaRPr lang="en-US" sz="1750" dirty="0"/>
          </a:p>
        </p:txBody>
      </p:sp>
      <p:sp>
        <p:nvSpPr>
          <p:cNvPr id="22" name="Text 16"/>
          <p:cNvSpPr/>
          <p:nvPr/>
        </p:nvSpPr>
        <p:spPr>
          <a:xfrm>
            <a:off x="7641788" y="7171492"/>
            <a:ext cx="6194822" cy="261223"/>
          </a:xfrm>
          <a:prstGeom prst="rect">
            <a:avLst/>
          </a:prstGeom>
          <a:noFill/>
          <a:ln/>
        </p:spPr>
        <p:txBody>
          <a:bodyPr wrap="none" lIns="0" tIns="0" rIns="0" bIns="0" rtlCol="0" anchor="t"/>
          <a:lstStyle/>
          <a:p>
            <a:pPr marL="0" indent="0" algn="l">
              <a:lnSpc>
                <a:spcPts val="2050"/>
              </a:lnSpc>
              <a:buNone/>
            </a:pPr>
            <a:r>
              <a:rPr lang="en-US" sz="1400" dirty="0">
                <a:solidFill>
                  <a:srgbClr val="3C3939"/>
                </a:solidFill>
                <a:latin typeface="Roboto" pitchFamily="34" charset="0"/>
                <a:ea typeface="Roboto" pitchFamily="34" charset="-122"/>
                <a:cs typeface="Roboto" pitchFamily="34" charset="-120"/>
              </a:rPr>
              <a:t>Ongoing property obligations remain the borrower's responsibility</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D24D6-9746-D0A2-F556-BEF8B23575FD}"/>
            </a:ext>
          </a:extLst>
        </p:cNvPr>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45603840-CB32-40E1-34EE-2861E95AD015}"/>
              </a:ext>
            </a:extLst>
          </p:cNvPr>
          <p:cNvGraphicFramePr/>
          <p:nvPr>
            <p:extLst>
              <p:ext uri="{D42A27DB-BD31-4B8C-83A1-F6EECF244321}">
                <p14:modId xmlns:p14="http://schemas.microsoft.com/office/powerpoint/2010/main" val="1831690034"/>
              </p:ext>
            </p:extLst>
          </p:nvPr>
        </p:nvGraphicFramePr>
        <p:xfrm>
          <a:off x="1489165" y="2638455"/>
          <a:ext cx="8276196" cy="4285924"/>
        </p:xfrm>
        <a:graphic>
          <a:graphicData uri="http://schemas.openxmlformats.org/drawingml/2006/chart">
            <c:chart xmlns:c="http://schemas.openxmlformats.org/drawingml/2006/chart" xmlns:r="http://schemas.openxmlformats.org/officeDocument/2006/relationships" r:id="rId4"/>
          </a:graphicData>
        </a:graphic>
      </p:graphicFrame>
      <p:sp>
        <p:nvSpPr>
          <p:cNvPr id="9" name="Title 8">
            <a:extLst>
              <a:ext uri="{FF2B5EF4-FFF2-40B4-BE49-F238E27FC236}">
                <a16:creationId xmlns:a16="http://schemas.microsoft.com/office/drawing/2014/main" id="{8C491480-BD4C-79C1-85E5-A56DDEA0F3AC}"/>
              </a:ext>
            </a:extLst>
          </p:cNvPr>
          <p:cNvSpPr>
            <a:spLocks noGrp="1"/>
          </p:cNvSpPr>
          <p:nvPr>
            <p:ph type="title"/>
          </p:nvPr>
        </p:nvSpPr>
        <p:spPr>
          <a:xfrm>
            <a:off x="741345" y="886762"/>
            <a:ext cx="9609205" cy="640175"/>
          </a:xfrm>
        </p:spPr>
        <p:txBody>
          <a:bodyPr>
            <a:normAutofit fontScale="90000"/>
          </a:bodyPr>
          <a:lstStyle/>
          <a:p>
            <a:r>
              <a:rPr lang="en-US" sz="4320" dirty="0">
                <a:solidFill>
                  <a:schemeClr val="tx1"/>
                </a:solidFill>
                <a:latin typeface="Raleway" pitchFamily="2" charset="0"/>
              </a:rPr>
              <a:t>HECM Line of Credit (LOC) Growth*</a:t>
            </a:r>
          </a:p>
        </p:txBody>
      </p:sp>
      <p:sp>
        <p:nvSpPr>
          <p:cNvPr id="15" name="Content Placeholder 14">
            <a:extLst>
              <a:ext uri="{FF2B5EF4-FFF2-40B4-BE49-F238E27FC236}">
                <a16:creationId xmlns:a16="http://schemas.microsoft.com/office/drawing/2014/main" id="{12BDE46F-5F36-EE89-FF9E-21630D8B85FA}"/>
              </a:ext>
            </a:extLst>
          </p:cNvPr>
          <p:cNvSpPr>
            <a:spLocks noGrp="1"/>
          </p:cNvSpPr>
          <p:nvPr>
            <p:ph idx="1"/>
          </p:nvPr>
        </p:nvSpPr>
        <p:spPr>
          <a:xfrm>
            <a:off x="634446" y="1716685"/>
            <a:ext cx="8826722" cy="525865"/>
          </a:xfrm>
        </p:spPr>
        <p:txBody>
          <a:bodyPr>
            <a:noAutofit/>
          </a:bodyPr>
          <a:lstStyle/>
          <a:p>
            <a:pPr indent="0">
              <a:buNone/>
            </a:pPr>
            <a:r>
              <a:rPr lang="en-US" sz="2160" dirty="0">
                <a:solidFill>
                  <a:schemeClr val="tx1"/>
                </a:solidFill>
                <a:latin typeface="Raleway" pitchFamily="2" charset="0"/>
              </a:rPr>
              <a:t>62-year-old client with $1,209,800 Home Value</a:t>
            </a:r>
          </a:p>
          <a:p>
            <a:pPr indent="0">
              <a:buNone/>
            </a:pPr>
            <a:r>
              <a:rPr lang="en-US" sz="2160" dirty="0">
                <a:solidFill>
                  <a:schemeClr val="tx1"/>
                </a:solidFill>
                <a:latin typeface="Raleway" pitchFamily="2" charset="0"/>
              </a:rPr>
              <a:t>*Growth will vary. LOC Growth Rate: 5.875%</a:t>
            </a:r>
          </a:p>
        </p:txBody>
      </p:sp>
      <p:sp>
        <p:nvSpPr>
          <p:cNvPr id="2" name="TextBox 1">
            <a:extLst>
              <a:ext uri="{FF2B5EF4-FFF2-40B4-BE49-F238E27FC236}">
                <a16:creationId xmlns:a16="http://schemas.microsoft.com/office/drawing/2014/main" id="{CF0F3B0F-7B25-C48F-15F5-C689385AFA51}"/>
              </a:ext>
            </a:extLst>
          </p:cNvPr>
          <p:cNvSpPr txBox="1"/>
          <p:nvPr/>
        </p:nvSpPr>
        <p:spPr>
          <a:xfrm>
            <a:off x="9197087" y="6231374"/>
            <a:ext cx="5224805" cy="1643527"/>
          </a:xfrm>
          <a:prstGeom prst="rect">
            <a:avLst/>
          </a:prstGeom>
          <a:noFill/>
          <a:ln w="28575">
            <a:solidFill>
              <a:srgbClr val="003748"/>
            </a:solidFill>
          </a:ln>
        </p:spPr>
        <p:txBody>
          <a:bodyPr wrap="square" rtlCol="0">
            <a:spAutoFit/>
          </a:bodyPr>
          <a:lstStyle/>
          <a:p>
            <a:r>
              <a:rPr lang="en-US" sz="2160" b="1" dirty="0">
                <a:solidFill>
                  <a:srgbClr val="042C3C"/>
                </a:solidFill>
                <a:latin typeface="Raleway" pitchFamily="2" charset="0"/>
              </a:rPr>
              <a:t>NOTEWORTHY: </a:t>
            </a:r>
          </a:p>
          <a:p>
            <a:r>
              <a:rPr lang="en-US" sz="2160" b="1" dirty="0">
                <a:solidFill>
                  <a:srgbClr val="042C3C"/>
                </a:solidFill>
                <a:latin typeface="Raleway" pitchFamily="2" charset="0"/>
              </a:rPr>
              <a:t>(</a:t>
            </a:r>
            <a:r>
              <a:rPr lang="en-US" sz="1920" b="1" dirty="0">
                <a:solidFill>
                  <a:srgbClr val="042C3C"/>
                </a:solidFill>
                <a:latin typeface="Raleway" pitchFamily="2" charset="0"/>
              </a:rPr>
              <a:t>1) </a:t>
            </a:r>
            <a:r>
              <a:rPr lang="en-US" sz="1920" dirty="0">
                <a:solidFill>
                  <a:srgbClr val="042C3C"/>
                </a:solidFill>
                <a:latin typeface="Raleway" pitchFamily="2" charset="0"/>
              </a:rPr>
              <a:t>The</a:t>
            </a:r>
            <a:r>
              <a:rPr lang="en-US" sz="1920" b="1" dirty="0">
                <a:solidFill>
                  <a:srgbClr val="042C3C"/>
                </a:solidFill>
                <a:latin typeface="Raleway" pitchFamily="2" charset="0"/>
              </a:rPr>
              <a:t> </a:t>
            </a:r>
            <a:r>
              <a:rPr lang="en-US" sz="1920" dirty="0">
                <a:solidFill>
                  <a:srgbClr val="042C3C"/>
                </a:solidFill>
                <a:latin typeface="Raleway" pitchFamily="2" charset="0"/>
              </a:rPr>
              <a:t>Line of credit </a:t>
            </a:r>
            <a:r>
              <a:rPr lang="en-US" sz="1920" b="1" dirty="0">
                <a:solidFill>
                  <a:srgbClr val="042C3C"/>
                </a:solidFill>
                <a:latin typeface="Raleway" pitchFamily="2" charset="0"/>
              </a:rPr>
              <a:t>grows</a:t>
            </a:r>
            <a:r>
              <a:rPr lang="en-US" sz="1920" dirty="0">
                <a:solidFill>
                  <a:srgbClr val="042C3C"/>
                </a:solidFill>
                <a:latin typeface="Raleway" pitchFamily="2" charset="0"/>
              </a:rPr>
              <a:t> </a:t>
            </a:r>
            <a:r>
              <a:rPr lang="en-US" sz="1920" u="sng" dirty="0">
                <a:solidFill>
                  <a:srgbClr val="042C3C"/>
                </a:solidFill>
                <a:latin typeface="Raleway" pitchFamily="2" charset="0"/>
              </a:rPr>
              <a:t>regardless of what happens to the value of the home. </a:t>
            </a:r>
          </a:p>
          <a:p>
            <a:r>
              <a:rPr lang="en-US" sz="1920" dirty="0">
                <a:solidFill>
                  <a:srgbClr val="042C3C"/>
                </a:solidFill>
                <a:latin typeface="Raleway" pitchFamily="2" charset="0"/>
              </a:rPr>
              <a:t>(2) The line </a:t>
            </a:r>
            <a:r>
              <a:rPr lang="en-US" sz="1920" b="1" dirty="0">
                <a:solidFill>
                  <a:srgbClr val="042C3C"/>
                </a:solidFill>
                <a:latin typeface="Raleway" pitchFamily="2" charset="0"/>
              </a:rPr>
              <a:t>cannot be </a:t>
            </a:r>
            <a:r>
              <a:rPr lang="en-US" sz="1920" dirty="0">
                <a:solidFill>
                  <a:srgbClr val="042C3C"/>
                </a:solidFill>
                <a:latin typeface="Raleway" pitchFamily="2" charset="0"/>
              </a:rPr>
              <a:t>cancelled or frozen*</a:t>
            </a:r>
          </a:p>
          <a:p>
            <a:r>
              <a:rPr lang="en-US" sz="1920" dirty="0">
                <a:solidFill>
                  <a:srgbClr val="042C3C"/>
                </a:solidFill>
                <a:latin typeface="Raleway" pitchFamily="2" charset="0"/>
              </a:rPr>
              <a:t>(3) </a:t>
            </a:r>
            <a:r>
              <a:rPr lang="en-US" sz="1920" b="1" dirty="0">
                <a:solidFill>
                  <a:srgbClr val="042C3C"/>
                </a:solidFill>
                <a:latin typeface="Raleway" pitchFamily="2" charset="0"/>
              </a:rPr>
              <a:t>NO </a:t>
            </a:r>
            <a:r>
              <a:rPr lang="en-US" sz="1920" dirty="0">
                <a:solidFill>
                  <a:srgbClr val="042C3C"/>
                </a:solidFill>
                <a:latin typeface="Raleway" pitchFamily="2" charset="0"/>
              </a:rPr>
              <a:t>payments are </a:t>
            </a:r>
            <a:r>
              <a:rPr lang="en-US" sz="1920" b="1" dirty="0">
                <a:solidFill>
                  <a:srgbClr val="042C3C"/>
                </a:solidFill>
                <a:latin typeface="Raleway" pitchFamily="2" charset="0"/>
              </a:rPr>
              <a:t>required.    </a:t>
            </a:r>
          </a:p>
        </p:txBody>
      </p:sp>
      <p:sp>
        <p:nvSpPr>
          <p:cNvPr id="3" name="TextBox 2">
            <a:extLst>
              <a:ext uri="{FF2B5EF4-FFF2-40B4-BE49-F238E27FC236}">
                <a16:creationId xmlns:a16="http://schemas.microsoft.com/office/drawing/2014/main" id="{657779BF-DCF8-FD4E-6701-19C6D40CA65D}"/>
              </a:ext>
            </a:extLst>
          </p:cNvPr>
          <p:cNvSpPr txBox="1"/>
          <p:nvPr/>
        </p:nvSpPr>
        <p:spPr>
          <a:xfrm>
            <a:off x="6629189" y="2440807"/>
            <a:ext cx="2567898" cy="609398"/>
          </a:xfrm>
          <a:prstGeom prst="rect">
            <a:avLst/>
          </a:prstGeom>
          <a:noFill/>
        </p:spPr>
        <p:txBody>
          <a:bodyPr wrap="square" rtlCol="0">
            <a:spAutoFit/>
          </a:bodyPr>
          <a:lstStyle/>
          <a:p>
            <a:r>
              <a:rPr lang="en-US" sz="3360" b="1" dirty="0">
                <a:solidFill>
                  <a:srgbClr val="00B050"/>
                </a:solidFill>
                <a:latin typeface="Raleway" pitchFamily="2" charset="0"/>
              </a:rPr>
              <a:t>$2,249,396</a:t>
            </a:r>
          </a:p>
        </p:txBody>
      </p:sp>
      <p:sp>
        <p:nvSpPr>
          <p:cNvPr id="16" name="Slide Number Placeholder 2">
            <a:extLst>
              <a:ext uri="{FF2B5EF4-FFF2-40B4-BE49-F238E27FC236}">
                <a16:creationId xmlns:a16="http://schemas.microsoft.com/office/drawing/2014/main" id="{9B6D1161-49FE-3725-390A-4AEA1AE2DC31}"/>
              </a:ext>
            </a:extLst>
          </p:cNvPr>
          <p:cNvSpPr txBox="1">
            <a:spLocks noGrp="1"/>
          </p:cNvSpPr>
          <p:nvPr>
            <p:ph type="sldNum" sz="quarter" idx="12"/>
          </p:nvPr>
        </p:nvSpPr>
        <p:spPr>
          <a:xfrm>
            <a:off x="12252962" y="7688582"/>
            <a:ext cx="422910" cy="409576"/>
          </a:xfrm>
          <a:prstGeom prst="rect">
            <a:avLst/>
          </a:prstGeom>
        </p:spPr>
        <p:txBody>
          <a:bodyPr vert="horz" wrap="none" lIns="0" tIns="0" rIns="0" bIns="0" rtlCol="0" anchor="ctr"/>
          <a:lstStyle>
            <a:defPPr>
              <a:defRPr lang="en-US"/>
            </a:defPPr>
            <a:lvl1pPr marL="0" algn="ctr" defTabSz="548640" rtl="0" eaLnBrk="1" latinLnBrk="0" hangingPunct="1">
              <a:defRPr sz="960" b="1" i="0" kern="1200">
                <a:solidFill>
                  <a:srgbClr val="FFFFFF"/>
                </a:solidFill>
                <a:latin typeface="+mn-lt"/>
                <a:ea typeface="+mn-ea"/>
                <a:cs typeface="+mn-cs"/>
              </a:defRPr>
            </a:lvl1pPr>
            <a:lvl2pPr marL="548640" algn="l" defTabSz="548640" rtl="0" eaLnBrk="1" latinLnBrk="0" hangingPunct="1">
              <a:defRPr sz="2160" kern="1200">
                <a:solidFill>
                  <a:schemeClr val="tx1"/>
                </a:solidFill>
                <a:latin typeface="+mn-lt"/>
                <a:ea typeface="+mn-ea"/>
                <a:cs typeface="+mn-cs"/>
              </a:defRPr>
            </a:lvl2pPr>
            <a:lvl3pPr marL="1097280" algn="l" defTabSz="548640" rtl="0" eaLnBrk="1" latinLnBrk="0" hangingPunct="1">
              <a:defRPr sz="2160" kern="1200">
                <a:solidFill>
                  <a:schemeClr val="tx1"/>
                </a:solidFill>
                <a:latin typeface="+mn-lt"/>
                <a:ea typeface="+mn-ea"/>
                <a:cs typeface="+mn-cs"/>
              </a:defRPr>
            </a:lvl3pPr>
            <a:lvl4pPr marL="1645920" algn="l" defTabSz="548640" rtl="0" eaLnBrk="1" latinLnBrk="0" hangingPunct="1">
              <a:defRPr sz="2160" kern="1200">
                <a:solidFill>
                  <a:schemeClr val="tx1"/>
                </a:solidFill>
                <a:latin typeface="+mn-lt"/>
                <a:ea typeface="+mn-ea"/>
                <a:cs typeface="+mn-cs"/>
              </a:defRPr>
            </a:lvl4pPr>
            <a:lvl5pPr marL="2194560" algn="l" defTabSz="548640" rtl="0" eaLnBrk="1" latinLnBrk="0" hangingPunct="1">
              <a:defRPr sz="2160" kern="1200">
                <a:solidFill>
                  <a:schemeClr val="tx1"/>
                </a:solidFill>
                <a:latin typeface="+mn-lt"/>
                <a:ea typeface="+mn-ea"/>
                <a:cs typeface="+mn-cs"/>
              </a:defRPr>
            </a:lvl5pPr>
            <a:lvl6pPr marL="2743200" algn="l" defTabSz="548640" rtl="0" eaLnBrk="1" latinLnBrk="0" hangingPunct="1">
              <a:defRPr sz="2160" kern="1200">
                <a:solidFill>
                  <a:schemeClr val="tx1"/>
                </a:solidFill>
                <a:latin typeface="+mn-lt"/>
                <a:ea typeface="+mn-ea"/>
                <a:cs typeface="+mn-cs"/>
              </a:defRPr>
            </a:lvl6pPr>
            <a:lvl7pPr marL="3291840" algn="l" defTabSz="548640" rtl="0" eaLnBrk="1" latinLnBrk="0" hangingPunct="1">
              <a:defRPr sz="2160" kern="1200">
                <a:solidFill>
                  <a:schemeClr val="tx1"/>
                </a:solidFill>
                <a:latin typeface="+mn-lt"/>
                <a:ea typeface="+mn-ea"/>
                <a:cs typeface="+mn-cs"/>
              </a:defRPr>
            </a:lvl7pPr>
            <a:lvl8pPr marL="3840480" algn="l" defTabSz="548640" rtl="0" eaLnBrk="1" latinLnBrk="0" hangingPunct="1">
              <a:defRPr sz="2160" kern="1200">
                <a:solidFill>
                  <a:schemeClr val="tx1"/>
                </a:solidFill>
                <a:latin typeface="+mn-lt"/>
                <a:ea typeface="+mn-ea"/>
                <a:cs typeface="+mn-cs"/>
              </a:defRPr>
            </a:lvl8pPr>
            <a:lvl9pPr marL="4389120" algn="l" defTabSz="548640" rtl="0" eaLnBrk="1" latinLnBrk="0" hangingPunct="1">
              <a:defRPr sz="2160" kern="1200">
                <a:solidFill>
                  <a:schemeClr val="tx1"/>
                </a:solidFill>
                <a:latin typeface="+mn-lt"/>
                <a:ea typeface="+mn-ea"/>
                <a:cs typeface="+mn-cs"/>
              </a:defRPr>
            </a:lvl9pPr>
          </a:lstStyle>
          <a:p>
            <a:r>
              <a:rPr lang="en-US" dirty="0">
                <a:solidFill>
                  <a:prstClr val="white"/>
                </a:solidFill>
                <a:latin typeface="Raleway" pitchFamily="2" charset="0"/>
              </a:rPr>
              <a:t>7</a:t>
            </a:r>
            <a:endParaRPr lang="en-US" sz="240" dirty="0">
              <a:solidFill>
                <a:prstClr val="white"/>
              </a:solidFill>
              <a:latin typeface="Raleway" pitchFamily="2" charset="0"/>
            </a:endParaRPr>
          </a:p>
        </p:txBody>
      </p:sp>
      <p:sp>
        <p:nvSpPr>
          <p:cNvPr id="4" name="TextBox 3">
            <a:extLst>
              <a:ext uri="{FF2B5EF4-FFF2-40B4-BE49-F238E27FC236}">
                <a16:creationId xmlns:a16="http://schemas.microsoft.com/office/drawing/2014/main" id="{3FF55D9E-7C08-C99A-EA6B-E67FC5F109DD}"/>
              </a:ext>
            </a:extLst>
          </p:cNvPr>
          <p:cNvSpPr txBox="1"/>
          <p:nvPr/>
        </p:nvSpPr>
        <p:spPr>
          <a:xfrm>
            <a:off x="9931200" y="3931953"/>
            <a:ext cx="4262558" cy="830997"/>
          </a:xfrm>
          <a:prstGeom prst="rect">
            <a:avLst/>
          </a:prstGeom>
          <a:noFill/>
        </p:spPr>
        <p:txBody>
          <a:bodyPr wrap="square" rtlCol="0">
            <a:spAutoFit/>
          </a:bodyPr>
          <a:lstStyle/>
          <a:p>
            <a:r>
              <a:rPr lang="en-US" sz="2160" b="1" dirty="0">
                <a:latin typeface="Raleway" pitchFamily="2" charset="0"/>
              </a:rPr>
              <a:t>$</a:t>
            </a:r>
            <a:r>
              <a:rPr lang="en-US" sz="2400" b="1" dirty="0">
                <a:latin typeface="Raleway" pitchFamily="2" charset="0"/>
              </a:rPr>
              <a:t>1,209,800 Home Value </a:t>
            </a:r>
            <a:br>
              <a:rPr lang="en-US" sz="2400" b="1" dirty="0">
                <a:latin typeface="Raleway" pitchFamily="2" charset="0"/>
              </a:rPr>
            </a:br>
            <a:r>
              <a:rPr lang="en-US" sz="2400" b="1" dirty="0">
                <a:latin typeface="Raleway" pitchFamily="2" charset="0"/>
              </a:rPr>
              <a:t>at age 92</a:t>
            </a:r>
          </a:p>
        </p:txBody>
      </p:sp>
      <p:sp>
        <p:nvSpPr>
          <p:cNvPr id="10" name="TextBox 9">
            <a:extLst>
              <a:ext uri="{FF2B5EF4-FFF2-40B4-BE49-F238E27FC236}">
                <a16:creationId xmlns:a16="http://schemas.microsoft.com/office/drawing/2014/main" id="{6D875928-E1BF-3686-8991-9FDC89C9F13A}"/>
              </a:ext>
            </a:extLst>
          </p:cNvPr>
          <p:cNvSpPr txBox="1"/>
          <p:nvPr/>
        </p:nvSpPr>
        <p:spPr>
          <a:xfrm>
            <a:off x="497120" y="5644847"/>
            <a:ext cx="2452271" cy="424732"/>
          </a:xfrm>
          <a:prstGeom prst="rect">
            <a:avLst/>
          </a:prstGeom>
          <a:noFill/>
        </p:spPr>
        <p:txBody>
          <a:bodyPr wrap="square" rtlCol="0">
            <a:spAutoFit/>
          </a:bodyPr>
          <a:lstStyle/>
          <a:p>
            <a:r>
              <a:rPr lang="en-US" sz="2160" b="1" dirty="0">
                <a:latin typeface="Raleway" pitchFamily="2" charset="0"/>
              </a:rPr>
              <a:t>$31,600 Cost</a:t>
            </a:r>
          </a:p>
        </p:txBody>
      </p:sp>
      <p:sp>
        <p:nvSpPr>
          <p:cNvPr id="5" name="TextBox 4">
            <a:extLst>
              <a:ext uri="{FF2B5EF4-FFF2-40B4-BE49-F238E27FC236}">
                <a16:creationId xmlns:a16="http://schemas.microsoft.com/office/drawing/2014/main" id="{784D6717-F791-CFD5-D3C7-7A636414E095}"/>
              </a:ext>
            </a:extLst>
          </p:cNvPr>
          <p:cNvSpPr txBox="1"/>
          <p:nvPr/>
        </p:nvSpPr>
        <p:spPr>
          <a:xfrm>
            <a:off x="9582594" y="1535179"/>
            <a:ext cx="4291934" cy="2419124"/>
          </a:xfrm>
          <a:prstGeom prst="rect">
            <a:avLst/>
          </a:prstGeom>
          <a:noFill/>
        </p:spPr>
        <p:txBody>
          <a:bodyPr wrap="square" rtlCol="0">
            <a:spAutoFit/>
          </a:bodyPr>
          <a:lstStyle/>
          <a:p>
            <a:r>
              <a:rPr lang="en-US" sz="2160" b="1" dirty="0">
                <a:latin typeface="Raleway" pitchFamily="2" charset="0"/>
              </a:rPr>
              <a:t>Uses: </a:t>
            </a:r>
          </a:p>
          <a:p>
            <a:pPr marL="342900" indent="-342900">
              <a:buFont typeface="Arial" panose="020B0604020202020204" pitchFamily="34" charset="0"/>
              <a:buChar char="•"/>
            </a:pPr>
            <a:r>
              <a:rPr lang="en-US" sz="2160" dirty="0">
                <a:latin typeface="Raleway" pitchFamily="2" charset="0"/>
              </a:rPr>
              <a:t>In-Home Care or The “If” in Life</a:t>
            </a:r>
          </a:p>
          <a:p>
            <a:pPr marL="342900" indent="-342900">
              <a:buFont typeface="Arial" panose="020B0604020202020204" pitchFamily="34" charset="0"/>
              <a:buChar char="•"/>
            </a:pPr>
            <a:r>
              <a:rPr lang="en-US" sz="2160" dirty="0">
                <a:latin typeface="Raleway" pitchFamily="2" charset="0"/>
              </a:rPr>
              <a:t>Hedge Against HV Decline</a:t>
            </a:r>
          </a:p>
          <a:p>
            <a:pPr marL="342900" indent="-342900">
              <a:buFont typeface="Arial" panose="020B0604020202020204" pitchFamily="34" charset="0"/>
              <a:buChar char="•"/>
            </a:pPr>
            <a:r>
              <a:rPr lang="en-US" sz="2160" dirty="0">
                <a:latin typeface="Raleway" pitchFamily="2" charset="0"/>
              </a:rPr>
              <a:t>Opportunities</a:t>
            </a:r>
          </a:p>
          <a:p>
            <a:pPr marL="342900" indent="-342900">
              <a:buFont typeface="Arial" panose="020B0604020202020204" pitchFamily="34" charset="0"/>
              <a:buChar char="•"/>
            </a:pPr>
            <a:r>
              <a:rPr lang="en-US" sz="2160" dirty="0">
                <a:latin typeface="Raleway" pitchFamily="2" charset="0"/>
              </a:rPr>
              <a:t>Risk Management</a:t>
            </a:r>
          </a:p>
          <a:p>
            <a:endParaRPr lang="en-US" sz="2160" dirty="0">
              <a:latin typeface="Raleway" pitchFamily="2" charset="0"/>
            </a:endParaRPr>
          </a:p>
        </p:txBody>
      </p:sp>
      <p:sp>
        <p:nvSpPr>
          <p:cNvPr id="6" name="Arrow: Right 5">
            <a:extLst>
              <a:ext uri="{FF2B5EF4-FFF2-40B4-BE49-F238E27FC236}">
                <a16:creationId xmlns:a16="http://schemas.microsoft.com/office/drawing/2014/main" id="{D330E63D-C7B6-D444-EC9D-588C66555DB6}"/>
              </a:ext>
            </a:extLst>
          </p:cNvPr>
          <p:cNvSpPr/>
          <p:nvPr/>
        </p:nvSpPr>
        <p:spPr>
          <a:xfrm rot="2597957">
            <a:off x="8735665" y="3250744"/>
            <a:ext cx="1376537" cy="3635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dirty="0">
              <a:latin typeface="Raleway" pitchFamily="2" charset="0"/>
            </a:endParaRPr>
          </a:p>
        </p:txBody>
      </p:sp>
    </p:spTree>
    <p:custDataLst>
      <p:tags r:id="rId1"/>
    </p:custDataLst>
    <p:extLst>
      <p:ext uri="{BB962C8B-B14F-4D97-AF65-F5344CB8AC3E}">
        <p14:creationId xmlns:p14="http://schemas.microsoft.com/office/powerpoint/2010/main" val="175722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arn(inVertic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barn(inVertical)">
                                      <p:cBhvr>
                                        <p:cTn id="12" dur="500"/>
                                        <p:tgtEl>
                                          <p:spTgt spid="15">
                                            <p:txEl>
                                              <p:pRg st="1" end="1"/>
                                            </p:txEl>
                                          </p:spTgt>
                                        </p:tgtEl>
                                      </p:cBhvr>
                                    </p:animEffect>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childTnLst>
                                </p:cTn>
                              </p:par>
                            </p:childTnLst>
                          </p:cTn>
                        </p:par>
                        <p:par>
                          <p:cTn id="16" fill="hold">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19" dur="750"/>
                                        <p:tgtEl>
                                          <p:spTgt spid="12">
                                            <p:graphicEl>
                                              <a:chart seriesIdx="-3" categoryIdx="-3" bldStep="gridLegend"/>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2">
                                            <p:graphicEl>
                                              <a:chart seriesIdx="-4" categoryIdx="0" bldStep="category"/>
                                            </p:graphicEl>
                                          </p:spTgt>
                                        </p:tgtEl>
                                        <p:attrNameLst>
                                          <p:attrName>style.visibility</p:attrName>
                                        </p:attrNameLst>
                                      </p:cBhvr>
                                      <p:to>
                                        <p:strVal val="visible"/>
                                      </p:to>
                                    </p:set>
                                    <p:animEffect transition="in" filter="wipe(down)">
                                      <p:cBhvr>
                                        <p:cTn id="24" dur="750"/>
                                        <p:tgtEl>
                                          <p:spTgt spid="12">
                                            <p:graphicEl>
                                              <a:chart seriesIdx="-4" categoryIdx="0" bldStep="category"/>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2">
                                            <p:graphicEl>
                                              <a:chart seriesIdx="-4" categoryIdx="1" bldStep="category"/>
                                            </p:graphicEl>
                                          </p:spTgt>
                                        </p:tgtEl>
                                        <p:attrNameLst>
                                          <p:attrName>style.visibility</p:attrName>
                                        </p:attrNameLst>
                                      </p:cBhvr>
                                      <p:to>
                                        <p:strVal val="visible"/>
                                      </p:to>
                                    </p:set>
                                    <p:animEffect transition="in" filter="wipe(down)">
                                      <p:cBhvr>
                                        <p:cTn id="29" dur="750"/>
                                        <p:tgtEl>
                                          <p:spTgt spid="12">
                                            <p:graphicEl>
                                              <a:chart seriesIdx="-4" categoryIdx="1" bldStep="category"/>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2">
                                            <p:graphicEl>
                                              <a:chart seriesIdx="-4" categoryIdx="2" bldStep="category"/>
                                            </p:graphicEl>
                                          </p:spTgt>
                                        </p:tgtEl>
                                        <p:attrNameLst>
                                          <p:attrName>style.visibility</p:attrName>
                                        </p:attrNameLst>
                                      </p:cBhvr>
                                      <p:to>
                                        <p:strVal val="visible"/>
                                      </p:to>
                                    </p:set>
                                    <p:animEffect transition="in" filter="wipe(down)">
                                      <p:cBhvr>
                                        <p:cTn id="34" dur="750"/>
                                        <p:tgtEl>
                                          <p:spTgt spid="12">
                                            <p:graphicEl>
                                              <a:chart seriesIdx="-4" categoryIdx="2" bldStep="category"/>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2">
                                            <p:graphicEl>
                                              <a:chart seriesIdx="-4" categoryIdx="3" bldStep="category"/>
                                            </p:graphicEl>
                                          </p:spTgt>
                                        </p:tgtEl>
                                        <p:attrNameLst>
                                          <p:attrName>style.visibility</p:attrName>
                                        </p:attrNameLst>
                                      </p:cBhvr>
                                      <p:to>
                                        <p:strVal val="visible"/>
                                      </p:to>
                                    </p:set>
                                    <p:animEffect transition="in" filter="wipe(down)">
                                      <p:cBhvr>
                                        <p:cTn id="39" dur="750"/>
                                        <p:tgtEl>
                                          <p:spTgt spid="12">
                                            <p:graphicEl>
                                              <a:chart seriesIdx="-4" categoryIdx="3" bldStep="category"/>
                                            </p:graphicEl>
                                          </p:spTgt>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circle(in)">
                                      <p:cBhvr>
                                        <p:cTn id="42" dur="2000"/>
                                        <p:tgtEl>
                                          <p:spTgt spid="3"/>
                                        </p:tgtEl>
                                      </p:cBhvr>
                                    </p:animEffect>
                                  </p:childTnLst>
                                </p:cTn>
                              </p:par>
                            </p:childTnLst>
                          </p:cTn>
                        </p:par>
                        <p:par>
                          <p:cTn id="43" fill="hold">
                            <p:stCondLst>
                              <p:cond delay="2000"/>
                            </p:stCondLst>
                            <p:childTnLst>
                              <p:par>
                                <p:cTn id="44" presetID="22" presetClass="entr" presetSubtype="1" fill="hold" grpId="0" nodeType="after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up)">
                                      <p:cBhvr>
                                        <p:cTn id="46" dur="750"/>
                                        <p:tgtEl>
                                          <p:spTgt spid="2"/>
                                        </p:tgtEl>
                                      </p:cBhvr>
                                    </p:animEffect>
                                  </p:childTnLst>
                                </p:cTn>
                              </p:par>
                              <p:par>
                                <p:cTn id="47" presetID="1" presetClass="entr" presetSubtype="0"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category"/>
        </p:bldSub>
      </p:bldGraphic>
      <p:bldP spid="15" grpId="0" uiExpand="1" build="p"/>
      <p:bldP spid="2" grpId="0" animBg="1"/>
      <p:bldP spid="3" grpId="0"/>
      <p:bldP spid="4" grpId="0"/>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2262036" y="168813"/>
            <a:ext cx="9460808" cy="1300159"/>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5280" spc="-180" dirty="0">
              <a:solidFill>
                <a:srgbClr val="1F497D">
                  <a:lumMod val="75000"/>
                </a:srgbClr>
              </a:solidFill>
              <a:latin typeface="Raleway" pitchFamily="2" charset="0"/>
              <a:ea typeface="Kozuka Gothic Pr6N H" pitchFamily="34" charset="-128"/>
            </a:endParaRPr>
          </a:p>
        </p:txBody>
      </p:sp>
      <p:sp>
        <p:nvSpPr>
          <p:cNvPr id="7" name="Title 6"/>
          <p:cNvSpPr>
            <a:spLocks noGrp="1"/>
          </p:cNvSpPr>
          <p:nvPr>
            <p:ph type="title"/>
          </p:nvPr>
        </p:nvSpPr>
        <p:spPr>
          <a:xfrm>
            <a:off x="820076" y="452047"/>
            <a:ext cx="13810324" cy="1777255"/>
          </a:xfrm>
        </p:spPr>
        <p:txBody>
          <a:bodyPr>
            <a:normAutofit/>
          </a:bodyPr>
          <a:lstStyle/>
          <a:p>
            <a:pPr>
              <a:lnSpc>
                <a:spcPts val="2160"/>
              </a:lnSpc>
            </a:pPr>
            <a:br>
              <a:rPr lang="en-US" sz="2400" dirty="0">
                <a:solidFill>
                  <a:schemeClr val="tx2"/>
                </a:solidFill>
                <a:latin typeface="Raleway" pitchFamily="2" charset="0"/>
              </a:rPr>
            </a:br>
            <a:r>
              <a:rPr lang="en-US" dirty="0">
                <a:solidFill>
                  <a:schemeClr val="tx2"/>
                </a:solidFill>
                <a:latin typeface="Raleway" pitchFamily="2" charset="0"/>
              </a:rPr>
              <a:t>3 Years of Draws Starting at Age 82 + Lump Sum</a:t>
            </a:r>
            <a:br>
              <a:rPr lang="en-US" dirty="0">
                <a:solidFill>
                  <a:schemeClr val="tx2"/>
                </a:solidFill>
                <a:latin typeface="Raleway" pitchFamily="2" charset="0"/>
              </a:rPr>
            </a:br>
            <a:br>
              <a:rPr lang="en-US" dirty="0">
                <a:solidFill>
                  <a:schemeClr val="tx2"/>
                </a:solidFill>
                <a:latin typeface="Raleway" pitchFamily="2" charset="0"/>
              </a:rPr>
            </a:br>
            <a:r>
              <a:rPr lang="en-US" sz="2160" dirty="0">
                <a:solidFill>
                  <a:schemeClr val="tx2"/>
                </a:solidFill>
                <a:latin typeface="Raleway" pitchFamily="2" charset="0"/>
              </a:rPr>
              <a:t>❶$200,000* for 3 Years + ❷  $802,404 \ Available in Credit Line at Age 86</a:t>
            </a:r>
          </a:p>
        </p:txBody>
      </p:sp>
      <p:graphicFrame>
        <p:nvGraphicFramePr>
          <p:cNvPr id="19" name="Chart 18"/>
          <p:cNvGraphicFramePr/>
          <p:nvPr>
            <p:extLst>
              <p:ext uri="{D42A27DB-BD31-4B8C-83A1-F6EECF244321}">
                <p14:modId xmlns:p14="http://schemas.microsoft.com/office/powerpoint/2010/main" val="337847686"/>
              </p:ext>
            </p:extLst>
          </p:nvPr>
        </p:nvGraphicFramePr>
        <p:xfrm>
          <a:off x="1534465" y="2619915"/>
          <a:ext cx="9812186" cy="4617518"/>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p:cNvSpPr txBox="1"/>
          <p:nvPr/>
        </p:nvSpPr>
        <p:spPr>
          <a:xfrm>
            <a:off x="11068160" y="3154679"/>
            <a:ext cx="2087122" cy="978729"/>
          </a:xfrm>
          <a:prstGeom prst="rect">
            <a:avLst/>
          </a:prstGeom>
          <a:noFill/>
        </p:spPr>
        <p:txBody>
          <a:bodyPr wrap="square" rtlCol="0">
            <a:spAutoFit/>
          </a:bodyPr>
          <a:lstStyle/>
          <a:p>
            <a:pPr algn="ctr"/>
            <a:r>
              <a:rPr lang="en-US" sz="2880" b="1" dirty="0">
                <a:solidFill>
                  <a:schemeClr val="tx1">
                    <a:lumMod val="75000"/>
                  </a:schemeClr>
                </a:solidFill>
                <a:latin typeface="Raleway" pitchFamily="2" charset="0"/>
              </a:rPr>
              <a:t>$ 802,404</a:t>
            </a:r>
          </a:p>
          <a:p>
            <a:pPr algn="ctr"/>
            <a:endParaRPr lang="en-US" sz="2880" b="1" dirty="0">
              <a:solidFill>
                <a:schemeClr val="tx1">
                  <a:lumMod val="75000"/>
                </a:schemeClr>
              </a:solidFill>
              <a:latin typeface="Raleway" pitchFamily="2" charset="0"/>
            </a:endParaRPr>
          </a:p>
        </p:txBody>
      </p:sp>
      <p:sp>
        <p:nvSpPr>
          <p:cNvPr id="22" name="TextBox 21"/>
          <p:cNvSpPr txBox="1"/>
          <p:nvPr/>
        </p:nvSpPr>
        <p:spPr>
          <a:xfrm>
            <a:off x="11068161" y="4295491"/>
            <a:ext cx="2098706" cy="535531"/>
          </a:xfrm>
          <a:prstGeom prst="rect">
            <a:avLst/>
          </a:prstGeom>
          <a:noFill/>
        </p:spPr>
        <p:txBody>
          <a:bodyPr wrap="square" rtlCol="0">
            <a:spAutoFit/>
          </a:bodyPr>
          <a:lstStyle/>
          <a:p>
            <a:pPr algn="ctr" defTabSz="548640"/>
            <a:r>
              <a:rPr lang="en-US" sz="2880" b="1" dirty="0">
                <a:solidFill>
                  <a:schemeClr val="tx1">
                    <a:lumMod val="75000"/>
                  </a:schemeClr>
                </a:solidFill>
                <a:latin typeface="Raleway" pitchFamily="2" charset="0"/>
              </a:rPr>
              <a:t>$  </a:t>
            </a:r>
            <a:r>
              <a:rPr lang="en-US" sz="2880" b="1" u="sng" dirty="0">
                <a:solidFill>
                  <a:schemeClr val="tx1">
                    <a:lumMod val="75000"/>
                  </a:schemeClr>
                </a:solidFill>
                <a:latin typeface="Raleway" pitchFamily="2" charset="0"/>
              </a:rPr>
              <a:t>600,000</a:t>
            </a:r>
          </a:p>
        </p:txBody>
      </p:sp>
      <p:sp>
        <p:nvSpPr>
          <p:cNvPr id="23" name="TextBox 22"/>
          <p:cNvSpPr txBox="1"/>
          <p:nvPr/>
        </p:nvSpPr>
        <p:spPr>
          <a:xfrm>
            <a:off x="11086363" y="5387065"/>
            <a:ext cx="3178277" cy="2677656"/>
          </a:xfrm>
          <a:prstGeom prst="rect">
            <a:avLst/>
          </a:prstGeom>
          <a:solidFill>
            <a:schemeClr val="bg1"/>
          </a:solidFill>
        </p:spPr>
        <p:txBody>
          <a:bodyPr wrap="square" rtlCol="0">
            <a:spAutoFit/>
          </a:bodyPr>
          <a:lstStyle/>
          <a:p>
            <a:pPr algn="ctr" defTabSz="548640"/>
            <a:r>
              <a:rPr lang="en-US" sz="3360" b="1" dirty="0">
                <a:solidFill>
                  <a:srgbClr val="00B050"/>
                </a:solidFill>
                <a:latin typeface="Raleway" pitchFamily="2" charset="0"/>
              </a:rPr>
              <a:t>$1,402,404 Tax Free Draws</a:t>
            </a:r>
          </a:p>
          <a:p>
            <a:pPr algn="ctr" defTabSz="548640"/>
            <a:endParaRPr lang="en-US" sz="3360" b="1" dirty="0">
              <a:solidFill>
                <a:srgbClr val="00B050"/>
              </a:solidFill>
              <a:latin typeface="Raleway" pitchFamily="2" charset="0"/>
            </a:endParaRPr>
          </a:p>
          <a:p>
            <a:pPr algn="ctr" defTabSz="548640"/>
            <a:endParaRPr lang="en-US" sz="3360" b="1" dirty="0">
              <a:solidFill>
                <a:srgbClr val="00B050"/>
              </a:solidFill>
              <a:latin typeface="Raleway" pitchFamily="2" charset="0"/>
            </a:endParaRPr>
          </a:p>
        </p:txBody>
      </p:sp>
      <p:sp>
        <p:nvSpPr>
          <p:cNvPr id="5" name="Plus 4"/>
          <p:cNvSpPr/>
          <p:nvPr/>
        </p:nvSpPr>
        <p:spPr>
          <a:xfrm>
            <a:off x="12000083" y="3773299"/>
            <a:ext cx="442421" cy="477461"/>
          </a:xfrm>
          <a:prstGeom prst="mathPlus">
            <a:avLst/>
          </a:prstGeom>
          <a:solidFill>
            <a:schemeClr val="tx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dirty="0">
              <a:latin typeface="Raleway" pitchFamily="2" charset="0"/>
            </a:endParaRPr>
          </a:p>
        </p:txBody>
      </p:sp>
      <p:cxnSp>
        <p:nvCxnSpPr>
          <p:cNvPr id="15" name="Straight Arrow Connector 14">
            <a:extLst>
              <a:ext uri="{FF2B5EF4-FFF2-40B4-BE49-F238E27FC236}">
                <a16:creationId xmlns:a16="http://schemas.microsoft.com/office/drawing/2014/main" id="{80FD6B0D-D239-4489-A07C-C6D617002725}"/>
              </a:ext>
            </a:extLst>
          </p:cNvPr>
          <p:cNvCxnSpPr>
            <a:cxnSpLocks/>
          </p:cNvCxnSpPr>
          <p:nvPr/>
        </p:nvCxnSpPr>
        <p:spPr>
          <a:xfrm>
            <a:off x="3343096" y="2217405"/>
            <a:ext cx="617202" cy="806279"/>
          </a:xfrm>
          <a:prstGeom prst="straightConnector1">
            <a:avLst/>
          </a:prstGeom>
          <a:ln w="79375">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47D0FAD-CA44-4A95-BE62-DB7D996BE9DC}"/>
              </a:ext>
            </a:extLst>
          </p:cNvPr>
          <p:cNvSpPr txBox="1"/>
          <p:nvPr/>
        </p:nvSpPr>
        <p:spPr>
          <a:xfrm>
            <a:off x="565609" y="7469675"/>
            <a:ext cx="8314441" cy="424732"/>
          </a:xfrm>
          <a:prstGeom prst="rect">
            <a:avLst/>
          </a:prstGeom>
          <a:noFill/>
        </p:spPr>
        <p:txBody>
          <a:bodyPr wrap="square" rtlCol="0">
            <a:spAutoFit/>
          </a:bodyPr>
          <a:lstStyle/>
          <a:p>
            <a:r>
              <a:rPr lang="en-US" sz="2160" b="1" dirty="0">
                <a:latin typeface="Raleway" pitchFamily="2" charset="0"/>
              </a:rPr>
              <a:t>*Assumption:</a:t>
            </a:r>
            <a:r>
              <a:rPr lang="en-US" sz="2160" dirty="0">
                <a:latin typeface="Raleway" pitchFamily="2" charset="0"/>
              </a:rPr>
              <a:t> $200,000 Annual </a:t>
            </a:r>
            <a:r>
              <a:rPr lang="en-US" sz="2160" b="1" dirty="0">
                <a:latin typeface="Raleway" pitchFamily="2" charset="0"/>
              </a:rPr>
              <a:t>LTC Cost</a:t>
            </a:r>
          </a:p>
        </p:txBody>
      </p:sp>
    </p:spTree>
    <p:custDataLst>
      <p:tags r:id="rId1"/>
    </p:custDataLst>
    <p:extLst>
      <p:ext uri="{BB962C8B-B14F-4D97-AF65-F5344CB8AC3E}">
        <p14:creationId xmlns:p14="http://schemas.microsoft.com/office/powerpoint/2010/main" val="613112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P spid="21" grpId="0"/>
      <p:bldP spid="22" grpId="0"/>
      <p:bldP spid="23"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32277" y="989533"/>
            <a:ext cx="13516304" cy="640253"/>
          </a:xfrm>
        </p:spPr>
        <p:txBody>
          <a:bodyPr>
            <a:normAutofit fontScale="90000"/>
          </a:bodyPr>
          <a:lstStyle/>
          <a:p>
            <a:r>
              <a:rPr lang="en-US" sz="4320" b="1" dirty="0">
                <a:solidFill>
                  <a:schemeClr val="accent1"/>
                </a:solidFill>
                <a:latin typeface="Raleway" pitchFamily="2" charset="0"/>
              </a:rPr>
              <a:t>Credit Line Growth: How it Works</a:t>
            </a:r>
          </a:p>
        </p:txBody>
      </p:sp>
      <p:sp>
        <p:nvSpPr>
          <p:cNvPr id="2" name="TextBox 1"/>
          <p:cNvSpPr txBox="1"/>
          <p:nvPr/>
        </p:nvSpPr>
        <p:spPr>
          <a:xfrm>
            <a:off x="10165080" y="2897465"/>
            <a:ext cx="4235503" cy="1865126"/>
          </a:xfrm>
          <a:prstGeom prst="rect">
            <a:avLst/>
          </a:prstGeom>
          <a:noFill/>
        </p:spPr>
        <p:txBody>
          <a:bodyPr wrap="square" rtlCol="0">
            <a:spAutoFit/>
          </a:bodyPr>
          <a:lstStyle/>
          <a:p>
            <a:pPr defTabSz="548640"/>
            <a:r>
              <a:rPr lang="en-US" sz="2880" dirty="0">
                <a:solidFill>
                  <a:schemeClr val="tx1">
                    <a:lumMod val="75000"/>
                  </a:schemeClr>
                </a:solidFill>
                <a:latin typeface="Raleway" pitchFamily="2" charset="0"/>
              </a:rPr>
              <a:t>2.00%   Lender Margin</a:t>
            </a:r>
          </a:p>
          <a:p>
            <a:pPr defTabSz="548640"/>
            <a:r>
              <a:rPr lang="en-US" sz="2880" dirty="0">
                <a:solidFill>
                  <a:schemeClr val="tx1">
                    <a:lumMod val="75000"/>
                  </a:schemeClr>
                </a:solidFill>
                <a:latin typeface="Raleway" pitchFamily="2" charset="0"/>
              </a:rPr>
              <a:t>  .50%   MIP</a:t>
            </a:r>
          </a:p>
          <a:p>
            <a:pPr defTabSz="548640"/>
            <a:r>
              <a:rPr lang="en-US" sz="2880" u="sng" dirty="0">
                <a:solidFill>
                  <a:schemeClr val="tx1">
                    <a:lumMod val="75000"/>
                  </a:schemeClr>
                </a:solidFill>
                <a:latin typeface="Raleway" pitchFamily="2" charset="0"/>
              </a:rPr>
              <a:t>4.09%</a:t>
            </a:r>
            <a:r>
              <a:rPr lang="en-US" sz="2880" dirty="0">
                <a:solidFill>
                  <a:schemeClr val="tx1">
                    <a:lumMod val="75000"/>
                  </a:schemeClr>
                </a:solidFill>
                <a:latin typeface="Raleway" pitchFamily="2" charset="0"/>
              </a:rPr>
              <a:t>   CMT Index</a:t>
            </a:r>
          </a:p>
          <a:p>
            <a:pPr defTabSz="548640"/>
            <a:r>
              <a:rPr lang="en-US" sz="2880" b="1" dirty="0">
                <a:solidFill>
                  <a:schemeClr val="tx1">
                    <a:lumMod val="75000"/>
                  </a:schemeClr>
                </a:solidFill>
                <a:latin typeface="Raleway" pitchFamily="2" charset="0"/>
              </a:rPr>
              <a:t>6.59%*</a:t>
            </a:r>
          </a:p>
        </p:txBody>
      </p:sp>
      <p:sp>
        <p:nvSpPr>
          <p:cNvPr id="3" name="Rectangle 2"/>
          <p:cNvSpPr>
            <a:spLocks noChangeAspect="1"/>
          </p:cNvSpPr>
          <p:nvPr/>
        </p:nvSpPr>
        <p:spPr>
          <a:xfrm>
            <a:off x="9452962" y="2897466"/>
            <a:ext cx="685819" cy="535531"/>
          </a:xfrm>
          <a:prstGeom prst="rect">
            <a:avLst/>
          </a:prstGeom>
        </p:spPr>
        <p:txBody>
          <a:bodyPr wrap="square">
            <a:spAutoFit/>
          </a:bodyPr>
          <a:lstStyle/>
          <a:p>
            <a:pPr defTabSz="548640"/>
            <a:r>
              <a:rPr lang="en-US" sz="2880" b="1" dirty="0">
                <a:solidFill>
                  <a:schemeClr val="accent1"/>
                </a:solidFill>
                <a:latin typeface="Raleway" pitchFamily="2" charset="0"/>
              </a:rPr>
              <a:t>❶</a:t>
            </a:r>
          </a:p>
        </p:txBody>
      </p:sp>
      <p:sp>
        <p:nvSpPr>
          <p:cNvPr id="4" name="Rectangle 3"/>
          <p:cNvSpPr/>
          <p:nvPr/>
        </p:nvSpPr>
        <p:spPr>
          <a:xfrm>
            <a:off x="9452962" y="3355165"/>
            <a:ext cx="620683" cy="535531"/>
          </a:xfrm>
          <a:prstGeom prst="rect">
            <a:avLst/>
          </a:prstGeom>
        </p:spPr>
        <p:txBody>
          <a:bodyPr wrap="none">
            <a:spAutoFit/>
          </a:bodyPr>
          <a:lstStyle/>
          <a:p>
            <a:pPr defTabSz="548640"/>
            <a:r>
              <a:rPr lang="en-US" sz="2880" b="1" dirty="0">
                <a:solidFill>
                  <a:schemeClr val="accent1"/>
                </a:solidFill>
                <a:latin typeface="Raleway" pitchFamily="2" charset="0"/>
              </a:rPr>
              <a:t>❷</a:t>
            </a:r>
          </a:p>
        </p:txBody>
      </p:sp>
      <p:sp>
        <p:nvSpPr>
          <p:cNvPr id="7" name="Rectangle 6"/>
          <p:cNvSpPr/>
          <p:nvPr/>
        </p:nvSpPr>
        <p:spPr>
          <a:xfrm>
            <a:off x="9452962" y="3820164"/>
            <a:ext cx="620683" cy="535531"/>
          </a:xfrm>
          <a:prstGeom prst="rect">
            <a:avLst/>
          </a:prstGeom>
        </p:spPr>
        <p:txBody>
          <a:bodyPr wrap="none">
            <a:spAutoFit/>
          </a:bodyPr>
          <a:lstStyle/>
          <a:p>
            <a:pPr defTabSz="548640"/>
            <a:r>
              <a:rPr lang="en-US" sz="2880" b="1" dirty="0">
                <a:solidFill>
                  <a:schemeClr val="accent1"/>
                </a:solidFill>
                <a:latin typeface="Raleway" pitchFamily="2" charset="0"/>
              </a:rPr>
              <a:t>❸</a:t>
            </a:r>
            <a:endParaRPr lang="en-US" sz="2160" b="1" dirty="0">
              <a:solidFill>
                <a:schemeClr val="accent1"/>
              </a:solidFill>
              <a:latin typeface="Raleway" pitchFamily="2" charset="0"/>
            </a:endParaRPr>
          </a:p>
        </p:txBody>
      </p:sp>
      <p:cxnSp>
        <p:nvCxnSpPr>
          <p:cNvPr id="9" name="Straight Arrow Connector 8"/>
          <p:cNvCxnSpPr/>
          <p:nvPr/>
        </p:nvCxnSpPr>
        <p:spPr>
          <a:xfrm flipH="1">
            <a:off x="5968231" y="2780215"/>
            <a:ext cx="2450042"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10" name="Slide Number Placeholder 2"/>
          <p:cNvSpPr>
            <a:spLocks noGrp="1"/>
          </p:cNvSpPr>
          <p:nvPr>
            <p:ph type="sldNum" sz="quarter" idx="4294967295"/>
          </p:nvPr>
        </p:nvSpPr>
        <p:spPr>
          <a:xfrm>
            <a:off x="12669960" y="7708697"/>
            <a:ext cx="1263012" cy="438150"/>
          </a:xfrm>
          <a:prstGeom prst="rect">
            <a:avLst/>
          </a:prstGeom>
        </p:spPr>
        <p:txBody>
          <a:bodyPr vert="horz" lIns="91440" tIns="45720" rIns="91440" bIns="45720" rtlCol="0" anchor="ctr"/>
          <a:lstStyle>
            <a:defPPr>
              <a:defRPr lang="en-US"/>
            </a:defPPr>
            <a:lvl1pPr marL="0" algn="r" defTabSz="914400" rtl="0" eaLnBrk="1" latinLnBrk="0" hangingPunct="1">
              <a:defRPr sz="108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98EE3D-8CD1-4C3F-BD1C-C98C9596463C}" type="slidenum">
              <a:rPr lang="en-US" smtClean="0">
                <a:latin typeface="Raleway" pitchFamily="2" charset="0"/>
              </a:rPr>
              <a:pPr/>
              <a:t>13</a:t>
            </a:fld>
            <a:endParaRPr lang="en-US" sz="240" dirty="0">
              <a:solidFill>
                <a:prstClr val="white"/>
              </a:solidFill>
              <a:latin typeface="Raleway" pitchFamily="2" charset="0"/>
            </a:endParaRPr>
          </a:p>
        </p:txBody>
      </p:sp>
      <p:sp>
        <p:nvSpPr>
          <p:cNvPr id="12" name="Content Placeholder 5"/>
          <p:cNvSpPr txBox="1">
            <a:spLocks/>
          </p:cNvSpPr>
          <p:nvPr/>
        </p:nvSpPr>
        <p:spPr>
          <a:xfrm>
            <a:off x="-202923" y="2628215"/>
            <a:ext cx="9175703" cy="4743235"/>
          </a:xfrm>
          <a:prstGeom prst="rect">
            <a:avLst/>
          </a:prstGeom>
        </p:spPr>
        <p:txBody>
          <a:bodyPr vert="horz" lIns="0" tIns="0" rIns="0" bIns="0" rtlCol="0" anchor="t" anchorCtr="0">
            <a:noAutofit/>
          </a:bodyPr>
          <a:lstStyle>
            <a:lvl1pPr marL="0" indent="0" algn="l" defTabSz="457200" rtl="0" eaLnBrk="1" latinLnBrk="0" hangingPunct="1">
              <a:lnSpc>
                <a:spcPts val="2200"/>
              </a:lnSpc>
              <a:spcBef>
                <a:spcPts val="600"/>
              </a:spcBef>
              <a:buClr>
                <a:srgbClr val="042C3C"/>
              </a:buClr>
              <a:buSzPct val="55000"/>
              <a:buFontTx/>
              <a:buNone/>
              <a:defRPr sz="3120" kern="700" spc="0">
                <a:solidFill>
                  <a:srgbClr val="0E232D"/>
                </a:solidFill>
                <a:latin typeface="+mn-lt"/>
                <a:ea typeface="+mn-ea"/>
                <a:cs typeface="+mn-cs"/>
              </a:defRPr>
            </a:lvl1pPr>
            <a:lvl2pPr marL="274320" indent="-274320" algn="l" defTabSz="457200" rtl="0" eaLnBrk="1" latinLnBrk="0" hangingPunct="1">
              <a:lnSpc>
                <a:spcPts val="2200"/>
              </a:lnSpc>
              <a:spcBef>
                <a:spcPts val="600"/>
              </a:spcBef>
              <a:buClr>
                <a:srgbClr val="2D697F"/>
              </a:buClr>
              <a:buSzPct val="90000"/>
              <a:buFont typeface="Wingdings" charset="2"/>
              <a:buChar char="§"/>
              <a:defRPr sz="2640" kern="700" spc="0">
                <a:solidFill>
                  <a:srgbClr val="0E232D"/>
                </a:solidFill>
                <a:latin typeface="+mn-lt"/>
                <a:ea typeface="+mn-ea"/>
                <a:cs typeface="+mn-cs"/>
              </a:defRPr>
            </a:lvl2pPr>
            <a:lvl3pPr marL="548640" indent="-228600" algn="l" defTabSz="457200" rtl="0" eaLnBrk="1" latinLnBrk="0" hangingPunct="1">
              <a:lnSpc>
                <a:spcPts val="2200"/>
              </a:lnSpc>
              <a:spcBef>
                <a:spcPts val="600"/>
              </a:spcBef>
              <a:buClr>
                <a:srgbClr val="042C3C"/>
              </a:buClr>
              <a:buSzPct val="90000"/>
              <a:buFont typeface="Arial"/>
              <a:buChar char="•"/>
              <a:defRPr sz="2160" kern="700" spc="0">
                <a:solidFill>
                  <a:srgbClr val="0E232D"/>
                </a:solidFill>
                <a:latin typeface="+mn-lt"/>
                <a:ea typeface="+mn-ea"/>
                <a:cs typeface="+mn-cs"/>
              </a:defRPr>
            </a:lvl3pPr>
            <a:lvl4pPr marL="822960" indent="-228600" algn="l" defTabSz="457200" rtl="0" eaLnBrk="1" latinLnBrk="0" hangingPunct="1">
              <a:lnSpc>
                <a:spcPts val="2200"/>
              </a:lnSpc>
              <a:spcBef>
                <a:spcPts val="600"/>
              </a:spcBef>
              <a:buClr>
                <a:srgbClr val="042C3C"/>
              </a:buClr>
              <a:buSzPct val="90000"/>
              <a:buFont typeface="Lucida Grande"/>
              <a:buChar char="-"/>
              <a:defRPr sz="1680" kern="700" spc="0">
                <a:solidFill>
                  <a:srgbClr val="0E232D"/>
                </a:solidFill>
                <a:latin typeface="+mn-lt"/>
                <a:ea typeface="+mn-ea"/>
                <a:cs typeface="+mn-cs"/>
              </a:defRPr>
            </a:lvl4pPr>
            <a:lvl5pPr marL="1097280" indent="-228600" algn="l" defTabSz="457200" rtl="0" eaLnBrk="1" latinLnBrk="0" hangingPunct="1">
              <a:lnSpc>
                <a:spcPts val="2200"/>
              </a:lnSpc>
              <a:spcBef>
                <a:spcPts val="600"/>
              </a:spcBef>
              <a:buClr>
                <a:srgbClr val="042C3C"/>
              </a:buClr>
              <a:buSzPct val="90000"/>
              <a:buFont typeface="Arial"/>
              <a:buChar char="»"/>
              <a:defRPr sz="1200" kern="700" spc="0">
                <a:solidFill>
                  <a:srgbClr val="0E232D"/>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1440"/>
              </a:spcBef>
              <a:spcAft>
                <a:spcPts val="1440"/>
              </a:spcAft>
            </a:pPr>
            <a:r>
              <a:rPr lang="en-US" sz="5160" dirty="0">
                <a:solidFill>
                  <a:schemeClr val="tx1">
                    <a:lumMod val="75000"/>
                  </a:schemeClr>
                </a:solidFill>
                <a:latin typeface="Raleway" pitchFamily="2" charset="0"/>
              </a:rPr>
              <a:t>			</a:t>
            </a:r>
            <a:r>
              <a:rPr lang="en-US" sz="2880" dirty="0">
                <a:solidFill>
                  <a:schemeClr val="tx1">
                    <a:lumMod val="75000"/>
                  </a:schemeClr>
                </a:solidFill>
                <a:latin typeface="Raleway" pitchFamily="2" charset="0"/>
              </a:rPr>
              <a:t>$420,987 </a:t>
            </a:r>
            <a:r>
              <a:rPr lang="en-US" sz="2880" b="1" dirty="0">
                <a:solidFill>
                  <a:schemeClr val="tx1">
                    <a:lumMod val="75000"/>
                  </a:schemeClr>
                </a:solidFill>
                <a:latin typeface="Raleway" pitchFamily="2" charset="0"/>
              </a:rPr>
              <a:t>Available Line:</a:t>
            </a:r>
            <a:endParaRPr lang="en-US" sz="2880" dirty="0">
              <a:solidFill>
                <a:schemeClr val="tx1">
                  <a:lumMod val="75000"/>
                </a:schemeClr>
              </a:solidFill>
              <a:latin typeface="Raleway" pitchFamily="2" charset="0"/>
            </a:endParaRPr>
          </a:p>
          <a:p>
            <a:pPr>
              <a:spcBef>
                <a:spcPts val="1440"/>
              </a:spcBef>
              <a:spcAft>
                <a:spcPts val="1440"/>
              </a:spcAft>
            </a:pPr>
            <a:r>
              <a:rPr lang="en-US" sz="2880" dirty="0">
                <a:solidFill>
                  <a:schemeClr val="tx1">
                    <a:lumMod val="75000"/>
                  </a:schemeClr>
                </a:solidFill>
                <a:latin typeface="Raleway" pitchFamily="2" charset="0"/>
              </a:rPr>
              <a:t>			</a:t>
            </a:r>
            <a:r>
              <a:rPr lang="en-US" sz="2880" u="sng" dirty="0">
                <a:solidFill>
                  <a:schemeClr val="tx1">
                    <a:lumMod val="75000"/>
                  </a:schemeClr>
                </a:solidFill>
                <a:latin typeface="Raleway" pitchFamily="2" charset="0"/>
              </a:rPr>
              <a:t>X  6.59% * (Effective Growth Rate) </a:t>
            </a:r>
          </a:p>
          <a:p>
            <a:pPr>
              <a:spcBef>
                <a:spcPts val="1440"/>
              </a:spcBef>
              <a:spcAft>
                <a:spcPts val="1440"/>
              </a:spcAft>
            </a:pPr>
            <a:r>
              <a:rPr lang="en-US" sz="2880" dirty="0">
                <a:solidFill>
                  <a:schemeClr val="tx1">
                    <a:lumMod val="75000"/>
                  </a:schemeClr>
                </a:solidFill>
                <a:latin typeface="Raleway" pitchFamily="2" charset="0"/>
              </a:rPr>
              <a:t>			</a:t>
            </a:r>
            <a:r>
              <a:rPr lang="en-US" sz="2880" b="1" dirty="0">
                <a:solidFill>
                  <a:schemeClr val="tx1">
                    <a:lumMod val="75000"/>
                  </a:schemeClr>
                </a:solidFill>
                <a:latin typeface="Raleway" pitchFamily="2" charset="0"/>
              </a:rPr>
              <a:t>$27,743 Growth in Y1</a:t>
            </a:r>
          </a:p>
          <a:p>
            <a:pPr>
              <a:spcBef>
                <a:spcPts val="1440"/>
              </a:spcBef>
              <a:spcAft>
                <a:spcPts val="1440"/>
              </a:spcAft>
            </a:pPr>
            <a:r>
              <a:rPr lang="en-US" sz="2880" dirty="0">
                <a:solidFill>
                  <a:schemeClr val="tx1">
                    <a:lumMod val="75000"/>
                  </a:schemeClr>
                </a:solidFill>
                <a:latin typeface="Raleway" pitchFamily="2" charset="0"/>
              </a:rPr>
              <a:t>			$   27,743 Growth </a:t>
            </a:r>
          </a:p>
          <a:p>
            <a:pPr>
              <a:spcBef>
                <a:spcPts val="1440"/>
              </a:spcBef>
              <a:spcAft>
                <a:spcPts val="1440"/>
              </a:spcAft>
            </a:pPr>
            <a:r>
              <a:rPr lang="en-US" sz="2880" dirty="0">
                <a:solidFill>
                  <a:schemeClr val="tx1">
                    <a:lumMod val="75000"/>
                  </a:schemeClr>
                </a:solidFill>
                <a:latin typeface="Raleway" pitchFamily="2" charset="0"/>
              </a:rPr>
              <a:t>			</a:t>
            </a:r>
            <a:r>
              <a:rPr lang="en-US" sz="2880" u="sng" dirty="0">
                <a:solidFill>
                  <a:schemeClr val="tx1">
                    <a:lumMod val="75000"/>
                  </a:schemeClr>
                </a:solidFill>
                <a:latin typeface="Raleway" pitchFamily="2" charset="0"/>
              </a:rPr>
              <a:t>+ 420,987 Initial Line </a:t>
            </a:r>
          </a:p>
          <a:p>
            <a:endParaRPr lang="en-US" sz="2880" u="sng" dirty="0">
              <a:solidFill>
                <a:schemeClr val="tx1">
                  <a:lumMod val="75000"/>
                </a:schemeClr>
              </a:solidFill>
              <a:latin typeface="Raleway" pitchFamily="2" charset="0"/>
            </a:endParaRPr>
          </a:p>
          <a:p>
            <a:r>
              <a:rPr lang="en-US" sz="2880" dirty="0">
                <a:solidFill>
                  <a:schemeClr val="tx1">
                    <a:lumMod val="75000"/>
                  </a:schemeClr>
                </a:solidFill>
                <a:latin typeface="Raleway" pitchFamily="2" charset="0"/>
              </a:rPr>
              <a:t>			</a:t>
            </a:r>
            <a:r>
              <a:rPr lang="en-US" sz="3840" b="1" dirty="0">
                <a:solidFill>
                  <a:schemeClr val="tx1">
                    <a:lumMod val="75000"/>
                  </a:schemeClr>
                </a:solidFill>
                <a:latin typeface="Raleway" pitchFamily="2" charset="0"/>
              </a:rPr>
              <a:t>$ 448,730  Available Line Y2 –										</a:t>
            </a:r>
            <a:br>
              <a:rPr lang="en-US" sz="3840" b="1" dirty="0">
                <a:solidFill>
                  <a:schemeClr val="tx1">
                    <a:lumMod val="75000"/>
                  </a:schemeClr>
                </a:solidFill>
                <a:latin typeface="Raleway" pitchFamily="2" charset="0"/>
              </a:rPr>
            </a:br>
            <a:r>
              <a:rPr lang="en-US" sz="3840" b="1" dirty="0">
                <a:solidFill>
                  <a:schemeClr val="tx1">
                    <a:lumMod val="75000"/>
                  </a:schemeClr>
                </a:solidFill>
                <a:latin typeface="Raleway" pitchFamily="2" charset="0"/>
              </a:rPr>
              <a:t>			 </a:t>
            </a:r>
            <a:r>
              <a:rPr lang="en-US" sz="3840" b="1" i="1" dirty="0">
                <a:solidFill>
                  <a:schemeClr val="tx1">
                    <a:lumMod val="75000"/>
                  </a:schemeClr>
                </a:solidFill>
                <a:latin typeface="Raleway" pitchFamily="2" charset="0"/>
              </a:rPr>
              <a:t>									</a:t>
            </a:r>
            <a:br>
              <a:rPr lang="en-US" sz="3840" b="1" i="1" dirty="0">
                <a:solidFill>
                  <a:schemeClr val="tx1">
                    <a:lumMod val="75000"/>
                  </a:schemeClr>
                </a:solidFill>
                <a:latin typeface="Raleway" pitchFamily="2" charset="0"/>
              </a:rPr>
            </a:br>
            <a:r>
              <a:rPr lang="en-US" sz="3360" b="1" i="1" dirty="0">
                <a:solidFill>
                  <a:schemeClr val="tx1">
                    <a:lumMod val="75000"/>
                  </a:schemeClr>
                </a:solidFill>
                <a:highlight>
                  <a:srgbClr val="FFFF00"/>
                </a:highlight>
                <a:latin typeface="Raleway" pitchFamily="2" charset="0"/>
              </a:rPr>
              <a:t>	</a:t>
            </a:r>
            <a:r>
              <a:rPr lang="en-US" sz="3360" b="1" i="1" dirty="0">
                <a:solidFill>
                  <a:schemeClr val="tx1">
                    <a:lumMod val="75000"/>
                  </a:schemeClr>
                </a:solidFill>
                <a:latin typeface="Raleway" pitchFamily="2" charset="0"/>
              </a:rPr>
              <a:t>	</a:t>
            </a:r>
            <a:endParaRPr lang="en-US" sz="3744" dirty="0">
              <a:solidFill>
                <a:schemeClr val="tx1">
                  <a:lumMod val="75000"/>
                </a:schemeClr>
              </a:solidFill>
              <a:latin typeface="Raleway" pitchFamily="2" charset="0"/>
            </a:endParaRPr>
          </a:p>
        </p:txBody>
      </p:sp>
      <p:sp>
        <p:nvSpPr>
          <p:cNvPr id="11" name="TextBox 10">
            <a:extLst>
              <a:ext uri="{FF2B5EF4-FFF2-40B4-BE49-F238E27FC236}">
                <a16:creationId xmlns:a16="http://schemas.microsoft.com/office/drawing/2014/main" id="{74018EB0-54D6-8D9D-F994-440E20462E6B}"/>
              </a:ext>
            </a:extLst>
          </p:cNvPr>
          <p:cNvSpPr txBox="1"/>
          <p:nvPr/>
        </p:nvSpPr>
        <p:spPr>
          <a:xfrm>
            <a:off x="6276999" y="6817453"/>
            <a:ext cx="8353400" cy="904863"/>
          </a:xfrm>
          <a:prstGeom prst="rect">
            <a:avLst/>
          </a:prstGeom>
          <a:noFill/>
        </p:spPr>
        <p:txBody>
          <a:bodyPr wrap="square">
            <a:spAutoFit/>
          </a:bodyPr>
          <a:lstStyle/>
          <a:p>
            <a:r>
              <a:rPr lang="en-US" sz="2880" b="1" i="1" dirty="0">
                <a:solidFill>
                  <a:schemeClr val="tx1">
                    <a:lumMod val="75000"/>
                  </a:schemeClr>
                </a:solidFill>
                <a:latin typeface="Raleway" pitchFamily="2" charset="0"/>
              </a:rPr>
              <a:t>Compounds </a:t>
            </a:r>
            <a:r>
              <a:rPr lang="en-US" sz="2880" b="1" dirty="0">
                <a:solidFill>
                  <a:schemeClr val="tx1">
                    <a:lumMod val="75000"/>
                  </a:schemeClr>
                </a:solidFill>
                <a:latin typeface="Raleway" pitchFamily="2" charset="0"/>
              </a:rPr>
              <a:t>…</a:t>
            </a:r>
            <a:r>
              <a:rPr lang="en-US" sz="2880" b="1" dirty="0">
                <a:solidFill>
                  <a:schemeClr val="tx1">
                    <a:lumMod val="75000"/>
                  </a:schemeClr>
                </a:solidFill>
                <a:highlight>
                  <a:srgbClr val="FFFF00"/>
                </a:highlight>
                <a:latin typeface="Raleway" pitchFamily="2" charset="0"/>
              </a:rPr>
              <a:t>Guaranteed*</a:t>
            </a:r>
            <a:br>
              <a:rPr lang="en-US" sz="2880" b="1" dirty="0">
                <a:solidFill>
                  <a:schemeClr val="tx1">
                    <a:lumMod val="75000"/>
                  </a:schemeClr>
                </a:solidFill>
                <a:highlight>
                  <a:srgbClr val="FFFF00"/>
                </a:highlight>
                <a:latin typeface="Raleway" pitchFamily="2" charset="0"/>
              </a:rPr>
            </a:br>
            <a:r>
              <a:rPr lang="en-US" sz="2400" b="1" i="1" dirty="0">
                <a:solidFill>
                  <a:schemeClr val="tx1">
                    <a:lumMod val="75000"/>
                  </a:schemeClr>
                </a:solidFill>
                <a:highlight>
                  <a:srgbClr val="FFFF00"/>
                </a:highlight>
                <a:latin typeface="Raleway" pitchFamily="2" charset="0"/>
              </a:rPr>
              <a:t>* Tax and insurance payments have to be made</a:t>
            </a:r>
            <a:endParaRPr lang="en-US" sz="2880" i="1" dirty="0">
              <a:latin typeface="Raleway" pitchFamily="2" charset="0"/>
            </a:endParaRPr>
          </a:p>
        </p:txBody>
      </p:sp>
    </p:spTree>
    <p:custDataLst>
      <p:tags r:id="rId1"/>
    </p:custDataLst>
    <p:extLst>
      <p:ext uri="{BB962C8B-B14F-4D97-AF65-F5344CB8AC3E}">
        <p14:creationId xmlns:p14="http://schemas.microsoft.com/office/powerpoint/2010/main" val="1388525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fade">
                                      <p:cBhvr>
                                        <p:cTn id="27" dur="500"/>
                                        <p:tgtEl>
                                          <p:spTgt spid="12">
                                            <p:txEl>
                                              <p:pRg st="0" end="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xEl>
                                              <p:pRg st="1" end="1"/>
                                            </p:txEl>
                                          </p:spTgt>
                                        </p:tgtEl>
                                        <p:attrNameLst>
                                          <p:attrName>style.visibility</p:attrName>
                                        </p:attrNameLst>
                                      </p:cBhvr>
                                      <p:to>
                                        <p:strVal val="visible"/>
                                      </p:to>
                                    </p:set>
                                    <p:animEffect transition="in" filter="fade">
                                      <p:cBhvr>
                                        <p:cTn id="30" dur="500"/>
                                        <p:tgtEl>
                                          <p:spTgt spid="12">
                                            <p:txEl>
                                              <p:pRg st="1" end="1"/>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2">
                                            <p:txEl>
                                              <p:pRg st="2" end="2"/>
                                            </p:txEl>
                                          </p:spTgt>
                                        </p:tgtEl>
                                        <p:attrNameLst>
                                          <p:attrName>style.visibility</p:attrName>
                                        </p:attrNameLst>
                                      </p:cBhvr>
                                      <p:to>
                                        <p:strVal val="visible"/>
                                      </p:to>
                                    </p:set>
                                    <p:animEffect transition="in" filter="fade">
                                      <p:cBhvr>
                                        <p:cTn id="33" dur="500"/>
                                        <p:tgtEl>
                                          <p:spTgt spid="12">
                                            <p:txEl>
                                              <p:pRg st="2" end="2"/>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2">
                                            <p:txEl>
                                              <p:pRg st="3" end="3"/>
                                            </p:txEl>
                                          </p:spTgt>
                                        </p:tgtEl>
                                        <p:attrNameLst>
                                          <p:attrName>style.visibility</p:attrName>
                                        </p:attrNameLst>
                                      </p:cBhvr>
                                      <p:to>
                                        <p:strVal val="visible"/>
                                      </p:to>
                                    </p:set>
                                    <p:animEffect transition="in" filter="fade">
                                      <p:cBhvr>
                                        <p:cTn id="36" dur="500"/>
                                        <p:tgtEl>
                                          <p:spTgt spid="12">
                                            <p:txEl>
                                              <p:pRg st="3" end="3"/>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2">
                                            <p:txEl>
                                              <p:pRg st="4" end="4"/>
                                            </p:txEl>
                                          </p:spTgt>
                                        </p:tgtEl>
                                        <p:attrNameLst>
                                          <p:attrName>style.visibility</p:attrName>
                                        </p:attrNameLst>
                                      </p:cBhvr>
                                      <p:to>
                                        <p:strVal val="visible"/>
                                      </p:to>
                                    </p:set>
                                    <p:animEffect transition="in" filter="fade">
                                      <p:cBhvr>
                                        <p:cTn id="39" dur="500"/>
                                        <p:tgtEl>
                                          <p:spTgt spid="12">
                                            <p:txEl>
                                              <p:pRg st="4" end="4"/>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2">
                                            <p:txEl>
                                              <p:pRg st="6" end="6"/>
                                            </p:txEl>
                                          </p:spTgt>
                                        </p:tgtEl>
                                        <p:attrNameLst>
                                          <p:attrName>style.visibility</p:attrName>
                                        </p:attrNameLst>
                                      </p:cBhvr>
                                      <p:to>
                                        <p:strVal val="visible"/>
                                      </p:to>
                                    </p:set>
                                    <p:animEffect transition="in" filter="fade">
                                      <p:cBhvr>
                                        <p:cTn id="42" dur="500"/>
                                        <p:tgtEl>
                                          <p:spTgt spid="12">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p:bldP spid="12"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31"/>
          <p:cNvSpPr/>
          <p:nvPr/>
        </p:nvSpPr>
        <p:spPr>
          <a:xfrm rot="10800000">
            <a:off x="1" y="80"/>
            <a:ext cx="14630400" cy="8241120"/>
          </a:xfrm>
          <a:prstGeom prst="rect">
            <a:avLst/>
          </a:prstGeom>
          <a:solidFill>
            <a:schemeClr val="dk2"/>
          </a:solidFill>
          <a:ln>
            <a:noFill/>
          </a:ln>
        </p:spPr>
        <p:txBody>
          <a:bodyPr spcFirstLastPara="1" wrap="square" lIns="54880" tIns="27440" rIns="54880" bIns="27440" anchor="ctr" anchorCtr="0">
            <a:noAutofit/>
          </a:bodyPr>
          <a:lstStyle/>
          <a:p>
            <a:pPr algn="ctr" defTabSz="1463004">
              <a:buClr>
                <a:srgbClr val="000000"/>
              </a:buClr>
            </a:pPr>
            <a:endParaRPr sz="1120" kern="0" dirty="0">
              <a:solidFill>
                <a:srgbClr val="FFFFFF"/>
              </a:solidFill>
              <a:latin typeface="Calibri"/>
              <a:ea typeface="Calibri"/>
              <a:cs typeface="Calibri"/>
              <a:sym typeface="Calibri"/>
            </a:endParaRPr>
          </a:p>
        </p:txBody>
      </p:sp>
      <p:grpSp>
        <p:nvGrpSpPr>
          <p:cNvPr id="142" name="Google Shape;142;p31"/>
          <p:cNvGrpSpPr/>
          <p:nvPr/>
        </p:nvGrpSpPr>
        <p:grpSpPr>
          <a:xfrm>
            <a:off x="8311872" y="2185096"/>
            <a:ext cx="5041885" cy="3818593"/>
            <a:chOff x="13849425" y="2965692"/>
            <a:chExt cx="8400900" cy="6588242"/>
          </a:xfrm>
        </p:grpSpPr>
        <p:grpSp>
          <p:nvGrpSpPr>
            <p:cNvPr id="143" name="Google Shape;143;p31"/>
            <p:cNvGrpSpPr/>
            <p:nvPr/>
          </p:nvGrpSpPr>
          <p:grpSpPr>
            <a:xfrm>
              <a:off x="13849425" y="2965692"/>
              <a:ext cx="8400900" cy="6588242"/>
              <a:chOff x="4172025" y="4070592"/>
              <a:chExt cx="8400900" cy="6588242"/>
            </a:xfrm>
          </p:grpSpPr>
          <p:sp>
            <p:nvSpPr>
              <p:cNvPr id="144" name="Google Shape;144;p31"/>
              <p:cNvSpPr/>
              <p:nvPr/>
            </p:nvSpPr>
            <p:spPr>
              <a:xfrm>
                <a:off x="4172025" y="4070592"/>
                <a:ext cx="8400900" cy="5001600"/>
              </a:xfrm>
              <a:prstGeom prst="rect">
                <a:avLst/>
              </a:prstGeom>
              <a:noFill/>
              <a:ln>
                <a:noFill/>
              </a:ln>
            </p:spPr>
            <p:txBody>
              <a:bodyPr spcFirstLastPara="1" wrap="square" lIns="54880" tIns="27440" rIns="54880" bIns="27440" anchor="t" anchorCtr="0">
                <a:noAutofit/>
              </a:bodyPr>
              <a:lstStyle/>
              <a:p>
                <a:pPr defTabSz="1463004">
                  <a:buClr>
                    <a:srgbClr val="000000"/>
                  </a:buClr>
                </a:pPr>
                <a:r>
                  <a:rPr lang="en-US" sz="3680" kern="0" dirty="0">
                    <a:solidFill>
                      <a:srgbClr val="FFFFFF"/>
                    </a:solidFill>
                    <a:latin typeface="Roboto"/>
                    <a:ea typeface="Roboto"/>
                    <a:cs typeface="Roboto"/>
                    <a:sym typeface="Roboto"/>
                  </a:rPr>
                  <a:t>The IRA Stretch™</a:t>
                </a:r>
                <a:endParaRPr sz="3680" kern="0" dirty="0">
                  <a:solidFill>
                    <a:srgbClr val="FFFFFF"/>
                  </a:solidFill>
                  <a:latin typeface="Roboto"/>
                  <a:ea typeface="Roboto"/>
                  <a:cs typeface="Roboto"/>
                  <a:sym typeface="Roboto"/>
                </a:endParaRPr>
              </a:p>
              <a:p>
                <a:pPr defTabSz="1463004">
                  <a:buClr>
                    <a:srgbClr val="000000"/>
                  </a:buClr>
                </a:pPr>
                <a:endParaRPr lang="en" sz="3040" kern="0" dirty="0">
                  <a:solidFill>
                    <a:srgbClr val="FFFFFF"/>
                  </a:solidFill>
                  <a:latin typeface="Roboto"/>
                  <a:ea typeface="Roboto"/>
                  <a:cs typeface="Roboto"/>
                  <a:sym typeface="Roboto"/>
                </a:endParaRPr>
              </a:p>
              <a:p>
                <a:pPr defTabSz="1463004">
                  <a:buClr>
                    <a:srgbClr val="000000"/>
                  </a:buClr>
                </a:pPr>
                <a:r>
                  <a:rPr lang="en" sz="3040" kern="0" dirty="0">
                    <a:solidFill>
                      <a:srgbClr val="FFFFFF"/>
                    </a:solidFill>
                    <a:latin typeface="Roboto"/>
                    <a:ea typeface="Roboto"/>
                    <a:cs typeface="Roboto"/>
                    <a:sym typeface="Roboto"/>
                  </a:rPr>
                  <a:t>Using a HECM to increase IRA withdrawal flexibility and reduce retirement cash flow risk while increasing Legacy</a:t>
                </a:r>
                <a:endParaRPr sz="3040" kern="0" dirty="0">
                  <a:solidFill>
                    <a:srgbClr val="FFFFFF"/>
                  </a:solidFill>
                  <a:latin typeface="Roboto"/>
                  <a:ea typeface="Roboto"/>
                  <a:cs typeface="Roboto"/>
                  <a:sym typeface="Roboto"/>
                </a:endParaRPr>
              </a:p>
            </p:txBody>
          </p:sp>
          <p:sp>
            <p:nvSpPr>
              <p:cNvPr id="145" name="Google Shape;145;p31"/>
              <p:cNvSpPr txBox="1"/>
              <p:nvPr/>
            </p:nvSpPr>
            <p:spPr>
              <a:xfrm>
                <a:off x="4172046" y="10135634"/>
                <a:ext cx="8204100" cy="523200"/>
              </a:xfrm>
              <a:prstGeom prst="rect">
                <a:avLst/>
              </a:prstGeom>
              <a:noFill/>
              <a:ln>
                <a:noFill/>
              </a:ln>
            </p:spPr>
            <p:txBody>
              <a:bodyPr spcFirstLastPara="1" wrap="square" lIns="54880" tIns="27440" rIns="54880" bIns="27440" anchor="t" anchorCtr="0">
                <a:noAutofit/>
              </a:bodyPr>
              <a:lstStyle/>
              <a:p>
                <a:pPr defTabSz="1463004">
                  <a:buClr>
                    <a:srgbClr val="000000"/>
                  </a:buClr>
                </a:pPr>
                <a:r>
                  <a:rPr lang="en" sz="1760" kern="0" dirty="0">
                    <a:solidFill>
                      <a:srgbClr val="FFFFFF"/>
                    </a:solidFill>
                    <a:latin typeface="Roboto Medium"/>
                    <a:ea typeface="Roboto Medium"/>
                    <a:cs typeface="Roboto Medium"/>
                    <a:sym typeface="Roboto Medium"/>
                  </a:rPr>
                  <a:t>John Thompson</a:t>
                </a:r>
              </a:p>
              <a:p>
                <a:pPr defTabSz="1463004">
                  <a:buClr>
                    <a:srgbClr val="000000"/>
                  </a:buClr>
                </a:pPr>
                <a:r>
                  <a:rPr lang="en" sz="1760" kern="0" dirty="0">
                    <a:solidFill>
                      <a:srgbClr val="FFFFFF"/>
                    </a:solidFill>
                    <a:latin typeface="Roboto Medium"/>
                    <a:ea typeface="Roboto Medium"/>
                    <a:cs typeface="Roboto Medium"/>
                    <a:sym typeface="Roboto Medium"/>
                  </a:rPr>
                  <a:t>Certified Liability Advisor</a:t>
                </a:r>
              </a:p>
              <a:p>
                <a:pPr defTabSz="1463004">
                  <a:buClr>
                    <a:srgbClr val="000000"/>
                  </a:buClr>
                </a:pPr>
                <a:r>
                  <a:rPr lang="en" sz="1760" kern="0" dirty="0">
                    <a:solidFill>
                      <a:srgbClr val="FFFFFF"/>
                    </a:solidFill>
                    <a:latin typeface="Roboto Medium"/>
                    <a:ea typeface="Roboto Medium"/>
                    <a:cs typeface="Roboto Medium"/>
                    <a:sym typeface="Roboto Medium"/>
                  </a:rPr>
                  <a:t>John@smplmortgage.com</a:t>
                </a:r>
              </a:p>
              <a:p>
                <a:pPr defTabSz="1463004">
                  <a:buClr>
                    <a:srgbClr val="000000"/>
                  </a:buClr>
                </a:pPr>
                <a:r>
                  <a:rPr lang="en" sz="1760" kern="0" dirty="0">
                    <a:solidFill>
                      <a:srgbClr val="FFFFFF"/>
                    </a:solidFill>
                    <a:latin typeface="Roboto Medium"/>
                    <a:ea typeface="Roboto Medium"/>
                    <a:cs typeface="Roboto Medium"/>
                    <a:sym typeface="Roboto Medium"/>
                  </a:rPr>
                  <a:t>NMLS: 252514</a:t>
                </a:r>
                <a:endParaRPr sz="800" kern="0" dirty="0">
                  <a:solidFill>
                    <a:srgbClr val="000000"/>
                  </a:solidFill>
                  <a:latin typeface="Arial"/>
                  <a:cs typeface="Arial"/>
                  <a:sym typeface="Arial"/>
                </a:endParaRPr>
              </a:p>
            </p:txBody>
          </p:sp>
        </p:grpSp>
        <p:grpSp>
          <p:nvGrpSpPr>
            <p:cNvPr id="146" name="Google Shape;146;p31"/>
            <p:cNvGrpSpPr/>
            <p:nvPr/>
          </p:nvGrpSpPr>
          <p:grpSpPr>
            <a:xfrm>
              <a:off x="13990151" y="8425691"/>
              <a:ext cx="1275259" cy="146420"/>
              <a:chOff x="9261232" y="2157046"/>
              <a:chExt cx="14091255" cy="1617900"/>
            </a:xfrm>
          </p:grpSpPr>
          <p:sp>
            <p:nvSpPr>
              <p:cNvPr id="147" name="Google Shape;147;p31"/>
              <p:cNvSpPr/>
              <p:nvPr/>
            </p:nvSpPr>
            <p:spPr>
              <a:xfrm>
                <a:off x="9261232" y="2157046"/>
                <a:ext cx="1617900" cy="1617900"/>
              </a:xfrm>
              <a:prstGeom prst="ellipse">
                <a:avLst/>
              </a:prstGeom>
              <a:solidFill>
                <a:schemeClr val="accent1"/>
              </a:solidFill>
              <a:ln>
                <a:noFill/>
              </a:ln>
            </p:spPr>
            <p:txBody>
              <a:bodyPr spcFirstLastPara="1" wrap="square" lIns="54880" tIns="27440" rIns="54880" bIns="27440" anchor="ctr" anchorCtr="0">
                <a:noAutofit/>
              </a:bodyPr>
              <a:lstStyle/>
              <a:p>
                <a:pPr algn="ctr" defTabSz="1463004">
                  <a:buClr>
                    <a:srgbClr val="000000"/>
                  </a:buClr>
                </a:pPr>
                <a:endParaRPr sz="1120" kern="0">
                  <a:solidFill>
                    <a:srgbClr val="FFFFFF"/>
                  </a:solidFill>
                  <a:latin typeface="Calibri"/>
                  <a:ea typeface="Calibri"/>
                  <a:cs typeface="Calibri"/>
                  <a:sym typeface="Calibri"/>
                </a:endParaRPr>
              </a:p>
            </p:txBody>
          </p:sp>
          <p:sp>
            <p:nvSpPr>
              <p:cNvPr id="148" name="Google Shape;148;p31"/>
              <p:cNvSpPr/>
              <p:nvPr/>
            </p:nvSpPr>
            <p:spPr>
              <a:xfrm>
                <a:off x="12379571" y="2157046"/>
                <a:ext cx="1617900" cy="1617900"/>
              </a:xfrm>
              <a:prstGeom prst="ellipse">
                <a:avLst/>
              </a:prstGeom>
              <a:solidFill>
                <a:schemeClr val="accent2"/>
              </a:solidFill>
              <a:ln>
                <a:noFill/>
              </a:ln>
            </p:spPr>
            <p:txBody>
              <a:bodyPr spcFirstLastPara="1" wrap="square" lIns="54880" tIns="27440" rIns="54880" bIns="27440" anchor="ctr" anchorCtr="0">
                <a:noAutofit/>
              </a:bodyPr>
              <a:lstStyle/>
              <a:p>
                <a:pPr algn="ctr" defTabSz="1463004">
                  <a:buClr>
                    <a:srgbClr val="000000"/>
                  </a:buClr>
                </a:pPr>
                <a:endParaRPr sz="1120" kern="0">
                  <a:solidFill>
                    <a:srgbClr val="FFFFFF"/>
                  </a:solidFill>
                  <a:latin typeface="Calibri"/>
                  <a:ea typeface="Calibri"/>
                  <a:cs typeface="Calibri"/>
                  <a:sym typeface="Calibri"/>
                </a:endParaRPr>
              </a:p>
            </p:txBody>
          </p:sp>
          <p:sp>
            <p:nvSpPr>
              <p:cNvPr id="149" name="Google Shape;149;p31"/>
              <p:cNvSpPr/>
              <p:nvPr/>
            </p:nvSpPr>
            <p:spPr>
              <a:xfrm>
                <a:off x="15497909" y="2157046"/>
                <a:ext cx="1617900" cy="1617900"/>
              </a:xfrm>
              <a:prstGeom prst="ellipse">
                <a:avLst/>
              </a:prstGeom>
              <a:solidFill>
                <a:schemeClr val="accent3"/>
              </a:solidFill>
              <a:ln>
                <a:noFill/>
              </a:ln>
            </p:spPr>
            <p:txBody>
              <a:bodyPr spcFirstLastPara="1" wrap="square" lIns="54880" tIns="27440" rIns="54880" bIns="27440" anchor="ctr" anchorCtr="0">
                <a:noAutofit/>
              </a:bodyPr>
              <a:lstStyle/>
              <a:p>
                <a:pPr algn="ctr" defTabSz="1463004">
                  <a:buClr>
                    <a:srgbClr val="000000"/>
                  </a:buClr>
                </a:pPr>
                <a:endParaRPr sz="1120" kern="0">
                  <a:solidFill>
                    <a:srgbClr val="FFFFFF"/>
                  </a:solidFill>
                  <a:latin typeface="Calibri"/>
                  <a:ea typeface="Calibri"/>
                  <a:cs typeface="Calibri"/>
                  <a:sym typeface="Calibri"/>
                </a:endParaRPr>
              </a:p>
            </p:txBody>
          </p:sp>
          <p:sp>
            <p:nvSpPr>
              <p:cNvPr id="150" name="Google Shape;150;p31"/>
              <p:cNvSpPr/>
              <p:nvPr/>
            </p:nvSpPr>
            <p:spPr>
              <a:xfrm>
                <a:off x="18616248" y="2157046"/>
                <a:ext cx="1617900" cy="1617900"/>
              </a:xfrm>
              <a:prstGeom prst="ellipse">
                <a:avLst/>
              </a:prstGeom>
              <a:solidFill>
                <a:schemeClr val="accent4"/>
              </a:solidFill>
              <a:ln>
                <a:noFill/>
              </a:ln>
            </p:spPr>
            <p:txBody>
              <a:bodyPr spcFirstLastPara="1" wrap="square" lIns="54880" tIns="27440" rIns="54880" bIns="27440" anchor="ctr" anchorCtr="0">
                <a:noAutofit/>
              </a:bodyPr>
              <a:lstStyle/>
              <a:p>
                <a:pPr algn="ctr" defTabSz="1463004">
                  <a:buClr>
                    <a:srgbClr val="000000"/>
                  </a:buClr>
                </a:pPr>
                <a:endParaRPr sz="1120" kern="0">
                  <a:solidFill>
                    <a:srgbClr val="FFFFFF"/>
                  </a:solidFill>
                  <a:latin typeface="Calibri"/>
                  <a:ea typeface="Calibri"/>
                  <a:cs typeface="Calibri"/>
                  <a:sym typeface="Calibri"/>
                </a:endParaRPr>
              </a:p>
            </p:txBody>
          </p:sp>
          <p:sp>
            <p:nvSpPr>
              <p:cNvPr id="151" name="Google Shape;151;p31"/>
              <p:cNvSpPr/>
              <p:nvPr/>
            </p:nvSpPr>
            <p:spPr>
              <a:xfrm>
                <a:off x="21734588" y="2157046"/>
                <a:ext cx="1617900" cy="1617900"/>
              </a:xfrm>
              <a:prstGeom prst="ellipse">
                <a:avLst/>
              </a:prstGeom>
              <a:solidFill>
                <a:schemeClr val="accent5"/>
              </a:solidFill>
              <a:ln>
                <a:noFill/>
              </a:ln>
            </p:spPr>
            <p:txBody>
              <a:bodyPr spcFirstLastPara="1" wrap="square" lIns="54880" tIns="27440" rIns="54880" bIns="27440" anchor="ctr" anchorCtr="0">
                <a:noAutofit/>
              </a:bodyPr>
              <a:lstStyle/>
              <a:p>
                <a:pPr algn="ctr" defTabSz="1463004">
                  <a:buClr>
                    <a:srgbClr val="000000"/>
                  </a:buClr>
                </a:pPr>
                <a:endParaRPr sz="1120" kern="0">
                  <a:solidFill>
                    <a:srgbClr val="FFFFFF"/>
                  </a:solidFill>
                  <a:latin typeface="Calibri"/>
                  <a:ea typeface="Calibri"/>
                  <a:cs typeface="Calibri"/>
                  <a:sym typeface="Calibri"/>
                </a:endParaRPr>
              </a:p>
            </p:txBody>
          </p:sp>
        </p:grpSp>
      </p:grpSp>
      <p:pic>
        <p:nvPicPr>
          <p:cNvPr id="3" name="Picture 2">
            <a:extLst>
              <a:ext uri="{FF2B5EF4-FFF2-40B4-BE49-F238E27FC236}">
                <a16:creationId xmlns:a16="http://schemas.microsoft.com/office/drawing/2014/main" id="{83878CD0-C3C8-35D2-A543-A1F080403B56}"/>
              </a:ext>
            </a:extLst>
          </p:cNvPr>
          <p:cNvPicPr>
            <a:picLocks noChangeAspect="1"/>
          </p:cNvPicPr>
          <p:nvPr/>
        </p:nvPicPr>
        <p:blipFill>
          <a:blip r:embed="rId4"/>
          <a:srcRect/>
          <a:stretch/>
        </p:blipFill>
        <p:spPr>
          <a:xfrm>
            <a:off x="1057808" y="5392184"/>
            <a:ext cx="4417102" cy="1946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CF2C0D04-44E0-D3EB-ED35-4FB50884E237}"/>
              </a:ext>
            </a:extLst>
          </p:cNvPr>
          <p:cNvSpPr txBox="1"/>
          <p:nvPr/>
        </p:nvSpPr>
        <p:spPr>
          <a:xfrm>
            <a:off x="8238448" y="7742905"/>
            <a:ext cx="6581435" cy="480131"/>
          </a:xfrm>
          <a:prstGeom prst="rect">
            <a:avLst/>
          </a:prstGeom>
          <a:noFill/>
        </p:spPr>
        <p:txBody>
          <a:bodyPr wrap="square" rtlCol="0">
            <a:spAutoFit/>
          </a:bodyPr>
          <a:lstStyle/>
          <a:p>
            <a:r>
              <a:rPr lang="en-US" sz="1260" dirty="0">
                <a:solidFill>
                  <a:schemeClr val="bg1"/>
                </a:solidFill>
                <a:latin typeface="Roboto" panose="02000000000000000000" pitchFamily="2" charset="0"/>
                <a:ea typeface="Roboto" panose="02000000000000000000" pitchFamily="2" charset="0"/>
                <a:cs typeface="Roboto" panose="02000000000000000000" pitchFamily="2" charset="0"/>
              </a:rPr>
              <a:t>© National Institute of Financial Education (All Rights Reserved)</a:t>
            </a:r>
          </a:p>
          <a:p>
            <a:endParaRPr lang="en-US" sz="126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cxnSp>
        <p:nvCxnSpPr>
          <p:cNvPr id="6" name="Straight Connector 5">
            <a:extLst>
              <a:ext uri="{FF2B5EF4-FFF2-40B4-BE49-F238E27FC236}">
                <a16:creationId xmlns:a16="http://schemas.microsoft.com/office/drawing/2014/main" id="{F580A91E-3788-7727-DF72-453A1EF48D15}"/>
              </a:ext>
            </a:extLst>
          </p:cNvPr>
          <p:cNvCxnSpPr/>
          <p:nvPr/>
        </p:nvCxnSpPr>
        <p:spPr>
          <a:xfrm>
            <a:off x="6512887" y="513244"/>
            <a:ext cx="0" cy="7353546"/>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descr="A sign on a building&#10;&#10;Description automatically generated with medium confidence">
            <a:extLst>
              <a:ext uri="{FF2B5EF4-FFF2-40B4-BE49-F238E27FC236}">
                <a16:creationId xmlns:a16="http://schemas.microsoft.com/office/drawing/2014/main" id="{07CD5915-10B2-3EC5-51E0-013BA0430285}"/>
              </a:ext>
            </a:extLst>
          </p:cNvPr>
          <p:cNvPicPr>
            <a:picLocks noChangeAspect="1"/>
          </p:cNvPicPr>
          <p:nvPr/>
        </p:nvPicPr>
        <p:blipFill>
          <a:blip r:embed="rId5"/>
          <a:stretch>
            <a:fillRect/>
          </a:stretch>
        </p:blipFill>
        <p:spPr>
          <a:xfrm>
            <a:off x="651806" y="1171226"/>
            <a:ext cx="4944318" cy="3182112"/>
          </a:xfrm>
          <a:prstGeom prst="rect">
            <a:avLst/>
          </a:prstGeom>
          <a:ln>
            <a:noFill/>
          </a:ln>
          <a:effectLst>
            <a:softEdge rad="112500"/>
          </a:effectLst>
        </p:spPr>
      </p:pic>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 name="TextBox 4">
            <a:extLst>
              <a:ext uri="{FF2B5EF4-FFF2-40B4-BE49-F238E27FC236}">
                <a16:creationId xmlns:a16="http://schemas.microsoft.com/office/drawing/2014/main" id="{CCD1B234-C906-936E-8B4C-D71F2F3FC94F}"/>
              </a:ext>
            </a:extLst>
          </p:cNvPr>
          <p:cNvSpPr txBox="1"/>
          <p:nvPr/>
        </p:nvSpPr>
        <p:spPr>
          <a:xfrm>
            <a:off x="391571" y="275879"/>
            <a:ext cx="7313724" cy="757130"/>
          </a:xfrm>
          <a:prstGeom prst="rect">
            <a:avLst/>
          </a:prstGeom>
          <a:noFill/>
        </p:spPr>
        <p:txBody>
          <a:bodyPr wrap="square">
            <a:spAutoFit/>
          </a:bodyPr>
          <a:lstStyle/>
          <a:p>
            <a:pPr defTabSz="1097280"/>
            <a:r>
              <a:rPr lang="en-US" sz="2160" b="1" dirty="0">
                <a:solidFill>
                  <a:prstClr val="black"/>
                </a:solidFill>
                <a:latin typeface="Proxima Nova Rg" panose="02000506030000020004" pitchFamily="2" charset="0"/>
                <a:ea typeface="Roboto" panose="02000000000000000000" pitchFamily="2" charset="0"/>
                <a:cs typeface="Roboto" panose="02000000000000000000" pitchFamily="2" charset="0"/>
              </a:rPr>
              <a:t>The Home Equity IRA Stretch™</a:t>
            </a:r>
            <a:endParaRPr lang="en-US" sz="2160" dirty="0">
              <a:solidFill>
                <a:prstClr val="black"/>
              </a:solidFill>
              <a:latin typeface="Proxima Nova Rg" panose="02000506030000020004" pitchFamily="2" charset="0"/>
              <a:ea typeface="Roboto" panose="02000000000000000000" pitchFamily="2" charset="0"/>
              <a:cs typeface="Roboto" panose="02000000000000000000" pitchFamily="2" charset="0"/>
            </a:endParaRPr>
          </a:p>
          <a:p>
            <a:pPr defTabSz="1097280"/>
            <a:r>
              <a:rPr lang="en-US" sz="2160" dirty="0">
                <a:solidFill>
                  <a:prstClr val="black"/>
                </a:solidFill>
                <a:latin typeface="Proxima Nova Rg" panose="02000506030000020004" pitchFamily="2" charset="0"/>
                <a:ea typeface="Roboto" panose="02000000000000000000" pitchFamily="2" charset="0"/>
                <a:cs typeface="Roboto" panose="02000000000000000000" pitchFamily="2" charset="0"/>
              </a:rPr>
              <a:t>A Case Study</a:t>
            </a:r>
          </a:p>
        </p:txBody>
      </p:sp>
      <p:sp>
        <p:nvSpPr>
          <p:cNvPr id="6" name="Rectangle 1">
            <a:extLst>
              <a:ext uri="{FF2B5EF4-FFF2-40B4-BE49-F238E27FC236}">
                <a16:creationId xmlns:a16="http://schemas.microsoft.com/office/drawing/2014/main" id="{E98FEE42-1AEC-56E4-49B1-AE423EE5EDCE}"/>
              </a:ext>
            </a:extLst>
          </p:cNvPr>
          <p:cNvSpPr>
            <a:spLocks noChangeArrowheads="1"/>
          </p:cNvSpPr>
          <p:nvPr/>
        </p:nvSpPr>
        <p:spPr bwMode="auto">
          <a:xfrm>
            <a:off x="391571" y="2121250"/>
            <a:ext cx="4844022" cy="1920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9728" tIns="54864" rIns="109728" bIns="54864" numCol="1" anchor="ctr" anchorCtr="0" compatLnSpc="1">
            <a:prstTxWarp prst="textNoShape">
              <a:avLst/>
            </a:prstTxWarp>
            <a:spAutoFit/>
          </a:bodyPr>
          <a:lstStyle/>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70 and 71 - Retired Couple</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$1,300,000 Home - No Mortgage</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$862,000 in IRA Assets</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Spending needs $25,000 over Pension/SS</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Liquid Assets almost gone</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Concerned about Tax on IRA withdrawals</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RMD/Tax &amp; Spending will run out in 13 years </a:t>
            </a:r>
          </a:p>
        </p:txBody>
      </p:sp>
      <p:sp>
        <p:nvSpPr>
          <p:cNvPr id="7" name="Rectangle 2">
            <a:extLst>
              <a:ext uri="{FF2B5EF4-FFF2-40B4-BE49-F238E27FC236}">
                <a16:creationId xmlns:a16="http://schemas.microsoft.com/office/drawing/2014/main" id="{E2C331A8-1A85-C9F6-A938-EC6F93A72CE3}"/>
              </a:ext>
            </a:extLst>
          </p:cNvPr>
          <p:cNvSpPr>
            <a:spLocks noChangeArrowheads="1"/>
          </p:cNvSpPr>
          <p:nvPr/>
        </p:nvSpPr>
        <p:spPr bwMode="auto">
          <a:xfrm>
            <a:off x="391571" y="5203957"/>
            <a:ext cx="6395575"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9728" tIns="54864" rIns="109728" bIns="54864" numCol="1" anchor="ctr" anchorCtr="0" compatLnSpc="1">
            <a:prstTxWarp prst="textNoShape">
              <a:avLst/>
            </a:prstTxWarp>
            <a:spAutoFit/>
          </a:bodyPr>
          <a:lstStyle/>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Age in place</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Freedom to travel</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Remove stress around the budget</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Maintain highest level of net worth without </a:t>
            </a:r>
            <a:b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b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sacrificing lifestyle</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Have plan in place for contingencies. </a:t>
            </a:r>
          </a:p>
        </p:txBody>
      </p:sp>
      <p:sp>
        <p:nvSpPr>
          <p:cNvPr id="8" name="Rectangle 3">
            <a:extLst>
              <a:ext uri="{FF2B5EF4-FFF2-40B4-BE49-F238E27FC236}">
                <a16:creationId xmlns:a16="http://schemas.microsoft.com/office/drawing/2014/main" id="{8D0F6D85-9CED-5533-D813-C6996B7CB78C}"/>
              </a:ext>
            </a:extLst>
          </p:cNvPr>
          <p:cNvSpPr>
            <a:spLocks noChangeArrowheads="1"/>
          </p:cNvSpPr>
          <p:nvPr/>
        </p:nvSpPr>
        <p:spPr bwMode="auto">
          <a:xfrm>
            <a:off x="5982788" y="1991985"/>
            <a:ext cx="7905642" cy="1920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9728" tIns="54864" rIns="109728" bIns="54864" numCol="1" anchor="ctr" anchorCtr="0" compatLnSpc="1">
            <a:prstTxWarp prst="textNoShape">
              <a:avLst/>
            </a:prstTxWarp>
            <a:spAutoFit/>
          </a:bodyPr>
          <a:lstStyle/>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HECM Standby Line of Credit Establish</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$438,000 Access</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$100,000 initial cash</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$25,000 Tax Free draws for 10 years</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Growing Line of Credit for Contingencies</a:t>
            </a:r>
          </a:p>
          <a:p>
            <a:pPr marL="342900" indent="-342900" defTabSz="1097280" eaLnBrk="0" fontAlgn="base" hangingPunct="0">
              <a:spcBef>
                <a:spcPct val="0"/>
              </a:spcBef>
              <a:spcAft>
                <a:spcPct val="0"/>
              </a:spcAft>
              <a:buFont typeface="Arial" panose="020B0604020202020204" pitchFamily="34" charset="0"/>
              <a:buChar char="•"/>
            </a:pPr>
            <a:r>
              <a:rPr lang="en-US" alt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Year to Year Evaluation on whether to draw from IRA or HECM based on market conditions with their advisor</a:t>
            </a:r>
          </a:p>
        </p:txBody>
      </p:sp>
      <p:sp>
        <p:nvSpPr>
          <p:cNvPr id="10" name="TextBox 9">
            <a:extLst>
              <a:ext uri="{FF2B5EF4-FFF2-40B4-BE49-F238E27FC236}">
                <a16:creationId xmlns:a16="http://schemas.microsoft.com/office/drawing/2014/main" id="{5C9EFF35-2F92-3B2E-D728-1E80A9B59E3D}"/>
              </a:ext>
            </a:extLst>
          </p:cNvPr>
          <p:cNvSpPr txBox="1"/>
          <p:nvPr/>
        </p:nvSpPr>
        <p:spPr>
          <a:xfrm>
            <a:off x="6115409" y="5060092"/>
            <a:ext cx="7370064" cy="2419124"/>
          </a:xfrm>
          <a:prstGeom prst="rect">
            <a:avLst/>
          </a:prstGeom>
          <a:noFill/>
        </p:spPr>
        <p:txBody>
          <a:bodyPr wrap="square">
            <a:spAutoFit/>
          </a:bodyPr>
          <a:lstStyle/>
          <a:p>
            <a:pPr defTabSz="1097280"/>
            <a:r>
              <a:rPr 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Client will be able to age in place with lower risk of cash flow depletion, reducing stress while increasing lifestyle. A funding source for contingency is now available as needed.</a:t>
            </a:r>
          </a:p>
          <a:p>
            <a:pPr defTabSz="1097280"/>
            <a:br>
              <a:rPr 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br>
            <a:r>
              <a:rPr lang="en-US" sz="1680" b="1" dirty="0">
                <a:solidFill>
                  <a:prstClr val="black"/>
                </a:solidFill>
                <a:latin typeface="Proxima Nova Rg" panose="02000506030000020004" pitchFamily="2" charset="0"/>
                <a:ea typeface="Roboto" panose="02000000000000000000" pitchFamily="2" charset="0"/>
                <a:cs typeface="Roboto" panose="02000000000000000000" pitchFamily="2" charset="0"/>
              </a:rPr>
              <a:t>Key Results:</a:t>
            </a:r>
          </a:p>
          <a:p>
            <a:pPr defTabSz="1097280"/>
            <a:endParaRPr 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endParaRPr>
          </a:p>
          <a:p>
            <a:pPr marL="342900" indent="-342900" defTabSz="1097280">
              <a:buFont typeface="Arial" panose="020B0604020202020204" pitchFamily="34" charset="0"/>
              <a:buChar char="•"/>
            </a:pPr>
            <a:r>
              <a:rPr 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$350,000 Tax Free Cash Flow</a:t>
            </a:r>
          </a:p>
          <a:p>
            <a:pPr marL="342900" indent="-342900" defTabSz="1097280">
              <a:buFont typeface="Arial" panose="020B0604020202020204" pitchFamily="34" charset="0"/>
              <a:buChar char="•"/>
            </a:pPr>
            <a:r>
              <a:rPr 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$522,000 Line of Credit Available</a:t>
            </a:r>
          </a:p>
          <a:p>
            <a:pPr marL="342900" indent="-342900" defTabSz="1097280">
              <a:buFont typeface="Arial" panose="020B0604020202020204" pitchFamily="34" charset="0"/>
              <a:buChar char="•"/>
            </a:pPr>
            <a:r>
              <a:rPr lang="en-US" sz="1680" dirty="0">
                <a:solidFill>
                  <a:prstClr val="black"/>
                </a:solidFill>
                <a:latin typeface="Proxima Nova Rg" panose="02000506030000020004" pitchFamily="2" charset="0"/>
                <a:ea typeface="Roboto" panose="02000000000000000000" pitchFamily="2" charset="0"/>
                <a:cs typeface="Roboto" panose="02000000000000000000" pitchFamily="2" charset="0"/>
              </a:rPr>
              <a:t>$1,400,000 Home Equity (3% loan balance)</a:t>
            </a:r>
          </a:p>
        </p:txBody>
      </p:sp>
      <p:sp>
        <p:nvSpPr>
          <p:cNvPr id="12" name="TextBox 11">
            <a:extLst>
              <a:ext uri="{FF2B5EF4-FFF2-40B4-BE49-F238E27FC236}">
                <a16:creationId xmlns:a16="http://schemas.microsoft.com/office/drawing/2014/main" id="{B0C752F5-DDD6-1301-47CF-7A7E7A69E5D3}"/>
              </a:ext>
            </a:extLst>
          </p:cNvPr>
          <p:cNvSpPr txBox="1"/>
          <p:nvPr/>
        </p:nvSpPr>
        <p:spPr>
          <a:xfrm>
            <a:off x="391571" y="1475527"/>
            <a:ext cx="5204243" cy="424732"/>
          </a:xfrm>
          <a:prstGeom prst="rect">
            <a:avLst/>
          </a:prstGeom>
          <a:noFill/>
        </p:spPr>
        <p:txBody>
          <a:bodyPr wrap="square">
            <a:spAutoFit/>
          </a:bodyPr>
          <a:lstStyle/>
          <a:p>
            <a:pPr defTabSz="1097280"/>
            <a:r>
              <a:rPr lang="en-US" sz="2160" b="1" dirty="0">
                <a:solidFill>
                  <a:prstClr val="black"/>
                </a:solidFill>
                <a:latin typeface="Proxima Nova Rg" panose="02000506030000020004" pitchFamily="2" charset="0"/>
                <a:ea typeface="Roboto" panose="02000000000000000000" pitchFamily="2" charset="0"/>
                <a:cs typeface="Roboto" panose="02000000000000000000" pitchFamily="2" charset="0"/>
              </a:rPr>
              <a:t>Client Scenario</a:t>
            </a:r>
          </a:p>
        </p:txBody>
      </p:sp>
      <p:sp>
        <p:nvSpPr>
          <p:cNvPr id="13" name="TextBox 12">
            <a:extLst>
              <a:ext uri="{FF2B5EF4-FFF2-40B4-BE49-F238E27FC236}">
                <a16:creationId xmlns:a16="http://schemas.microsoft.com/office/drawing/2014/main" id="{5FED3F29-0323-22B3-E131-1FCF55E9FF32}"/>
              </a:ext>
            </a:extLst>
          </p:cNvPr>
          <p:cNvSpPr txBox="1"/>
          <p:nvPr/>
        </p:nvSpPr>
        <p:spPr>
          <a:xfrm>
            <a:off x="391571" y="4465900"/>
            <a:ext cx="5204243" cy="424732"/>
          </a:xfrm>
          <a:prstGeom prst="rect">
            <a:avLst/>
          </a:prstGeom>
          <a:noFill/>
        </p:spPr>
        <p:txBody>
          <a:bodyPr wrap="square">
            <a:spAutoFit/>
          </a:bodyPr>
          <a:lstStyle/>
          <a:p>
            <a:pPr defTabSz="1097280"/>
            <a:r>
              <a:rPr lang="en-US" sz="2160" b="1" dirty="0">
                <a:solidFill>
                  <a:prstClr val="black"/>
                </a:solidFill>
                <a:latin typeface="Proxima Nova Rg" panose="02000506030000020004" pitchFamily="2" charset="0"/>
                <a:ea typeface="Roboto" panose="02000000000000000000" pitchFamily="2" charset="0"/>
                <a:cs typeface="Roboto" panose="02000000000000000000" pitchFamily="2" charset="0"/>
              </a:rPr>
              <a:t>Client Goals</a:t>
            </a:r>
          </a:p>
        </p:txBody>
      </p:sp>
      <p:sp>
        <p:nvSpPr>
          <p:cNvPr id="14" name="TextBox 13">
            <a:extLst>
              <a:ext uri="{FF2B5EF4-FFF2-40B4-BE49-F238E27FC236}">
                <a16:creationId xmlns:a16="http://schemas.microsoft.com/office/drawing/2014/main" id="{DE821A09-B1B0-85B0-1C51-DA2051B0B6FA}"/>
              </a:ext>
            </a:extLst>
          </p:cNvPr>
          <p:cNvSpPr txBox="1"/>
          <p:nvPr/>
        </p:nvSpPr>
        <p:spPr>
          <a:xfrm>
            <a:off x="5982788" y="1544640"/>
            <a:ext cx="5204243" cy="424732"/>
          </a:xfrm>
          <a:prstGeom prst="rect">
            <a:avLst/>
          </a:prstGeom>
          <a:noFill/>
        </p:spPr>
        <p:txBody>
          <a:bodyPr wrap="square">
            <a:spAutoFit/>
          </a:bodyPr>
          <a:lstStyle/>
          <a:p>
            <a:pPr defTabSz="1097280"/>
            <a:r>
              <a:rPr lang="en-US" sz="2160" b="1" dirty="0">
                <a:solidFill>
                  <a:prstClr val="black"/>
                </a:solidFill>
                <a:latin typeface="Proxima Nova Rg" panose="02000506030000020004" pitchFamily="2" charset="0"/>
                <a:ea typeface="Roboto" panose="02000000000000000000" pitchFamily="2" charset="0"/>
                <a:cs typeface="Roboto" panose="02000000000000000000" pitchFamily="2" charset="0"/>
              </a:rPr>
              <a:t>Client Plan</a:t>
            </a:r>
          </a:p>
        </p:txBody>
      </p:sp>
      <p:sp>
        <p:nvSpPr>
          <p:cNvPr id="15" name="TextBox 14">
            <a:extLst>
              <a:ext uri="{FF2B5EF4-FFF2-40B4-BE49-F238E27FC236}">
                <a16:creationId xmlns:a16="http://schemas.microsoft.com/office/drawing/2014/main" id="{CDB328E8-9C8E-A282-916C-468369CA394B}"/>
              </a:ext>
            </a:extLst>
          </p:cNvPr>
          <p:cNvSpPr txBox="1"/>
          <p:nvPr/>
        </p:nvSpPr>
        <p:spPr>
          <a:xfrm>
            <a:off x="5982788" y="4463345"/>
            <a:ext cx="5204243" cy="424732"/>
          </a:xfrm>
          <a:prstGeom prst="rect">
            <a:avLst/>
          </a:prstGeom>
          <a:noFill/>
        </p:spPr>
        <p:txBody>
          <a:bodyPr wrap="square">
            <a:spAutoFit/>
          </a:bodyPr>
          <a:lstStyle/>
          <a:p>
            <a:pPr defTabSz="1097280"/>
            <a:r>
              <a:rPr lang="en-US" sz="2160" b="1" dirty="0">
                <a:solidFill>
                  <a:prstClr val="black"/>
                </a:solidFill>
                <a:latin typeface="Proxima Nova Rg" panose="02000506030000020004" pitchFamily="2" charset="0"/>
                <a:ea typeface="Roboto" panose="02000000000000000000" pitchFamily="2" charset="0"/>
                <a:cs typeface="Roboto" panose="02000000000000000000" pitchFamily="2" charset="0"/>
              </a:rPr>
              <a:t>Client Impact</a:t>
            </a:r>
          </a:p>
        </p:txBody>
      </p:sp>
      <p:cxnSp>
        <p:nvCxnSpPr>
          <p:cNvPr id="17" name="Straight Connector 16">
            <a:extLst>
              <a:ext uri="{FF2B5EF4-FFF2-40B4-BE49-F238E27FC236}">
                <a16:creationId xmlns:a16="http://schemas.microsoft.com/office/drawing/2014/main" id="{D654A482-26C6-B755-D115-8427A0FD6DF9}"/>
              </a:ext>
            </a:extLst>
          </p:cNvPr>
          <p:cNvCxnSpPr>
            <a:cxnSpLocks/>
          </p:cNvCxnSpPr>
          <p:nvPr/>
        </p:nvCxnSpPr>
        <p:spPr>
          <a:xfrm>
            <a:off x="480713" y="1222684"/>
            <a:ext cx="13637623" cy="0"/>
          </a:xfrm>
          <a:prstGeom prst="line">
            <a:avLst/>
          </a:prstGeom>
          <a:ln w="19050"/>
        </p:spPr>
        <p:style>
          <a:lnRef idx="1">
            <a:schemeClr val="accent5"/>
          </a:lnRef>
          <a:fillRef idx="0">
            <a:schemeClr val="accent5"/>
          </a:fillRef>
          <a:effectRef idx="0">
            <a:schemeClr val="accent5"/>
          </a:effectRef>
          <a:fontRef idx="minor">
            <a:schemeClr val="tx1"/>
          </a:fontRef>
        </p:style>
      </p:cxnSp>
      <p:sp>
        <p:nvSpPr>
          <p:cNvPr id="19" name="TextBox 18">
            <a:extLst>
              <a:ext uri="{FF2B5EF4-FFF2-40B4-BE49-F238E27FC236}">
                <a16:creationId xmlns:a16="http://schemas.microsoft.com/office/drawing/2014/main" id="{75A0F8F4-4CB7-0284-863F-897139897129}"/>
              </a:ext>
            </a:extLst>
          </p:cNvPr>
          <p:cNvSpPr txBox="1"/>
          <p:nvPr/>
        </p:nvSpPr>
        <p:spPr>
          <a:xfrm>
            <a:off x="9597895" y="7833957"/>
            <a:ext cx="5244883" cy="286232"/>
          </a:xfrm>
          <a:prstGeom prst="rect">
            <a:avLst/>
          </a:prstGeom>
          <a:noFill/>
        </p:spPr>
        <p:txBody>
          <a:bodyPr wrap="square" rtlCol="0">
            <a:spAutoFit/>
          </a:bodyPr>
          <a:lstStyle/>
          <a:p>
            <a:pPr defTabSz="1097280"/>
            <a:r>
              <a:rPr lang="en-US" sz="1260" dirty="0">
                <a:solidFill>
                  <a:srgbClr val="13294B"/>
                </a:solidFill>
                <a:latin typeface="Proxima Nova Rg" panose="02000506030000020004" pitchFamily="2" charset="0"/>
                <a:ea typeface="Roboto" panose="02000000000000000000" pitchFamily="2" charset="0"/>
                <a:cs typeface="Roboto" panose="02000000000000000000" pitchFamily="2" charset="0"/>
              </a:rPr>
              <a:t>© National Institute of Financial Education (All Rights Reserved)</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C9E2AF3-ADB6-F403-299A-46BF15B3A6EB}"/>
              </a:ext>
            </a:extLst>
          </p:cNvPr>
          <p:cNvSpPr txBox="1"/>
          <p:nvPr/>
        </p:nvSpPr>
        <p:spPr>
          <a:xfrm>
            <a:off x="3658562" y="3896088"/>
            <a:ext cx="7317125" cy="424732"/>
          </a:xfrm>
          <a:prstGeom prst="rect">
            <a:avLst/>
          </a:prstGeom>
          <a:noFill/>
        </p:spPr>
        <p:txBody>
          <a:bodyPr wrap="square">
            <a:spAutoFit/>
          </a:bodyPr>
          <a:lstStyle/>
          <a:p>
            <a:endParaRPr lang="en-US" sz="2160" dirty="0">
              <a:latin typeface="Proxima Nova Rg" panose="02000506030000020004" pitchFamily="2" charset="0"/>
            </a:endParaRPr>
          </a:p>
        </p:txBody>
      </p:sp>
      <p:pic>
        <p:nvPicPr>
          <p:cNvPr id="9" name="Picture 8">
            <a:extLst>
              <a:ext uri="{FF2B5EF4-FFF2-40B4-BE49-F238E27FC236}">
                <a16:creationId xmlns:a16="http://schemas.microsoft.com/office/drawing/2014/main" id="{B00946DC-C787-6155-588B-143CE4B3C723}"/>
              </a:ext>
            </a:extLst>
          </p:cNvPr>
          <p:cNvPicPr>
            <a:picLocks noChangeAspect="1"/>
          </p:cNvPicPr>
          <p:nvPr/>
        </p:nvPicPr>
        <p:blipFill>
          <a:blip r:embed="rId3"/>
          <a:stretch>
            <a:fillRect/>
          </a:stretch>
        </p:blipFill>
        <p:spPr>
          <a:xfrm>
            <a:off x="1210960" y="857297"/>
            <a:ext cx="12208480" cy="3649672"/>
          </a:xfrm>
          <a:prstGeom prst="rect">
            <a:avLst/>
          </a:prstGeom>
        </p:spPr>
      </p:pic>
      <p:pic>
        <p:nvPicPr>
          <p:cNvPr id="11" name="Picture 10">
            <a:extLst>
              <a:ext uri="{FF2B5EF4-FFF2-40B4-BE49-F238E27FC236}">
                <a16:creationId xmlns:a16="http://schemas.microsoft.com/office/drawing/2014/main" id="{B0CAF338-775D-56A8-5A60-31FE8244E4D2}"/>
              </a:ext>
            </a:extLst>
          </p:cNvPr>
          <p:cNvPicPr>
            <a:picLocks noChangeAspect="1"/>
          </p:cNvPicPr>
          <p:nvPr/>
        </p:nvPicPr>
        <p:blipFill>
          <a:blip r:embed="rId4"/>
          <a:stretch>
            <a:fillRect/>
          </a:stretch>
        </p:blipFill>
        <p:spPr>
          <a:xfrm>
            <a:off x="1699901" y="5185276"/>
            <a:ext cx="5142857" cy="2457143"/>
          </a:xfrm>
          <a:prstGeom prst="rect">
            <a:avLst/>
          </a:prstGeom>
        </p:spPr>
      </p:pic>
      <p:cxnSp>
        <p:nvCxnSpPr>
          <p:cNvPr id="21" name="Straight Arrow Connector 20">
            <a:extLst>
              <a:ext uri="{FF2B5EF4-FFF2-40B4-BE49-F238E27FC236}">
                <a16:creationId xmlns:a16="http://schemas.microsoft.com/office/drawing/2014/main" id="{85868BE9-2A98-2A84-916E-357D1C49C610}"/>
              </a:ext>
            </a:extLst>
          </p:cNvPr>
          <p:cNvCxnSpPr>
            <a:cxnSpLocks/>
          </p:cNvCxnSpPr>
          <p:nvPr/>
        </p:nvCxnSpPr>
        <p:spPr>
          <a:xfrm flipH="1">
            <a:off x="9527150" y="3328327"/>
            <a:ext cx="898165" cy="448334"/>
          </a:xfrm>
          <a:prstGeom prst="straightConnector1">
            <a:avLst/>
          </a:prstGeom>
          <a:ln w="476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5" name="Straight Arrow Connector 24">
            <a:extLst>
              <a:ext uri="{FF2B5EF4-FFF2-40B4-BE49-F238E27FC236}">
                <a16:creationId xmlns:a16="http://schemas.microsoft.com/office/drawing/2014/main" id="{E9A172BE-2EA8-8F3B-696B-DBBD924C87FA}"/>
              </a:ext>
            </a:extLst>
          </p:cNvPr>
          <p:cNvCxnSpPr>
            <a:cxnSpLocks/>
          </p:cNvCxnSpPr>
          <p:nvPr/>
        </p:nvCxnSpPr>
        <p:spPr>
          <a:xfrm flipH="1">
            <a:off x="11742526" y="2228273"/>
            <a:ext cx="906090" cy="907718"/>
          </a:xfrm>
          <a:prstGeom prst="straightConnector1">
            <a:avLst/>
          </a:prstGeom>
          <a:ln w="476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8" name="Straight Arrow Connector 27">
            <a:extLst>
              <a:ext uri="{FF2B5EF4-FFF2-40B4-BE49-F238E27FC236}">
                <a16:creationId xmlns:a16="http://schemas.microsoft.com/office/drawing/2014/main" id="{A22EBB1C-F29F-5EF1-BE27-4F526402793F}"/>
              </a:ext>
            </a:extLst>
          </p:cNvPr>
          <p:cNvCxnSpPr>
            <a:cxnSpLocks/>
          </p:cNvCxnSpPr>
          <p:nvPr/>
        </p:nvCxnSpPr>
        <p:spPr>
          <a:xfrm flipH="1">
            <a:off x="11562021" y="1240354"/>
            <a:ext cx="906090" cy="907718"/>
          </a:xfrm>
          <a:prstGeom prst="straightConnector1">
            <a:avLst/>
          </a:prstGeom>
          <a:ln w="476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0" name="TextBox 9">
            <a:extLst>
              <a:ext uri="{FF2B5EF4-FFF2-40B4-BE49-F238E27FC236}">
                <a16:creationId xmlns:a16="http://schemas.microsoft.com/office/drawing/2014/main" id="{78FF40A0-4ABD-1D90-E100-717EE2F0508E}"/>
              </a:ext>
            </a:extLst>
          </p:cNvPr>
          <p:cNvSpPr txBox="1"/>
          <p:nvPr/>
        </p:nvSpPr>
        <p:spPr>
          <a:xfrm>
            <a:off x="3658534" y="3893201"/>
            <a:ext cx="7317065" cy="424732"/>
          </a:xfrm>
          <a:prstGeom prst="rect">
            <a:avLst/>
          </a:prstGeom>
          <a:noFill/>
        </p:spPr>
        <p:txBody>
          <a:bodyPr wrap="square">
            <a:spAutoFit/>
          </a:bodyPr>
          <a:lstStyle/>
          <a:p>
            <a:endParaRPr lang="en-US" sz="2160" dirty="0">
              <a:latin typeface="Proxima Nova Rg" panose="02000506030000020004" pitchFamily="2" charset="0"/>
            </a:endParaRPr>
          </a:p>
        </p:txBody>
      </p:sp>
      <p:pic>
        <p:nvPicPr>
          <p:cNvPr id="5" name="Picture 4">
            <a:extLst>
              <a:ext uri="{FF2B5EF4-FFF2-40B4-BE49-F238E27FC236}">
                <a16:creationId xmlns:a16="http://schemas.microsoft.com/office/drawing/2014/main" id="{17F0BF1B-6659-04DB-FCD2-6ACAD4328655}"/>
              </a:ext>
            </a:extLst>
          </p:cNvPr>
          <p:cNvPicPr>
            <a:picLocks noChangeAspect="1"/>
          </p:cNvPicPr>
          <p:nvPr/>
        </p:nvPicPr>
        <p:blipFill>
          <a:blip r:embed="rId5"/>
          <a:stretch>
            <a:fillRect/>
          </a:stretch>
        </p:blipFill>
        <p:spPr>
          <a:xfrm>
            <a:off x="8246226" y="5009803"/>
            <a:ext cx="4221884" cy="2632615"/>
          </a:xfrm>
          <a:prstGeom prst="rect">
            <a:avLst/>
          </a:prstGeom>
        </p:spPr>
      </p:pic>
      <p:cxnSp>
        <p:nvCxnSpPr>
          <p:cNvPr id="12" name="Straight Arrow Connector 11">
            <a:extLst>
              <a:ext uri="{FF2B5EF4-FFF2-40B4-BE49-F238E27FC236}">
                <a16:creationId xmlns:a16="http://schemas.microsoft.com/office/drawing/2014/main" id="{3637F1A9-9509-BAB0-59C1-B0D8CE774804}"/>
              </a:ext>
            </a:extLst>
          </p:cNvPr>
          <p:cNvCxnSpPr>
            <a:cxnSpLocks/>
          </p:cNvCxnSpPr>
          <p:nvPr/>
        </p:nvCxnSpPr>
        <p:spPr>
          <a:xfrm flipH="1">
            <a:off x="9459002" y="1644478"/>
            <a:ext cx="898165" cy="448334"/>
          </a:xfrm>
          <a:prstGeom prst="straightConnector1">
            <a:avLst/>
          </a:prstGeom>
          <a:ln w="476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87550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D69E0E-3CE9-FFC4-4F07-728C8C141D79}"/>
              </a:ext>
            </a:extLst>
          </p:cNvPr>
          <p:cNvPicPr>
            <a:picLocks noChangeAspect="1"/>
          </p:cNvPicPr>
          <p:nvPr/>
        </p:nvPicPr>
        <p:blipFill>
          <a:blip r:embed="rId2"/>
          <a:stretch>
            <a:fillRect/>
          </a:stretch>
        </p:blipFill>
        <p:spPr>
          <a:xfrm>
            <a:off x="1391681" y="3102795"/>
            <a:ext cx="11548943" cy="1946319"/>
          </a:xfrm>
          <a:prstGeom prst="rect">
            <a:avLst/>
          </a:prstGeom>
        </p:spPr>
      </p:pic>
    </p:spTree>
    <p:extLst>
      <p:ext uri="{BB962C8B-B14F-4D97-AF65-F5344CB8AC3E}">
        <p14:creationId xmlns:p14="http://schemas.microsoft.com/office/powerpoint/2010/main" val="3612099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36CD11-8C64-2556-06B2-53BE97654512}"/>
              </a:ext>
            </a:extLst>
          </p:cNvPr>
          <p:cNvPicPr>
            <a:picLocks noChangeAspect="1"/>
          </p:cNvPicPr>
          <p:nvPr/>
        </p:nvPicPr>
        <p:blipFill>
          <a:blip r:embed="rId2"/>
          <a:stretch>
            <a:fillRect/>
          </a:stretch>
        </p:blipFill>
        <p:spPr>
          <a:xfrm>
            <a:off x="324422" y="371475"/>
            <a:ext cx="7956904" cy="61436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Picture 8">
            <a:extLst>
              <a:ext uri="{FF2B5EF4-FFF2-40B4-BE49-F238E27FC236}">
                <a16:creationId xmlns:a16="http://schemas.microsoft.com/office/drawing/2014/main" id="{C3226226-4BD2-D45D-2AE6-B2D62311E733}"/>
              </a:ext>
            </a:extLst>
          </p:cNvPr>
          <p:cNvPicPr>
            <a:picLocks noChangeAspect="1"/>
          </p:cNvPicPr>
          <p:nvPr/>
        </p:nvPicPr>
        <p:blipFill>
          <a:blip r:embed="rId3"/>
          <a:stretch>
            <a:fillRect/>
          </a:stretch>
        </p:blipFill>
        <p:spPr>
          <a:xfrm>
            <a:off x="6910917" y="1571626"/>
            <a:ext cx="7518810" cy="6343203"/>
          </a:xfrm>
          <a:prstGeom prst="rect">
            <a:avLst/>
          </a:prstGeom>
        </p:spPr>
      </p:pic>
    </p:spTree>
    <p:extLst>
      <p:ext uri="{BB962C8B-B14F-4D97-AF65-F5344CB8AC3E}">
        <p14:creationId xmlns:p14="http://schemas.microsoft.com/office/powerpoint/2010/main" val="858579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731758"/>
            <a:ext cx="7556421" cy="1275874"/>
          </a:xfrm>
          <a:prstGeom prst="rect">
            <a:avLst/>
          </a:prstGeom>
          <a:noFill/>
          <a:ln/>
        </p:spPr>
        <p:txBody>
          <a:bodyPr wrap="square" lIns="0" tIns="0" rIns="0" bIns="0" rtlCol="0" anchor="t"/>
          <a:lstStyle/>
          <a:p>
            <a:pPr marL="0" indent="0" algn="l">
              <a:lnSpc>
                <a:spcPts val="5000"/>
              </a:lnSpc>
              <a:buNone/>
            </a:pPr>
            <a:r>
              <a:rPr lang="en-US" sz="4000" dirty="0">
                <a:solidFill>
                  <a:srgbClr val="1B1B27"/>
                </a:solidFill>
                <a:latin typeface="Raleway" pitchFamily="34" charset="0"/>
                <a:ea typeface="Raleway" pitchFamily="34" charset="-122"/>
                <a:cs typeface="Raleway" pitchFamily="34" charset="-120"/>
              </a:rPr>
              <a:t>Why It Matters in Estate Administration</a:t>
            </a:r>
            <a:endParaRPr lang="en-US" sz="4000" dirty="0"/>
          </a:p>
        </p:txBody>
      </p:sp>
      <p:sp>
        <p:nvSpPr>
          <p:cNvPr id="4" name="Text 1"/>
          <p:cNvSpPr/>
          <p:nvPr/>
        </p:nvSpPr>
        <p:spPr>
          <a:xfrm>
            <a:off x="793790" y="2283143"/>
            <a:ext cx="7556421" cy="620554"/>
          </a:xfrm>
          <a:prstGeom prst="rect">
            <a:avLst/>
          </a:prstGeom>
          <a:noFill/>
          <a:ln/>
        </p:spPr>
        <p:txBody>
          <a:bodyPr wrap="square" lIns="0" tIns="0" rIns="0" bIns="0" rtlCol="0" anchor="t"/>
          <a:lstStyle/>
          <a:p>
            <a:pPr marL="0" indent="0" algn="l">
              <a:lnSpc>
                <a:spcPts val="2400"/>
              </a:lnSpc>
              <a:buNone/>
            </a:pPr>
            <a:r>
              <a:rPr lang="en-US" sz="1600" dirty="0">
                <a:solidFill>
                  <a:srgbClr val="3C3939"/>
                </a:solidFill>
                <a:latin typeface="Roboto" pitchFamily="34" charset="0"/>
                <a:ea typeface="Roboto" pitchFamily="34" charset="-122"/>
                <a:cs typeface="Roboto" pitchFamily="34" charset="-120"/>
              </a:rPr>
              <a:t>The HECM is not a product recommendation — it's a tool that fiduciaries should understand to evaluate options thoroughly.</a:t>
            </a:r>
            <a:endParaRPr lang="en-US" sz="1600" dirty="0"/>
          </a:p>
        </p:txBody>
      </p:sp>
      <p:sp>
        <p:nvSpPr>
          <p:cNvPr id="5" name="Shape 2"/>
          <p:cNvSpPr/>
          <p:nvPr/>
        </p:nvSpPr>
        <p:spPr>
          <a:xfrm>
            <a:off x="793790" y="3110389"/>
            <a:ext cx="2396252" cy="2110621"/>
          </a:xfrm>
          <a:prstGeom prst="roundRect">
            <a:avLst>
              <a:gd name="adj" fmla="val 23213"/>
            </a:avLst>
          </a:prstGeom>
          <a:solidFill>
            <a:srgbClr val="E1E1EA"/>
          </a:solidFill>
          <a:ln w="7620">
            <a:solidFill>
              <a:srgbClr val="C7C7D0"/>
            </a:solidFill>
            <a:prstDash val="solid"/>
          </a:ln>
        </p:spPr>
        <p:txBody>
          <a:bodyPr/>
          <a:lstStyle/>
          <a:p>
            <a:endParaRPr lang="en-US"/>
          </a:p>
        </p:txBody>
      </p:sp>
      <p:sp>
        <p:nvSpPr>
          <p:cNvPr id="6" name="Text 3"/>
          <p:cNvSpPr/>
          <p:nvPr/>
        </p:nvSpPr>
        <p:spPr>
          <a:xfrm>
            <a:off x="1005483" y="3322082"/>
            <a:ext cx="1972866" cy="956548"/>
          </a:xfrm>
          <a:prstGeom prst="rect">
            <a:avLst/>
          </a:prstGeom>
          <a:noFill/>
          <a:ln/>
        </p:spPr>
        <p:txBody>
          <a:bodyPr wrap="square" lIns="0" tIns="0" rIns="0" bIns="0" rtlCol="0" anchor="t"/>
          <a:lstStyle/>
          <a:p>
            <a:pPr marL="0" indent="0" algn="l">
              <a:lnSpc>
                <a:spcPts val="2500"/>
              </a:lnSpc>
              <a:buNone/>
            </a:pPr>
            <a:r>
              <a:rPr lang="en-US" sz="2000" dirty="0">
                <a:solidFill>
                  <a:srgbClr val="3C3939"/>
                </a:solidFill>
                <a:latin typeface="Raleway" pitchFamily="34" charset="0"/>
                <a:ea typeface="Raleway" pitchFamily="34" charset="-122"/>
                <a:cs typeface="Raleway" pitchFamily="34" charset="-120"/>
              </a:rPr>
              <a:t>Liquidity Without Forced Sale</a:t>
            </a:r>
            <a:endParaRPr lang="en-US" sz="2000" dirty="0"/>
          </a:p>
        </p:txBody>
      </p:sp>
      <p:sp>
        <p:nvSpPr>
          <p:cNvPr id="7" name="Text 4"/>
          <p:cNvSpPr/>
          <p:nvPr/>
        </p:nvSpPr>
        <p:spPr>
          <a:xfrm>
            <a:off x="1005483" y="4388763"/>
            <a:ext cx="1972866" cy="620554"/>
          </a:xfrm>
          <a:prstGeom prst="rect">
            <a:avLst/>
          </a:prstGeom>
          <a:noFill/>
          <a:ln/>
        </p:spPr>
        <p:txBody>
          <a:bodyPr wrap="square" lIns="0" tIns="0" rIns="0" bIns="0" rtlCol="0" anchor="t"/>
          <a:lstStyle/>
          <a:p>
            <a:pPr marL="0" indent="0" algn="l">
              <a:lnSpc>
                <a:spcPts val="2400"/>
              </a:lnSpc>
              <a:buNone/>
            </a:pPr>
            <a:r>
              <a:rPr lang="en-US" sz="1600" dirty="0">
                <a:solidFill>
                  <a:srgbClr val="3C3939"/>
                </a:solidFill>
                <a:latin typeface="Roboto" pitchFamily="34" charset="0"/>
                <a:ea typeface="Roboto" pitchFamily="34" charset="-122"/>
                <a:cs typeface="Roboto" pitchFamily="34" charset="-120"/>
              </a:rPr>
              <a:t>Access capital while preserving the asset</a:t>
            </a:r>
            <a:endParaRPr lang="en-US" sz="1600" dirty="0"/>
          </a:p>
        </p:txBody>
      </p:sp>
      <p:sp>
        <p:nvSpPr>
          <p:cNvPr id="8" name="Shape 5"/>
          <p:cNvSpPr/>
          <p:nvPr/>
        </p:nvSpPr>
        <p:spPr>
          <a:xfrm>
            <a:off x="3373755" y="3110389"/>
            <a:ext cx="2396371" cy="2110621"/>
          </a:xfrm>
          <a:prstGeom prst="roundRect">
            <a:avLst>
              <a:gd name="adj" fmla="val 23213"/>
            </a:avLst>
          </a:prstGeom>
          <a:solidFill>
            <a:srgbClr val="E1E1EA"/>
          </a:solidFill>
          <a:ln w="7620">
            <a:solidFill>
              <a:srgbClr val="C7C7D0"/>
            </a:solidFill>
            <a:prstDash val="solid"/>
          </a:ln>
        </p:spPr>
        <p:txBody>
          <a:bodyPr/>
          <a:lstStyle/>
          <a:p>
            <a:endParaRPr lang="en-US"/>
          </a:p>
        </p:txBody>
      </p:sp>
      <p:sp>
        <p:nvSpPr>
          <p:cNvPr id="9" name="Text 6"/>
          <p:cNvSpPr/>
          <p:nvPr/>
        </p:nvSpPr>
        <p:spPr>
          <a:xfrm>
            <a:off x="3585448" y="3322082"/>
            <a:ext cx="1972985" cy="637699"/>
          </a:xfrm>
          <a:prstGeom prst="rect">
            <a:avLst/>
          </a:prstGeom>
          <a:noFill/>
          <a:ln/>
        </p:spPr>
        <p:txBody>
          <a:bodyPr wrap="square" lIns="0" tIns="0" rIns="0" bIns="0" rtlCol="0" anchor="t"/>
          <a:lstStyle/>
          <a:p>
            <a:pPr marL="0" indent="0" algn="l">
              <a:lnSpc>
                <a:spcPts val="2500"/>
              </a:lnSpc>
              <a:buNone/>
            </a:pPr>
            <a:r>
              <a:rPr lang="en-US" sz="2000" dirty="0">
                <a:solidFill>
                  <a:srgbClr val="3C3939"/>
                </a:solidFill>
                <a:latin typeface="Raleway" pitchFamily="34" charset="0"/>
                <a:ea typeface="Raleway" pitchFamily="34" charset="-122"/>
                <a:cs typeface="Raleway" pitchFamily="34" charset="-120"/>
              </a:rPr>
              <a:t>Sequence Risk Buffer</a:t>
            </a:r>
            <a:endParaRPr lang="en-US" sz="2000" dirty="0"/>
          </a:p>
        </p:txBody>
      </p:sp>
      <p:sp>
        <p:nvSpPr>
          <p:cNvPr id="10" name="Text 7"/>
          <p:cNvSpPr/>
          <p:nvPr/>
        </p:nvSpPr>
        <p:spPr>
          <a:xfrm>
            <a:off x="3585448" y="4069913"/>
            <a:ext cx="1972985" cy="930831"/>
          </a:xfrm>
          <a:prstGeom prst="rect">
            <a:avLst/>
          </a:prstGeom>
          <a:noFill/>
          <a:ln/>
        </p:spPr>
        <p:txBody>
          <a:bodyPr wrap="square" lIns="0" tIns="0" rIns="0" bIns="0" rtlCol="0" anchor="t"/>
          <a:lstStyle/>
          <a:p>
            <a:pPr marL="0" indent="0" algn="l">
              <a:lnSpc>
                <a:spcPts val="2400"/>
              </a:lnSpc>
              <a:buNone/>
            </a:pPr>
            <a:r>
              <a:rPr lang="en-US" sz="1600" dirty="0">
                <a:solidFill>
                  <a:srgbClr val="3C3939"/>
                </a:solidFill>
                <a:latin typeface="Roboto" pitchFamily="34" charset="0"/>
                <a:ea typeface="Roboto" pitchFamily="34" charset="-122"/>
                <a:cs typeface="Roboto" pitchFamily="34" charset="-120"/>
              </a:rPr>
              <a:t>Avoid liquidating investments in a down market</a:t>
            </a:r>
            <a:endParaRPr lang="en-US" sz="1600" dirty="0"/>
          </a:p>
        </p:txBody>
      </p:sp>
      <p:sp>
        <p:nvSpPr>
          <p:cNvPr id="11" name="Shape 8"/>
          <p:cNvSpPr/>
          <p:nvPr/>
        </p:nvSpPr>
        <p:spPr>
          <a:xfrm>
            <a:off x="5953839" y="3110389"/>
            <a:ext cx="2396252" cy="2110621"/>
          </a:xfrm>
          <a:prstGeom prst="roundRect">
            <a:avLst>
              <a:gd name="adj" fmla="val 23213"/>
            </a:avLst>
          </a:prstGeom>
          <a:solidFill>
            <a:srgbClr val="E1E1EA"/>
          </a:solidFill>
          <a:ln w="7620">
            <a:solidFill>
              <a:srgbClr val="C7C7D0"/>
            </a:solidFill>
            <a:prstDash val="solid"/>
          </a:ln>
        </p:spPr>
        <p:txBody>
          <a:bodyPr/>
          <a:lstStyle/>
          <a:p>
            <a:endParaRPr lang="en-US"/>
          </a:p>
        </p:txBody>
      </p:sp>
      <p:sp>
        <p:nvSpPr>
          <p:cNvPr id="12" name="Text 9"/>
          <p:cNvSpPr/>
          <p:nvPr/>
        </p:nvSpPr>
        <p:spPr>
          <a:xfrm>
            <a:off x="6165533" y="3322082"/>
            <a:ext cx="1972866" cy="637699"/>
          </a:xfrm>
          <a:prstGeom prst="rect">
            <a:avLst/>
          </a:prstGeom>
          <a:noFill/>
          <a:ln/>
        </p:spPr>
        <p:txBody>
          <a:bodyPr wrap="square" lIns="0" tIns="0" rIns="0" bIns="0" rtlCol="0" anchor="t"/>
          <a:lstStyle/>
          <a:p>
            <a:pPr marL="0" indent="0" algn="l">
              <a:lnSpc>
                <a:spcPts val="2500"/>
              </a:lnSpc>
              <a:buNone/>
            </a:pPr>
            <a:r>
              <a:rPr lang="en-US" sz="2000" dirty="0">
                <a:solidFill>
                  <a:srgbClr val="3C3939"/>
                </a:solidFill>
                <a:latin typeface="Raleway" pitchFamily="34" charset="0"/>
                <a:ea typeface="Raleway" pitchFamily="34" charset="-122"/>
                <a:cs typeface="Raleway" pitchFamily="34" charset="-120"/>
              </a:rPr>
              <a:t>Aging-in-Place Funding</a:t>
            </a:r>
            <a:endParaRPr lang="en-US" sz="2000" dirty="0"/>
          </a:p>
        </p:txBody>
      </p:sp>
      <p:sp>
        <p:nvSpPr>
          <p:cNvPr id="13" name="Text 10"/>
          <p:cNvSpPr/>
          <p:nvPr/>
        </p:nvSpPr>
        <p:spPr>
          <a:xfrm>
            <a:off x="6165533" y="4069913"/>
            <a:ext cx="1972866" cy="930831"/>
          </a:xfrm>
          <a:prstGeom prst="rect">
            <a:avLst/>
          </a:prstGeom>
          <a:noFill/>
          <a:ln/>
        </p:spPr>
        <p:txBody>
          <a:bodyPr wrap="square" lIns="0" tIns="0" rIns="0" bIns="0" rtlCol="0" anchor="t"/>
          <a:lstStyle/>
          <a:p>
            <a:pPr marL="0" indent="0" algn="l">
              <a:lnSpc>
                <a:spcPts val="2400"/>
              </a:lnSpc>
              <a:buNone/>
            </a:pPr>
            <a:r>
              <a:rPr lang="en-US" sz="1600" dirty="0">
                <a:solidFill>
                  <a:srgbClr val="3C3939"/>
                </a:solidFill>
                <a:latin typeface="Roboto" pitchFamily="34" charset="0"/>
                <a:ea typeface="Roboto" pitchFamily="34" charset="-122"/>
                <a:cs typeface="Roboto" pitchFamily="34" charset="-120"/>
              </a:rPr>
              <a:t>Finance modifications and care needs</a:t>
            </a:r>
            <a:endParaRPr lang="en-US" sz="1600" dirty="0"/>
          </a:p>
        </p:txBody>
      </p:sp>
      <p:sp>
        <p:nvSpPr>
          <p:cNvPr id="14" name="Shape 11"/>
          <p:cNvSpPr/>
          <p:nvPr/>
        </p:nvSpPr>
        <p:spPr>
          <a:xfrm>
            <a:off x="793790" y="5404723"/>
            <a:ext cx="7556302" cy="1162645"/>
          </a:xfrm>
          <a:prstGeom prst="roundRect">
            <a:avLst>
              <a:gd name="adj" fmla="val 42141"/>
            </a:avLst>
          </a:prstGeom>
          <a:solidFill>
            <a:srgbClr val="E1E1EA"/>
          </a:solidFill>
          <a:ln w="7620">
            <a:solidFill>
              <a:srgbClr val="C7C7D0"/>
            </a:solidFill>
            <a:prstDash val="solid"/>
          </a:ln>
        </p:spPr>
        <p:txBody>
          <a:bodyPr/>
          <a:lstStyle/>
          <a:p>
            <a:endParaRPr lang="en-US"/>
          </a:p>
        </p:txBody>
      </p:sp>
      <p:sp>
        <p:nvSpPr>
          <p:cNvPr id="15" name="Text 12"/>
          <p:cNvSpPr/>
          <p:nvPr/>
        </p:nvSpPr>
        <p:spPr>
          <a:xfrm>
            <a:off x="1005483" y="5616416"/>
            <a:ext cx="3057882" cy="318849"/>
          </a:xfrm>
          <a:prstGeom prst="rect">
            <a:avLst/>
          </a:prstGeom>
          <a:noFill/>
          <a:ln/>
        </p:spPr>
        <p:txBody>
          <a:bodyPr wrap="none" lIns="0" tIns="0" rIns="0" bIns="0" rtlCol="0" anchor="t"/>
          <a:lstStyle/>
          <a:p>
            <a:pPr marL="0" indent="0" algn="l">
              <a:lnSpc>
                <a:spcPts val="2500"/>
              </a:lnSpc>
              <a:buNone/>
            </a:pPr>
            <a:r>
              <a:rPr lang="en-US" sz="2000" dirty="0">
                <a:solidFill>
                  <a:srgbClr val="3C3939"/>
                </a:solidFill>
                <a:latin typeface="Raleway" pitchFamily="34" charset="0"/>
                <a:ea typeface="Raleway" pitchFamily="34" charset="-122"/>
                <a:cs typeface="Raleway" pitchFamily="34" charset="-120"/>
              </a:rPr>
              <a:t>Delayed Asset Liquidation</a:t>
            </a:r>
            <a:endParaRPr lang="en-US" sz="2000" dirty="0"/>
          </a:p>
        </p:txBody>
      </p:sp>
      <p:sp>
        <p:nvSpPr>
          <p:cNvPr id="16" name="Text 13"/>
          <p:cNvSpPr/>
          <p:nvPr/>
        </p:nvSpPr>
        <p:spPr>
          <a:xfrm>
            <a:off x="1005483" y="6045398"/>
            <a:ext cx="7132915" cy="310277"/>
          </a:xfrm>
          <a:prstGeom prst="rect">
            <a:avLst/>
          </a:prstGeom>
          <a:noFill/>
          <a:ln/>
        </p:spPr>
        <p:txBody>
          <a:bodyPr wrap="none" lIns="0" tIns="0" rIns="0" bIns="0" rtlCol="0" anchor="t"/>
          <a:lstStyle/>
          <a:p>
            <a:pPr marL="0" indent="0" algn="l">
              <a:lnSpc>
                <a:spcPts val="2400"/>
              </a:lnSpc>
              <a:buNone/>
            </a:pPr>
            <a:r>
              <a:rPr lang="en-US" sz="1600" dirty="0">
                <a:solidFill>
                  <a:srgbClr val="3C3939"/>
                </a:solidFill>
                <a:latin typeface="Roboto" pitchFamily="34" charset="0"/>
                <a:ea typeface="Roboto" pitchFamily="34" charset="-122"/>
                <a:cs typeface="Roboto" pitchFamily="34" charset="-120"/>
              </a:rPr>
              <a:t>Buy time for better market conditions or family readiness</a:t>
            </a:r>
            <a:endParaRPr lang="en-US" sz="1600" dirty="0"/>
          </a:p>
        </p:txBody>
      </p:sp>
      <p:sp>
        <p:nvSpPr>
          <p:cNvPr id="17" name="Text 14"/>
          <p:cNvSpPr/>
          <p:nvPr/>
        </p:nvSpPr>
        <p:spPr>
          <a:xfrm>
            <a:off x="1099899" y="6980753"/>
            <a:ext cx="7250311" cy="310277"/>
          </a:xfrm>
          <a:prstGeom prst="rect">
            <a:avLst/>
          </a:prstGeom>
          <a:noFill/>
          <a:ln/>
        </p:spPr>
        <p:txBody>
          <a:bodyPr wrap="none" lIns="0" tIns="0" rIns="0" bIns="0" rtlCol="0" anchor="t"/>
          <a:lstStyle/>
          <a:p>
            <a:pPr marL="0" indent="0" algn="l">
              <a:lnSpc>
                <a:spcPts val="2400"/>
              </a:lnSpc>
              <a:buNone/>
            </a:pPr>
            <a:r>
              <a:rPr lang="en-US" sz="1600" i="1" dirty="0">
                <a:solidFill>
                  <a:srgbClr val="3C3939"/>
                </a:solidFill>
                <a:latin typeface="Roboto" pitchFamily="34" charset="0"/>
                <a:ea typeface="Roboto" pitchFamily="34" charset="-122"/>
                <a:cs typeface="Roboto" pitchFamily="34" charset="-120"/>
              </a:rPr>
              <a:t>"In what situations would this create stability rather than risk?"</a:t>
            </a:r>
            <a:endParaRPr lang="en-US" sz="1600" dirty="0"/>
          </a:p>
        </p:txBody>
      </p:sp>
      <p:sp>
        <p:nvSpPr>
          <p:cNvPr id="18" name="Shape 15"/>
          <p:cNvSpPr/>
          <p:nvPr/>
        </p:nvSpPr>
        <p:spPr>
          <a:xfrm>
            <a:off x="793790" y="6774061"/>
            <a:ext cx="22860" cy="723662"/>
          </a:xfrm>
          <a:prstGeom prst="rect">
            <a:avLst/>
          </a:prstGeom>
          <a:solidFill>
            <a:srgbClr val="1B1B27"/>
          </a:solidFill>
          <a:ln/>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114431"/>
            <a:ext cx="7556421" cy="2934653"/>
          </a:xfrm>
          <a:prstGeom prst="rect">
            <a:avLst/>
          </a:prstGeom>
          <a:noFill/>
          <a:ln/>
        </p:spPr>
        <p:txBody>
          <a:bodyPr wrap="square" lIns="0" tIns="0" rIns="0" bIns="0" rtlCol="0" anchor="t"/>
          <a:lstStyle/>
          <a:p>
            <a:pPr marL="0" indent="0" algn="l">
              <a:lnSpc>
                <a:spcPts val="7700"/>
              </a:lnSpc>
              <a:buNone/>
            </a:pPr>
            <a:r>
              <a:rPr lang="en-US" sz="6150" dirty="0">
                <a:solidFill>
                  <a:srgbClr val="1B1B27"/>
                </a:solidFill>
                <a:latin typeface="Raleway" pitchFamily="34" charset="0"/>
                <a:ea typeface="Raleway" pitchFamily="34" charset="-122"/>
                <a:cs typeface="Raleway" pitchFamily="34" charset="-120"/>
              </a:rPr>
              <a:t>Private Money &amp; Non-Traditional Financing</a:t>
            </a:r>
            <a:endParaRPr lang="en-US" sz="6150" dirty="0"/>
          </a:p>
        </p:txBody>
      </p:sp>
      <p:sp>
        <p:nvSpPr>
          <p:cNvPr id="4" name="Text 1"/>
          <p:cNvSpPr/>
          <p:nvPr/>
        </p:nvSpPr>
        <p:spPr>
          <a:xfrm>
            <a:off x="6280190" y="5389245"/>
            <a:ext cx="7556421"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When conventional lending doesn't fit the estate's circumstances, alternative structures may offer a path forward.</a:t>
            </a:r>
            <a:endParaRPr lang="en-US" sz="1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01078" y="865108"/>
            <a:ext cx="7879080" cy="4464725"/>
          </a:xfrm>
          <a:prstGeom prst="rect">
            <a:avLst/>
          </a:prstGeom>
        </p:spPr>
      </p:pic>
      <p:sp>
        <p:nvSpPr>
          <p:cNvPr id="3" name="Text 0"/>
          <p:cNvSpPr/>
          <p:nvPr/>
        </p:nvSpPr>
        <p:spPr>
          <a:xfrm>
            <a:off x="9620964" y="1154311"/>
            <a:ext cx="4223147" cy="2693670"/>
          </a:xfrm>
          <a:prstGeom prst="rect">
            <a:avLst/>
          </a:prstGeom>
          <a:noFill/>
          <a:ln/>
        </p:spPr>
        <p:txBody>
          <a:bodyPr wrap="square" lIns="0" tIns="0" rIns="0" bIns="0" rtlCol="0" anchor="t"/>
          <a:lstStyle/>
          <a:p>
            <a:pPr marL="0" indent="0" algn="l">
              <a:lnSpc>
                <a:spcPts val="5300"/>
              </a:lnSpc>
              <a:buNone/>
            </a:pPr>
            <a:r>
              <a:rPr lang="en-US" sz="4200" dirty="0">
                <a:solidFill>
                  <a:srgbClr val="1B1B27"/>
                </a:solidFill>
                <a:latin typeface="Raleway" pitchFamily="34" charset="0"/>
                <a:ea typeface="Raleway" pitchFamily="34" charset="-122"/>
                <a:cs typeface="Raleway" pitchFamily="34" charset="-120"/>
              </a:rPr>
              <a:t>When Conventional Financing Is Not an Option</a:t>
            </a:r>
            <a:endParaRPr lang="en-US" sz="4200" dirty="0"/>
          </a:p>
        </p:txBody>
      </p:sp>
      <p:sp>
        <p:nvSpPr>
          <p:cNvPr id="4" name="Text 1"/>
          <p:cNvSpPr/>
          <p:nvPr/>
        </p:nvSpPr>
        <p:spPr>
          <a:xfrm>
            <a:off x="9620964" y="4052649"/>
            <a:ext cx="4223147" cy="1008340"/>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Standard underwriting often fails to accommodate the realities of estate administration. Common obstacles include:</a:t>
            </a:r>
            <a:endParaRPr lang="en-US" sz="1650" dirty="0"/>
          </a:p>
        </p:txBody>
      </p:sp>
      <p:sp>
        <p:nvSpPr>
          <p:cNvPr id="5" name="Shape 2"/>
          <p:cNvSpPr/>
          <p:nvPr/>
        </p:nvSpPr>
        <p:spPr>
          <a:xfrm>
            <a:off x="763310" y="5759887"/>
            <a:ext cx="60960" cy="1865233"/>
          </a:xfrm>
          <a:prstGeom prst="rect">
            <a:avLst/>
          </a:prstGeom>
          <a:solidFill>
            <a:srgbClr val="1B1B27"/>
          </a:solidFill>
          <a:ln/>
        </p:spPr>
        <p:txBody>
          <a:bodyPr/>
          <a:lstStyle/>
          <a:p>
            <a:endParaRPr lang="en-US"/>
          </a:p>
        </p:txBody>
      </p:sp>
      <p:sp>
        <p:nvSpPr>
          <p:cNvPr id="6" name="Text 3"/>
          <p:cNvSpPr/>
          <p:nvPr/>
        </p:nvSpPr>
        <p:spPr>
          <a:xfrm>
            <a:off x="1070134" y="5790367"/>
            <a:ext cx="2792373" cy="673179"/>
          </a:xfrm>
          <a:prstGeom prst="rect">
            <a:avLst/>
          </a:prstGeom>
          <a:noFill/>
          <a:ln/>
        </p:spPr>
        <p:txBody>
          <a:bodyPr wrap="squar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Trust Ownership Complexity</a:t>
            </a:r>
            <a:endParaRPr lang="en-US" sz="2100" dirty="0"/>
          </a:p>
        </p:txBody>
      </p:sp>
      <p:sp>
        <p:nvSpPr>
          <p:cNvPr id="7" name="Text 4"/>
          <p:cNvSpPr/>
          <p:nvPr/>
        </p:nvSpPr>
        <p:spPr>
          <a:xfrm>
            <a:off x="1070134" y="6586299"/>
            <a:ext cx="2792373" cy="1008340"/>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Title held in irrevocable trusts or multi-party structures</a:t>
            </a:r>
            <a:endParaRPr lang="en-US" sz="1650" dirty="0"/>
          </a:p>
        </p:txBody>
      </p:sp>
      <p:sp>
        <p:nvSpPr>
          <p:cNvPr id="8" name="Shape 5"/>
          <p:cNvSpPr/>
          <p:nvPr/>
        </p:nvSpPr>
        <p:spPr>
          <a:xfrm>
            <a:off x="4087892" y="5759887"/>
            <a:ext cx="60960" cy="1865233"/>
          </a:xfrm>
          <a:prstGeom prst="rect">
            <a:avLst/>
          </a:prstGeom>
          <a:solidFill>
            <a:srgbClr val="1B1B27"/>
          </a:solidFill>
          <a:ln/>
        </p:spPr>
        <p:txBody>
          <a:bodyPr/>
          <a:lstStyle/>
          <a:p>
            <a:endParaRPr lang="en-US"/>
          </a:p>
        </p:txBody>
      </p:sp>
      <p:sp>
        <p:nvSpPr>
          <p:cNvPr id="9" name="Text 6"/>
          <p:cNvSpPr/>
          <p:nvPr/>
        </p:nvSpPr>
        <p:spPr>
          <a:xfrm>
            <a:off x="4394716" y="5790367"/>
            <a:ext cx="2792492" cy="673179"/>
          </a:xfrm>
          <a:prstGeom prst="rect">
            <a:avLst/>
          </a:prstGeom>
          <a:noFill/>
          <a:ln/>
        </p:spPr>
        <p:txBody>
          <a:bodyPr wrap="squar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Income Qualification Issues</a:t>
            </a:r>
            <a:endParaRPr lang="en-US" sz="2100" dirty="0"/>
          </a:p>
        </p:txBody>
      </p:sp>
      <p:sp>
        <p:nvSpPr>
          <p:cNvPr id="10" name="Text 7"/>
          <p:cNvSpPr/>
          <p:nvPr/>
        </p:nvSpPr>
        <p:spPr>
          <a:xfrm>
            <a:off x="4394716" y="6586299"/>
            <a:ext cx="2792492" cy="1008340"/>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Estates may lack qualifying income under traditional guidelines</a:t>
            </a:r>
            <a:endParaRPr lang="en-US" sz="1650" dirty="0"/>
          </a:p>
        </p:txBody>
      </p:sp>
      <p:sp>
        <p:nvSpPr>
          <p:cNvPr id="11" name="Shape 8"/>
          <p:cNvSpPr/>
          <p:nvPr/>
        </p:nvSpPr>
        <p:spPr>
          <a:xfrm>
            <a:off x="7412593" y="5759887"/>
            <a:ext cx="60960" cy="1865233"/>
          </a:xfrm>
          <a:prstGeom prst="rect">
            <a:avLst/>
          </a:prstGeom>
          <a:solidFill>
            <a:srgbClr val="1B1B27"/>
          </a:solidFill>
          <a:ln/>
        </p:spPr>
        <p:txBody>
          <a:bodyPr/>
          <a:lstStyle/>
          <a:p>
            <a:endParaRPr lang="en-US"/>
          </a:p>
        </p:txBody>
      </p:sp>
      <p:sp>
        <p:nvSpPr>
          <p:cNvPr id="12" name="Text 9"/>
          <p:cNvSpPr/>
          <p:nvPr/>
        </p:nvSpPr>
        <p:spPr>
          <a:xfrm>
            <a:off x="7719417" y="5790367"/>
            <a:ext cx="2792492" cy="673179"/>
          </a:xfrm>
          <a:prstGeom prst="rect">
            <a:avLst/>
          </a:prstGeom>
          <a:noFill/>
          <a:ln/>
        </p:spPr>
        <p:txBody>
          <a:bodyPr wrap="squar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Bridge Financing Needs</a:t>
            </a:r>
            <a:endParaRPr lang="en-US" sz="2100" dirty="0"/>
          </a:p>
        </p:txBody>
      </p:sp>
      <p:sp>
        <p:nvSpPr>
          <p:cNvPr id="13" name="Text 10"/>
          <p:cNvSpPr/>
          <p:nvPr/>
        </p:nvSpPr>
        <p:spPr>
          <a:xfrm>
            <a:off x="7719417" y="6586299"/>
            <a:ext cx="2792492" cy="672227"/>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Short-term capital required before probate resolution</a:t>
            </a:r>
            <a:endParaRPr lang="en-US" sz="1650" dirty="0"/>
          </a:p>
        </p:txBody>
      </p:sp>
      <p:sp>
        <p:nvSpPr>
          <p:cNvPr id="14" name="Shape 11"/>
          <p:cNvSpPr/>
          <p:nvPr/>
        </p:nvSpPr>
        <p:spPr>
          <a:xfrm>
            <a:off x="10737294" y="5759887"/>
            <a:ext cx="60960" cy="1865233"/>
          </a:xfrm>
          <a:prstGeom prst="rect">
            <a:avLst/>
          </a:prstGeom>
          <a:solidFill>
            <a:srgbClr val="1B1B27"/>
          </a:solidFill>
          <a:ln/>
        </p:spPr>
        <p:txBody>
          <a:bodyPr/>
          <a:lstStyle/>
          <a:p>
            <a:endParaRPr lang="en-US"/>
          </a:p>
        </p:txBody>
      </p:sp>
      <p:sp>
        <p:nvSpPr>
          <p:cNvPr id="15" name="Text 12"/>
          <p:cNvSpPr/>
          <p:nvPr/>
        </p:nvSpPr>
        <p:spPr>
          <a:xfrm>
            <a:off x="11044118" y="5790367"/>
            <a:ext cx="2693551"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Asset-Based Lending</a:t>
            </a:r>
            <a:endParaRPr lang="en-US" sz="2100" dirty="0"/>
          </a:p>
        </p:txBody>
      </p:sp>
      <p:sp>
        <p:nvSpPr>
          <p:cNvPr id="16" name="Text 13"/>
          <p:cNvSpPr/>
          <p:nvPr/>
        </p:nvSpPr>
        <p:spPr>
          <a:xfrm>
            <a:off x="11044118" y="6249710"/>
            <a:ext cx="2792492" cy="1008340"/>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Underwriting based on property value, not borrower income</a:t>
            </a:r>
            <a:endParaRPr lang="en-US" sz="16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753904"/>
            <a:ext cx="6824662" cy="602456"/>
          </a:xfrm>
          <a:prstGeom prst="rect">
            <a:avLst/>
          </a:prstGeom>
          <a:noFill/>
          <a:ln/>
        </p:spPr>
        <p:txBody>
          <a:bodyPr wrap="none" lIns="0" tIns="0" rIns="0" bIns="0" rtlCol="0" anchor="t"/>
          <a:lstStyle/>
          <a:p>
            <a:pPr marL="0" indent="0" algn="l">
              <a:lnSpc>
                <a:spcPts val="4700"/>
              </a:lnSpc>
              <a:buNone/>
            </a:pPr>
            <a:r>
              <a:rPr lang="en-US" sz="3750" dirty="0">
                <a:solidFill>
                  <a:srgbClr val="1B1B27"/>
                </a:solidFill>
                <a:latin typeface="Raleway" pitchFamily="34" charset="0"/>
                <a:ea typeface="Raleway" pitchFamily="34" charset="-122"/>
                <a:cs typeface="Raleway" pitchFamily="34" charset="-120"/>
              </a:rPr>
              <a:t>Private / Asset-Based Lending</a:t>
            </a:r>
            <a:endParaRPr lang="en-US" sz="3750" dirty="0"/>
          </a:p>
        </p:txBody>
      </p:sp>
      <p:sp>
        <p:nvSpPr>
          <p:cNvPr id="4" name="Text 1"/>
          <p:cNvSpPr/>
          <p:nvPr/>
        </p:nvSpPr>
        <p:spPr>
          <a:xfrm>
            <a:off x="6280190" y="1602105"/>
            <a:ext cx="7556421" cy="570548"/>
          </a:xfrm>
          <a:prstGeom prst="rect">
            <a:avLst/>
          </a:prstGeom>
          <a:noFill/>
          <a:ln/>
        </p:spPr>
        <p:txBody>
          <a:bodyPr wrap="square" lIns="0" tIns="0" rIns="0" bIns="0" rtlCol="0" anchor="t"/>
          <a:lstStyle/>
          <a:p>
            <a:pPr marL="0" indent="0" algn="l">
              <a:lnSpc>
                <a:spcPts val="2200"/>
              </a:lnSpc>
              <a:buNone/>
            </a:pPr>
            <a:r>
              <a:rPr lang="en-US" sz="1500" dirty="0">
                <a:solidFill>
                  <a:srgbClr val="3C3939"/>
                </a:solidFill>
                <a:latin typeface="Roboto" pitchFamily="34" charset="0"/>
                <a:ea typeface="Roboto" pitchFamily="34" charset="-122"/>
                <a:cs typeface="Roboto" pitchFamily="34" charset="-120"/>
              </a:rPr>
              <a:t>Private money serves a specific role in estate administration — not as a first choice, but as a flexible alternative when conventional options are unavailable.</a:t>
            </a:r>
            <a:endParaRPr lang="en-US" sz="1500" dirty="0"/>
          </a:p>
        </p:txBody>
      </p:sp>
      <p:sp>
        <p:nvSpPr>
          <p:cNvPr id="5" name="Shape 2"/>
          <p:cNvSpPr/>
          <p:nvPr/>
        </p:nvSpPr>
        <p:spPr>
          <a:xfrm>
            <a:off x="6280190" y="2356961"/>
            <a:ext cx="7556421" cy="1156811"/>
          </a:xfrm>
          <a:prstGeom prst="roundRect">
            <a:avLst>
              <a:gd name="adj" fmla="val 7000"/>
            </a:avLst>
          </a:prstGeom>
          <a:solidFill>
            <a:srgbClr val="FFFFFF">
              <a:alpha val="95000"/>
            </a:srgbClr>
          </a:solidFill>
          <a:ln w="22860">
            <a:solidFill>
              <a:srgbClr val="C7C7D0"/>
            </a:solidFill>
            <a:prstDash val="solid"/>
          </a:ln>
        </p:spPr>
        <p:txBody>
          <a:bodyPr/>
          <a:lstStyle/>
          <a:p>
            <a:endParaRPr lang="en-US"/>
          </a:p>
        </p:txBody>
      </p:sp>
      <p:sp>
        <p:nvSpPr>
          <p:cNvPr id="6" name="Shape 3"/>
          <p:cNvSpPr/>
          <p:nvPr/>
        </p:nvSpPr>
        <p:spPr>
          <a:xfrm>
            <a:off x="6303050" y="2379821"/>
            <a:ext cx="771168" cy="1111091"/>
          </a:xfrm>
          <a:prstGeom prst="roundRect">
            <a:avLst>
              <a:gd name="adj" fmla="val 6943"/>
            </a:avLst>
          </a:prstGeom>
          <a:solidFill>
            <a:srgbClr val="E1E1EA"/>
          </a:solidFill>
          <a:ln/>
        </p:spPr>
        <p:txBody>
          <a:bodyPr/>
          <a:lstStyle/>
          <a:p>
            <a:endParaRPr lang="en-US"/>
          </a:p>
        </p:txBody>
      </p:sp>
      <p:pic>
        <p:nvPicPr>
          <p:cNvPr id="7"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40222" y="2790706"/>
            <a:ext cx="289203" cy="289203"/>
          </a:xfrm>
          <a:prstGeom prst="rect">
            <a:avLst/>
          </a:prstGeom>
        </p:spPr>
      </p:pic>
      <p:sp>
        <p:nvSpPr>
          <p:cNvPr id="8" name="Text 4"/>
          <p:cNvSpPr/>
          <p:nvPr/>
        </p:nvSpPr>
        <p:spPr>
          <a:xfrm>
            <a:off x="7238048" y="2572583"/>
            <a:ext cx="2409944" cy="301228"/>
          </a:xfrm>
          <a:prstGeom prst="rect">
            <a:avLst/>
          </a:prstGeom>
          <a:noFill/>
          <a:ln/>
        </p:spPr>
        <p:txBody>
          <a:bodyPr wrap="none" lIns="0" tIns="0" rIns="0" bIns="0" rtlCol="0" anchor="t"/>
          <a:lstStyle/>
          <a:p>
            <a:pPr marL="0" indent="0" algn="l">
              <a:lnSpc>
                <a:spcPts val="2350"/>
              </a:lnSpc>
              <a:buNone/>
            </a:pPr>
            <a:r>
              <a:rPr lang="en-US" sz="1850" dirty="0">
                <a:solidFill>
                  <a:srgbClr val="3C3939"/>
                </a:solidFill>
                <a:latin typeface="Raleway" pitchFamily="34" charset="0"/>
                <a:ea typeface="Raleway" pitchFamily="34" charset="-122"/>
                <a:cs typeface="Raleway" pitchFamily="34" charset="-120"/>
              </a:rPr>
              <a:t>Short-Term Bridge</a:t>
            </a:r>
            <a:endParaRPr lang="en-US" sz="1850" dirty="0"/>
          </a:p>
        </p:txBody>
      </p:sp>
      <p:sp>
        <p:nvSpPr>
          <p:cNvPr id="9" name="Text 5"/>
          <p:cNvSpPr/>
          <p:nvPr/>
        </p:nvSpPr>
        <p:spPr>
          <a:xfrm>
            <a:off x="7238048" y="2972038"/>
            <a:ext cx="6382941" cy="285274"/>
          </a:xfrm>
          <a:prstGeom prst="rect">
            <a:avLst/>
          </a:prstGeom>
          <a:noFill/>
          <a:ln/>
        </p:spPr>
        <p:txBody>
          <a:bodyPr wrap="none" lIns="0" tIns="0" rIns="0" bIns="0" rtlCol="0" anchor="t"/>
          <a:lstStyle/>
          <a:p>
            <a:pPr marL="0" indent="0" algn="l">
              <a:lnSpc>
                <a:spcPts val="2200"/>
              </a:lnSpc>
              <a:buNone/>
            </a:pPr>
            <a:r>
              <a:rPr lang="en-US" sz="1500" dirty="0">
                <a:solidFill>
                  <a:srgbClr val="3C3939"/>
                </a:solidFill>
                <a:latin typeface="Roboto" pitchFamily="34" charset="0"/>
                <a:ea typeface="Roboto" pitchFamily="34" charset="-122"/>
                <a:cs typeface="Roboto" pitchFamily="34" charset="-120"/>
              </a:rPr>
              <a:t>Temporary capital to cover estate obligations during transitions</a:t>
            </a:r>
            <a:endParaRPr lang="en-US" sz="1500" dirty="0"/>
          </a:p>
        </p:txBody>
      </p:sp>
      <p:sp>
        <p:nvSpPr>
          <p:cNvPr id="10" name="Shape 6"/>
          <p:cNvSpPr/>
          <p:nvPr/>
        </p:nvSpPr>
        <p:spPr>
          <a:xfrm>
            <a:off x="6280190" y="3677603"/>
            <a:ext cx="7556421" cy="1156811"/>
          </a:xfrm>
          <a:prstGeom prst="roundRect">
            <a:avLst>
              <a:gd name="adj" fmla="val 7000"/>
            </a:avLst>
          </a:prstGeom>
          <a:solidFill>
            <a:srgbClr val="FFFFFF">
              <a:alpha val="95000"/>
            </a:srgbClr>
          </a:solidFill>
          <a:ln w="22860">
            <a:solidFill>
              <a:srgbClr val="C7C7D0"/>
            </a:solidFill>
            <a:prstDash val="solid"/>
          </a:ln>
        </p:spPr>
        <p:txBody>
          <a:bodyPr/>
          <a:lstStyle/>
          <a:p>
            <a:endParaRPr lang="en-US"/>
          </a:p>
        </p:txBody>
      </p:sp>
      <p:sp>
        <p:nvSpPr>
          <p:cNvPr id="11" name="Shape 7"/>
          <p:cNvSpPr/>
          <p:nvPr/>
        </p:nvSpPr>
        <p:spPr>
          <a:xfrm>
            <a:off x="6303050" y="3700463"/>
            <a:ext cx="771168" cy="1111091"/>
          </a:xfrm>
          <a:prstGeom prst="roundRect">
            <a:avLst>
              <a:gd name="adj" fmla="val 6943"/>
            </a:avLst>
          </a:prstGeom>
          <a:solidFill>
            <a:srgbClr val="E1E1EA"/>
          </a:solidFill>
          <a:ln/>
        </p:spPr>
        <p:txBody>
          <a:bodyPr/>
          <a:lstStyle/>
          <a:p>
            <a:endParaRPr lang="en-US"/>
          </a:p>
        </p:txBody>
      </p:sp>
      <p:pic>
        <p:nvPicPr>
          <p:cNvPr id="12"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40222" y="4111347"/>
            <a:ext cx="289203" cy="289203"/>
          </a:xfrm>
          <a:prstGeom prst="rect">
            <a:avLst/>
          </a:prstGeom>
        </p:spPr>
      </p:pic>
      <p:sp>
        <p:nvSpPr>
          <p:cNvPr id="13" name="Text 8"/>
          <p:cNvSpPr/>
          <p:nvPr/>
        </p:nvSpPr>
        <p:spPr>
          <a:xfrm>
            <a:off x="7238048" y="3893225"/>
            <a:ext cx="2409944" cy="301228"/>
          </a:xfrm>
          <a:prstGeom prst="rect">
            <a:avLst/>
          </a:prstGeom>
          <a:noFill/>
          <a:ln/>
        </p:spPr>
        <p:txBody>
          <a:bodyPr wrap="none" lIns="0" tIns="0" rIns="0" bIns="0" rtlCol="0" anchor="t"/>
          <a:lstStyle/>
          <a:p>
            <a:pPr marL="0" indent="0" algn="l">
              <a:lnSpc>
                <a:spcPts val="2350"/>
              </a:lnSpc>
              <a:buNone/>
            </a:pPr>
            <a:r>
              <a:rPr lang="en-US" sz="1850" dirty="0">
                <a:solidFill>
                  <a:srgbClr val="3C3939"/>
                </a:solidFill>
                <a:latin typeface="Raleway" pitchFamily="34" charset="0"/>
                <a:ea typeface="Raleway" pitchFamily="34" charset="-122"/>
                <a:cs typeface="Raleway" pitchFamily="34" charset="-120"/>
              </a:rPr>
              <a:t>Renovation Funding</a:t>
            </a:r>
            <a:endParaRPr lang="en-US" sz="1850" dirty="0"/>
          </a:p>
        </p:txBody>
      </p:sp>
      <p:sp>
        <p:nvSpPr>
          <p:cNvPr id="14" name="Text 9"/>
          <p:cNvSpPr/>
          <p:nvPr/>
        </p:nvSpPr>
        <p:spPr>
          <a:xfrm>
            <a:off x="7238048" y="4292679"/>
            <a:ext cx="6382941" cy="285274"/>
          </a:xfrm>
          <a:prstGeom prst="rect">
            <a:avLst/>
          </a:prstGeom>
          <a:noFill/>
          <a:ln/>
        </p:spPr>
        <p:txBody>
          <a:bodyPr wrap="none" lIns="0" tIns="0" rIns="0" bIns="0" rtlCol="0" anchor="t"/>
          <a:lstStyle/>
          <a:p>
            <a:pPr marL="0" indent="0" algn="l">
              <a:lnSpc>
                <a:spcPts val="2200"/>
              </a:lnSpc>
              <a:buNone/>
            </a:pPr>
            <a:r>
              <a:rPr lang="en-US" sz="1500" dirty="0">
                <a:solidFill>
                  <a:srgbClr val="3C3939"/>
                </a:solidFill>
                <a:latin typeface="Roboto" pitchFamily="34" charset="0"/>
                <a:ea typeface="Roboto" pitchFamily="34" charset="-122"/>
                <a:cs typeface="Roboto" pitchFamily="34" charset="-120"/>
              </a:rPr>
              <a:t>Prepare a property for sale to maximize estate value</a:t>
            </a:r>
            <a:endParaRPr lang="en-US" sz="1500" dirty="0"/>
          </a:p>
        </p:txBody>
      </p:sp>
      <p:sp>
        <p:nvSpPr>
          <p:cNvPr id="15" name="Shape 10"/>
          <p:cNvSpPr/>
          <p:nvPr/>
        </p:nvSpPr>
        <p:spPr>
          <a:xfrm>
            <a:off x="6280190" y="4998244"/>
            <a:ext cx="7556421" cy="1156811"/>
          </a:xfrm>
          <a:prstGeom prst="roundRect">
            <a:avLst>
              <a:gd name="adj" fmla="val 7000"/>
            </a:avLst>
          </a:prstGeom>
          <a:solidFill>
            <a:srgbClr val="FFFFFF">
              <a:alpha val="95000"/>
            </a:srgbClr>
          </a:solidFill>
          <a:ln w="22860">
            <a:solidFill>
              <a:srgbClr val="C7C7D0"/>
            </a:solidFill>
            <a:prstDash val="solid"/>
          </a:ln>
        </p:spPr>
        <p:txBody>
          <a:bodyPr/>
          <a:lstStyle/>
          <a:p>
            <a:endParaRPr lang="en-US"/>
          </a:p>
        </p:txBody>
      </p:sp>
      <p:sp>
        <p:nvSpPr>
          <p:cNvPr id="16" name="Shape 11"/>
          <p:cNvSpPr/>
          <p:nvPr/>
        </p:nvSpPr>
        <p:spPr>
          <a:xfrm>
            <a:off x="6303050" y="5021104"/>
            <a:ext cx="771168" cy="1111091"/>
          </a:xfrm>
          <a:prstGeom prst="roundRect">
            <a:avLst>
              <a:gd name="adj" fmla="val 6943"/>
            </a:avLst>
          </a:prstGeom>
          <a:solidFill>
            <a:srgbClr val="E1E1EA"/>
          </a:solidFill>
          <a:ln/>
        </p:spPr>
        <p:txBody>
          <a:bodyPr/>
          <a:lstStyle/>
          <a:p>
            <a:endParaRPr lang="en-US"/>
          </a:p>
        </p:txBody>
      </p:sp>
      <p:pic>
        <p:nvPicPr>
          <p:cNvPr id="17"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40222" y="5431988"/>
            <a:ext cx="289203" cy="289203"/>
          </a:xfrm>
          <a:prstGeom prst="rect">
            <a:avLst/>
          </a:prstGeom>
        </p:spPr>
      </p:pic>
      <p:sp>
        <p:nvSpPr>
          <p:cNvPr id="18" name="Text 12"/>
          <p:cNvSpPr/>
          <p:nvPr/>
        </p:nvSpPr>
        <p:spPr>
          <a:xfrm>
            <a:off x="7238048" y="5213866"/>
            <a:ext cx="2409944" cy="301228"/>
          </a:xfrm>
          <a:prstGeom prst="rect">
            <a:avLst/>
          </a:prstGeom>
          <a:noFill/>
          <a:ln/>
        </p:spPr>
        <p:txBody>
          <a:bodyPr wrap="none" lIns="0" tIns="0" rIns="0" bIns="0" rtlCol="0" anchor="t"/>
          <a:lstStyle/>
          <a:p>
            <a:pPr marL="0" indent="0" algn="l">
              <a:lnSpc>
                <a:spcPts val="2350"/>
              </a:lnSpc>
              <a:buNone/>
            </a:pPr>
            <a:r>
              <a:rPr lang="en-US" sz="1850" dirty="0">
                <a:solidFill>
                  <a:srgbClr val="3C3939"/>
                </a:solidFill>
                <a:latin typeface="Raleway" pitchFamily="34" charset="0"/>
                <a:ea typeface="Raleway" pitchFamily="34" charset="-122"/>
                <a:cs typeface="Raleway" pitchFamily="34" charset="-120"/>
              </a:rPr>
              <a:t>Probate Transitions</a:t>
            </a:r>
            <a:endParaRPr lang="en-US" sz="1850" dirty="0"/>
          </a:p>
        </p:txBody>
      </p:sp>
      <p:sp>
        <p:nvSpPr>
          <p:cNvPr id="19" name="Text 13"/>
          <p:cNvSpPr/>
          <p:nvPr/>
        </p:nvSpPr>
        <p:spPr>
          <a:xfrm>
            <a:off x="7238048" y="5613321"/>
            <a:ext cx="6382941" cy="285274"/>
          </a:xfrm>
          <a:prstGeom prst="rect">
            <a:avLst/>
          </a:prstGeom>
          <a:noFill/>
          <a:ln/>
        </p:spPr>
        <p:txBody>
          <a:bodyPr wrap="none" lIns="0" tIns="0" rIns="0" bIns="0" rtlCol="0" anchor="t"/>
          <a:lstStyle/>
          <a:p>
            <a:pPr marL="0" indent="0" algn="l">
              <a:lnSpc>
                <a:spcPts val="2200"/>
              </a:lnSpc>
              <a:buNone/>
            </a:pPr>
            <a:r>
              <a:rPr lang="en-US" sz="1500" dirty="0">
                <a:solidFill>
                  <a:srgbClr val="3C3939"/>
                </a:solidFill>
                <a:latin typeface="Roboto" pitchFamily="34" charset="0"/>
                <a:ea typeface="Roboto" pitchFamily="34" charset="-122"/>
                <a:cs typeface="Roboto" pitchFamily="34" charset="-120"/>
              </a:rPr>
              <a:t>Fund obligations while title and administration are resolved</a:t>
            </a:r>
            <a:endParaRPr lang="en-US" sz="1500" dirty="0"/>
          </a:p>
        </p:txBody>
      </p:sp>
      <p:sp>
        <p:nvSpPr>
          <p:cNvPr id="20" name="Shape 14"/>
          <p:cNvSpPr/>
          <p:nvPr/>
        </p:nvSpPr>
        <p:spPr>
          <a:xfrm>
            <a:off x="6280190" y="6318885"/>
            <a:ext cx="7556421" cy="1156811"/>
          </a:xfrm>
          <a:prstGeom prst="roundRect">
            <a:avLst>
              <a:gd name="adj" fmla="val 7000"/>
            </a:avLst>
          </a:prstGeom>
          <a:solidFill>
            <a:srgbClr val="FFFFFF">
              <a:alpha val="95000"/>
            </a:srgbClr>
          </a:solidFill>
          <a:ln w="22860">
            <a:solidFill>
              <a:srgbClr val="C7C7D0"/>
            </a:solidFill>
            <a:prstDash val="solid"/>
          </a:ln>
        </p:spPr>
        <p:txBody>
          <a:bodyPr/>
          <a:lstStyle/>
          <a:p>
            <a:endParaRPr lang="en-US"/>
          </a:p>
        </p:txBody>
      </p:sp>
      <p:sp>
        <p:nvSpPr>
          <p:cNvPr id="21" name="Shape 15"/>
          <p:cNvSpPr/>
          <p:nvPr/>
        </p:nvSpPr>
        <p:spPr>
          <a:xfrm>
            <a:off x="6303050" y="6341745"/>
            <a:ext cx="771168" cy="1111091"/>
          </a:xfrm>
          <a:prstGeom prst="roundRect">
            <a:avLst>
              <a:gd name="adj" fmla="val 6943"/>
            </a:avLst>
          </a:prstGeom>
          <a:solidFill>
            <a:srgbClr val="E1E1EA"/>
          </a:solidFill>
          <a:ln/>
        </p:spPr>
        <p:txBody>
          <a:bodyPr/>
          <a:lstStyle/>
          <a:p>
            <a:endParaRPr lang="en-US"/>
          </a:p>
        </p:txBody>
      </p:sp>
      <p:pic>
        <p:nvPicPr>
          <p:cNvPr id="22"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40222" y="6752630"/>
            <a:ext cx="289203" cy="289203"/>
          </a:xfrm>
          <a:prstGeom prst="rect">
            <a:avLst/>
          </a:prstGeom>
        </p:spPr>
      </p:pic>
      <p:sp>
        <p:nvSpPr>
          <p:cNvPr id="23" name="Text 16"/>
          <p:cNvSpPr/>
          <p:nvPr/>
        </p:nvSpPr>
        <p:spPr>
          <a:xfrm>
            <a:off x="7238048" y="6534507"/>
            <a:ext cx="2409944" cy="301228"/>
          </a:xfrm>
          <a:prstGeom prst="rect">
            <a:avLst/>
          </a:prstGeom>
          <a:noFill/>
          <a:ln/>
        </p:spPr>
        <p:txBody>
          <a:bodyPr wrap="none" lIns="0" tIns="0" rIns="0" bIns="0" rtlCol="0" anchor="t"/>
          <a:lstStyle/>
          <a:p>
            <a:pPr marL="0" indent="0" algn="l">
              <a:lnSpc>
                <a:spcPts val="2350"/>
              </a:lnSpc>
              <a:buNone/>
            </a:pPr>
            <a:r>
              <a:rPr lang="en-US" sz="1850" dirty="0">
                <a:solidFill>
                  <a:srgbClr val="3C3939"/>
                </a:solidFill>
                <a:latin typeface="Raleway" pitchFamily="34" charset="0"/>
                <a:ea typeface="Raleway" pitchFamily="34" charset="-122"/>
                <a:cs typeface="Raleway" pitchFamily="34" charset="-120"/>
              </a:rPr>
              <a:t>Flexibility Over Rate</a:t>
            </a:r>
            <a:endParaRPr lang="en-US" sz="1850" dirty="0"/>
          </a:p>
        </p:txBody>
      </p:sp>
      <p:sp>
        <p:nvSpPr>
          <p:cNvPr id="24" name="Text 17"/>
          <p:cNvSpPr/>
          <p:nvPr/>
        </p:nvSpPr>
        <p:spPr>
          <a:xfrm>
            <a:off x="7238048" y="6933962"/>
            <a:ext cx="6382941" cy="285274"/>
          </a:xfrm>
          <a:prstGeom prst="rect">
            <a:avLst/>
          </a:prstGeom>
          <a:noFill/>
          <a:ln/>
        </p:spPr>
        <p:txBody>
          <a:bodyPr wrap="none" lIns="0" tIns="0" rIns="0" bIns="0" rtlCol="0" anchor="t"/>
          <a:lstStyle/>
          <a:p>
            <a:pPr marL="0" indent="0" algn="l">
              <a:lnSpc>
                <a:spcPts val="2200"/>
              </a:lnSpc>
              <a:buNone/>
            </a:pPr>
            <a:r>
              <a:rPr lang="en-US" sz="1500" dirty="0">
                <a:solidFill>
                  <a:srgbClr val="3C3939"/>
                </a:solidFill>
                <a:latin typeface="Roboto" pitchFamily="34" charset="0"/>
                <a:ea typeface="Roboto" pitchFamily="34" charset="-122"/>
                <a:cs typeface="Roboto" pitchFamily="34" charset="-120"/>
              </a:rPr>
              <a:t>Higher cost, but speed and structure are the real value</a:t>
            </a:r>
            <a:endParaRPr lang="en-US" sz="1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name="Slide 16">
    <p:spTree>
      <p:nvGrpSpPr>
        <p:cNvPr id="1" name=""/>
        <p:cNvGrpSpPr/>
        <p:nvPr/>
      </p:nvGrpSpPr>
      <p:grpSpPr>
        <a:xfrm>
          <a:off x="0" y="0"/>
          <a:ext cx="0" cy="0"/>
          <a:chOff x="0" y="0"/>
          <a:chExt cx="0" cy="0"/>
        </a:xfrm>
      </p:grpSpPr>
      <p:sp>
        <p:nvSpPr>
          <p:cNvPr id="2" name="Text 0"/>
          <p:cNvSpPr/>
          <p:nvPr/>
        </p:nvSpPr>
        <p:spPr>
          <a:xfrm>
            <a:off x="793790" y="718423"/>
            <a:ext cx="7731323" cy="708779"/>
          </a:xfrm>
          <a:prstGeom prst="rect">
            <a:avLst/>
          </a:prstGeom>
          <a:noFill/>
          <a:ln/>
        </p:spPr>
        <p:txBody>
          <a:bodyPr wrap="none" lIns="0" tIns="0" rIns="0" bIns="0" rtlCol="0" anchor="t"/>
          <a:lstStyle/>
          <a:p>
            <a:pPr marL="0" indent="0" algn="l">
              <a:lnSpc>
                <a:spcPts val="5550"/>
              </a:lnSpc>
              <a:buNone/>
            </a:pPr>
            <a:r>
              <a:rPr lang="en-US" sz="4450" dirty="0">
                <a:solidFill>
                  <a:srgbClr val="1B1B27"/>
                </a:solidFill>
                <a:latin typeface="Raleway" pitchFamily="34" charset="0"/>
                <a:ea typeface="Raleway" pitchFamily="34" charset="-122"/>
                <a:cs typeface="Raleway" pitchFamily="34" charset="-120"/>
              </a:rPr>
              <a:t>Deferred-Payment Structures</a:t>
            </a:r>
            <a:endParaRPr lang="en-US" sz="4450" dirty="0"/>
          </a:p>
        </p:txBody>
      </p:sp>
      <p:sp>
        <p:nvSpPr>
          <p:cNvPr id="3" name="Text 1"/>
          <p:cNvSpPr/>
          <p:nvPr/>
        </p:nvSpPr>
        <p:spPr>
          <a:xfrm>
            <a:off x="793790" y="1517928"/>
            <a:ext cx="4193024" cy="354330"/>
          </a:xfrm>
          <a:prstGeom prst="rect">
            <a:avLst/>
          </a:prstGeom>
          <a:noFill/>
          <a:ln/>
        </p:spPr>
        <p:txBody>
          <a:bodyPr wrap="none" lIns="0" tIns="0" rIns="0" bIns="0" rtlCol="0" anchor="t"/>
          <a:lstStyle/>
          <a:p>
            <a:pPr marL="0" indent="0" algn="l">
              <a:lnSpc>
                <a:spcPts val="2750"/>
              </a:lnSpc>
              <a:buNone/>
            </a:pPr>
            <a:r>
              <a:rPr lang="en-US" sz="2200" dirty="0">
                <a:solidFill>
                  <a:srgbClr val="1B1B27"/>
                </a:solidFill>
                <a:latin typeface="Raleway" pitchFamily="34" charset="0"/>
                <a:ea typeface="Raleway" pitchFamily="34" charset="-122"/>
                <a:cs typeface="Raleway" pitchFamily="34" charset="-120"/>
              </a:rPr>
              <a:t>Used Carefully and Strategically</a:t>
            </a:r>
            <a:endParaRPr lang="en-US" sz="2200" dirty="0"/>
          </a:p>
        </p:txBody>
      </p:sp>
      <p:sp>
        <p:nvSpPr>
          <p:cNvPr id="4" name="Text 2"/>
          <p:cNvSpPr/>
          <p:nvPr/>
        </p:nvSpPr>
        <p:spPr>
          <a:xfrm>
            <a:off x="793790" y="2212419"/>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In specific circumstances, deferred-payment products can preserve short-term cash flow — but they require rigorous analysis and fiduciary judgment.</a:t>
            </a:r>
            <a:endParaRPr lang="en-US" sz="1750" dirty="0"/>
          </a:p>
        </p:txBody>
      </p:sp>
      <p:sp>
        <p:nvSpPr>
          <p:cNvPr id="5" name="Shape 3"/>
          <p:cNvSpPr/>
          <p:nvPr/>
        </p:nvSpPr>
        <p:spPr>
          <a:xfrm>
            <a:off x="763310" y="3193375"/>
            <a:ext cx="6440567" cy="60960"/>
          </a:xfrm>
          <a:prstGeom prst="rect">
            <a:avLst/>
          </a:prstGeom>
          <a:solidFill>
            <a:srgbClr val="1B1B27"/>
          </a:solidFill>
          <a:ln/>
        </p:spPr>
        <p:txBody>
          <a:bodyPr/>
          <a:lstStyle/>
          <a:p>
            <a:endParaRPr lang="en-US"/>
          </a:p>
        </p:txBody>
      </p:sp>
      <p:sp>
        <p:nvSpPr>
          <p:cNvPr id="6" name="Text 4"/>
          <p:cNvSpPr/>
          <p:nvPr/>
        </p:nvSpPr>
        <p:spPr>
          <a:xfrm>
            <a:off x="793790" y="3481149"/>
            <a:ext cx="3334464"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1%-5% Minimum Payment</a:t>
            </a:r>
            <a:endParaRPr lang="en-US" sz="2200" dirty="0"/>
          </a:p>
        </p:txBody>
      </p:sp>
      <p:sp>
        <p:nvSpPr>
          <p:cNvPr id="7" name="Text 5"/>
          <p:cNvSpPr/>
          <p:nvPr/>
        </p:nvSpPr>
        <p:spPr>
          <a:xfrm>
            <a:off x="793790" y="3971568"/>
            <a:ext cx="6379607"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Reduces monthly obligation to preserve estate liquidity</a:t>
            </a:r>
            <a:endParaRPr lang="en-US" sz="1750" dirty="0"/>
          </a:p>
        </p:txBody>
      </p:sp>
      <p:sp>
        <p:nvSpPr>
          <p:cNvPr id="8" name="Shape 6"/>
          <p:cNvSpPr/>
          <p:nvPr/>
        </p:nvSpPr>
        <p:spPr>
          <a:xfrm>
            <a:off x="7426404" y="3193375"/>
            <a:ext cx="6440686" cy="60960"/>
          </a:xfrm>
          <a:prstGeom prst="rect">
            <a:avLst/>
          </a:prstGeom>
          <a:solidFill>
            <a:srgbClr val="1B1B27"/>
          </a:solidFill>
          <a:ln/>
        </p:spPr>
        <p:txBody>
          <a:bodyPr/>
          <a:lstStyle/>
          <a:p>
            <a:endParaRPr lang="en-US"/>
          </a:p>
        </p:txBody>
      </p:sp>
      <p:sp>
        <p:nvSpPr>
          <p:cNvPr id="9" name="Text 7"/>
          <p:cNvSpPr/>
          <p:nvPr/>
        </p:nvSpPr>
        <p:spPr>
          <a:xfrm>
            <a:off x="7456884" y="3481149"/>
            <a:ext cx="2903696"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Negative Amortization</a:t>
            </a:r>
            <a:endParaRPr lang="en-US" sz="2200" dirty="0"/>
          </a:p>
        </p:txBody>
      </p:sp>
      <p:sp>
        <p:nvSpPr>
          <p:cNvPr id="10" name="Text 8"/>
          <p:cNvSpPr/>
          <p:nvPr/>
        </p:nvSpPr>
        <p:spPr>
          <a:xfrm>
            <a:off x="7456884" y="3971568"/>
            <a:ext cx="6379726"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Unpaid interest accrues — the loan balance grows over time</a:t>
            </a:r>
            <a:endParaRPr lang="en-US" sz="1750" dirty="0"/>
          </a:p>
        </p:txBody>
      </p:sp>
      <p:sp>
        <p:nvSpPr>
          <p:cNvPr id="11" name="Shape 9"/>
          <p:cNvSpPr/>
          <p:nvPr/>
        </p:nvSpPr>
        <p:spPr>
          <a:xfrm>
            <a:off x="763310" y="4788098"/>
            <a:ext cx="6440567" cy="60960"/>
          </a:xfrm>
          <a:prstGeom prst="rect">
            <a:avLst/>
          </a:prstGeom>
          <a:solidFill>
            <a:srgbClr val="1B1B27"/>
          </a:solidFill>
          <a:ln/>
        </p:spPr>
        <p:txBody>
          <a:bodyPr/>
          <a:lstStyle/>
          <a:p>
            <a:endParaRPr lang="en-US"/>
          </a:p>
        </p:txBody>
      </p:sp>
      <p:sp>
        <p:nvSpPr>
          <p:cNvPr id="12" name="Text 10"/>
          <p:cNvSpPr/>
          <p:nvPr/>
        </p:nvSpPr>
        <p:spPr>
          <a:xfrm>
            <a:off x="793790" y="507587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Payment Flexibility</a:t>
            </a:r>
            <a:endParaRPr lang="en-US" sz="2200" dirty="0"/>
          </a:p>
        </p:txBody>
      </p:sp>
      <p:sp>
        <p:nvSpPr>
          <p:cNvPr id="13" name="Text 11"/>
          <p:cNvSpPr/>
          <p:nvPr/>
        </p:nvSpPr>
        <p:spPr>
          <a:xfrm>
            <a:off x="793790" y="5566291"/>
            <a:ext cx="6379607"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Adjustable payment tiers allow cash flow management</a:t>
            </a:r>
            <a:endParaRPr lang="en-US" sz="1750" dirty="0"/>
          </a:p>
        </p:txBody>
      </p:sp>
      <p:sp>
        <p:nvSpPr>
          <p:cNvPr id="14" name="Shape 12"/>
          <p:cNvSpPr/>
          <p:nvPr/>
        </p:nvSpPr>
        <p:spPr>
          <a:xfrm>
            <a:off x="7426404" y="4788098"/>
            <a:ext cx="6440686" cy="60960"/>
          </a:xfrm>
          <a:prstGeom prst="rect">
            <a:avLst/>
          </a:prstGeom>
          <a:solidFill>
            <a:srgbClr val="1B1B27"/>
          </a:solidFill>
          <a:ln/>
        </p:spPr>
        <p:txBody>
          <a:bodyPr/>
          <a:lstStyle/>
          <a:p>
            <a:endParaRPr lang="en-US"/>
          </a:p>
        </p:txBody>
      </p:sp>
      <p:sp>
        <p:nvSpPr>
          <p:cNvPr id="15" name="Text 13"/>
          <p:cNvSpPr/>
          <p:nvPr/>
        </p:nvSpPr>
        <p:spPr>
          <a:xfrm>
            <a:off x="7456884" y="5075873"/>
            <a:ext cx="3056811"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Cash Flow Preservation</a:t>
            </a:r>
            <a:endParaRPr lang="en-US" sz="2200" dirty="0"/>
          </a:p>
        </p:txBody>
      </p:sp>
      <p:sp>
        <p:nvSpPr>
          <p:cNvPr id="16" name="Text 14"/>
          <p:cNvSpPr/>
          <p:nvPr/>
        </p:nvSpPr>
        <p:spPr>
          <a:xfrm>
            <a:off x="7456884" y="5566291"/>
            <a:ext cx="6379726"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Frees capital for higher-priority estate needs</a:t>
            </a:r>
            <a:endParaRPr lang="en-US" sz="1750" dirty="0"/>
          </a:p>
        </p:txBody>
      </p:sp>
      <p:sp>
        <p:nvSpPr>
          <p:cNvPr id="17" name="Shape 15"/>
          <p:cNvSpPr/>
          <p:nvPr/>
        </p:nvSpPr>
        <p:spPr>
          <a:xfrm>
            <a:off x="793790" y="6184344"/>
            <a:ext cx="13042821" cy="1326713"/>
          </a:xfrm>
          <a:prstGeom prst="roundRect">
            <a:avLst>
              <a:gd name="adj" fmla="val 7181"/>
            </a:avLst>
          </a:prstGeom>
          <a:solidFill>
            <a:srgbClr val="D2D2E0"/>
          </a:solidFill>
          <a:ln/>
        </p:spPr>
        <p:txBody>
          <a:bodyPr/>
          <a:lstStyle/>
          <a:p>
            <a:endParaRPr lang="en-US"/>
          </a:p>
        </p:txBody>
      </p:sp>
      <p:pic>
        <p:nvPicPr>
          <p:cNvPr id="18" name="Image 0" descr="preencoded.png"/>
          <p:cNvPicPr>
            <a:picLocks noChangeAspect="1"/>
          </p:cNvPicPr>
          <p:nvPr/>
        </p:nvPicPr>
        <p:blipFill>
          <a:blip r:embed="rId3"/>
          <a:stretch>
            <a:fillRect/>
          </a:stretch>
        </p:blipFill>
        <p:spPr>
          <a:xfrm>
            <a:off x="1020604" y="6528435"/>
            <a:ext cx="283488" cy="226814"/>
          </a:xfrm>
          <a:prstGeom prst="rect">
            <a:avLst/>
          </a:prstGeom>
        </p:spPr>
      </p:pic>
      <p:sp>
        <p:nvSpPr>
          <p:cNvPr id="19" name="Text 16"/>
          <p:cNvSpPr/>
          <p:nvPr/>
        </p:nvSpPr>
        <p:spPr>
          <a:xfrm>
            <a:off x="1530906" y="6467832"/>
            <a:ext cx="12078891"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Roboto" pitchFamily="34" charset="0"/>
                <a:ea typeface="Roboto" pitchFamily="34" charset="-122"/>
                <a:cs typeface="Roboto" pitchFamily="34" charset="-120"/>
              </a:rPr>
              <a:t>Not appropriate in all cases. Requires structured analysis, documented rationale, and alignment with the estate's overall financial plan.</a:t>
            </a:r>
            <a:endParaRPr lang="en-US" sz="1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3274100"/>
            <a:ext cx="7556421" cy="978218"/>
          </a:xfrm>
          <a:prstGeom prst="rect">
            <a:avLst/>
          </a:prstGeom>
          <a:noFill/>
          <a:ln/>
        </p:spPr>
        <p:txBody>
          <a:bodyPr wrap="none" lIns="0" tIns="0" rIns="0" bIns="0" rtlCol="0" anchor="t"/>
          <a:lstStyle/>
          <a:p>
            <a:pPr marL="0" indent="0" algn="l">
              <a:lnSpc>
                <a:spcPts val="7700"/>
              </a:lnSpc>
              <a:buNone/>
            </a:pPr>
            <a:r>
              <a:rPr lang="en-US" sz="6150" dirty="0">
                <a:solidFill>
                  <a:srgbClr val="1B1B27"/>
                </a:solidFill>
                <a:latin typeface="Raleway" pitchFamily="34" charset="0"/>
                <a:ea typeface="Raleway" pitchFamily="34" charset="-122"/>
                <a:cs typeface="Raleway" pitchFamily="34" charset="-120"/>
              </a:rPr>
              <a:t>Integration</a:t>
            </a:r>
            <a:endParaRPr lang="en-US" sz="6150" dirty="0"/>
          </a:p>
        </p:txBody>
      </p:sp>
      <p:sp>
        <p:nvSpPr>
          <p:cNvPr id="4" name="Text 1"/>
          <p:cNvSpPr/>
          <p:nvPr/>
        </p:nvSpPr>
        <p:spPr>
          <a:xfrm>
            <a:off x="6280190" y="4592479"/>
            <a:ext cx="7556421"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How we work together — supporting your fiduciary judgment.</a:t>
            </a:r>
            <a:endParaRPr lang="en-US" sz="1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780336"/>
            <a:ext cx="9662755" cy="673418"/>
          </a:xfrm>
          <a:prstGeom prst="rect">
            <a:avLst/>
          </a:prstGeom>
          <a:noFill/>
          <a:ln/>
        </p:spPr>
        <p:txBody>
          <a:bodyPr wrap="none" lIns="0" tIns="0" rIns="0" bIns="0" rtlCol="0" anchor="t"/>
          <a:lstStyle/>
          <a:p>
            <a:pPr marL="0" indent="0" algn="l">
              <a:lnSpc>
                <a:spcPts val="5300"/>
              </a:lnSpc>
              <a:buNone/>
            </a:pPr>
            <a:r>
              <a:rPr lang="en-US" sz="4200" dirty="0">
                <a:solidFill>
                  <a:srgbClr val="1B1B27"/>
                </a:solidFill>
                <a:latin typeface="Raleway" pitchFamily="34" charset="0"/>
                <a:ea typeface="Raleway" pitchFamily="34" charset="-122"/>
                <a:cs typeface="Raleway" pitchFamily="34" charset="-120"/>
              </a:rPr>
              <a:t>Common Triggers for a Liability Review</a:t>
            </a:r>
            <a:endParaRPr lang="en-US" sz="4200" dirty="0"/>
          </a:p>
        </p:txBody>
      </p:sp>
      <p:sp>
        <p:nvSpPr>
          <p:cNvPr id="3" name="Text 1"/>
          <p:cNvSpPr/>
          <p:nvPr/>
        </p:nvSpPr>
        <p:spPr>
          <a:xfrm>
            <a:off x="793790" y="1863090"/>
            <a:ext cx="13042821" cy="336113"/>
          </a:xfrm>
          <a:prstGeom prst="rect">
            <a:avLst/>
          </a:prstGeom>
          <a:noFill/>
          <a:ln/>
        </p:spPr>
        <p:txBody>
          <a:bodyPr wrap="non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Certain situations should prompt a structured review of how the property fits within the estate's overall financial picture.</a:t>
            </a:r>
            <a:endParaRPr lang="en-US" sz="1650" dirty="0"/>
          </a:p>
        </p:txBody>
      </p:sp>
      <p:sp>
        <p:nvSpPr>
          <p:cNvPr id="4" name="Shape 2"/>
          <p:cNvSpPr/>
          <p:nvPr/>
        </p:nvSpPr>
        <p:spPr>
          <a:xfrm>
            <a:off x="793790" y="2752606"/>
            <a:ext cx="3107174" cy="2252663"/>
          </a:xfrm>
          <a:prstGeom prst="roundRect">
            <a:avLst>
              <a:gd name="adj" fmla="val 6495"/>
            </a:avLst>
          </a:prstGeom>
          <a:solidFill>
            <a:srgbClr val="FFFFFF">
              <a:alpha val="95000"/>
            </a:srgbClr>
          </a:solidFill>
          <a:ln/>
        </p:spPr>
        <p:txBody>
          <a:bodyPr/>
          <a:lstStyle/>
          <a:p>
            <a:endParaRPr lang="en-US"/>
          </a:p>
        </p:txBody>
      </p:sp>
      <p:sp>
        <p:nvSpPr>
          <p:cNvPr id="5" name="Shape 3"/>
          <p:cNvSpPr/>
          <p:nvPr/>
        </p:nvSpPr>
        <p:spPr>
          <a:xfrm>
            <a:off x="793790" y="2722126"/>
            <a:ext cx="3107174" cy="121920"/>
          </a:xfrm>
          <a:prstGeom prst="roundRect">
            <a:avLst>
              <a:gd name="adj" fmla="val 74233"/>
            </a:avLst>
          </a:prstGeom>
          <a:solidFill>
            <a:srgbClr val="1B1B27"/>
          </a:solidFill>
          <a:ln/>
        </p:spPr>
        <p:txBody>
          <a:bodyPr/>
          <a:lstStyle/>
          <a:p>
            <a:endParaRPr lang="en-US"/>
          </a:p>
        </p:txBody>
      </p:sp>
      <p:sp>
        <p:nvSpPr>
          <p:cNvPr id="6" name="Shape 4"/>
          <p:cNvSpPr/>
          <p:nvPr/>
        </p:nvSpPr>
        <p:spPr>
          <a:xfrm>
            <a:off x="2024122" y="2429470"/>
            <a:ext cx="646390" cy="646390"/>
          </a:xfrm>
          <a:prstGeom prst="roundRect">
            <a:avLst>
              <a:gd name="adj" fmla="val 141463"/>
            </a:avLst>
          </a:prstGeom>
          <a:solidFill>
            <a:srgbClr val="1B1B27"/>
          </a:solidFill>
          <a:ln/>
        </p:spPr>
        <p:txBody>
          <a:bodyPr/>
          <a:lstStyle/>
          <a:p>
            <a:endParaRPr lang="en-US"/>
          </a:p>
        </p:txBody>
      </p:sp>
      <p:sp>
        <p:nvSpPr>
          <p:cNvPr id="7" name="Text 5"/>
          <p:cNvSpPr/>
          <p:nvPr/>
        </p:nvSpPr>
        <p:spPr>
          <a:xfrm>
            <a:off x="2259171" y="2549942"/>
            <a:ext cx="258485" cy="323136"/>
          </a:xfrm>
          <a:prstGeom prst="rect">
            <a:avLst/>
          </a:prstGeom>
          <a:noFill/>
          <a:ln/>
        </p:spPr>
        <p:txBody>
          <a:bodyPr wrap="none" lIns="0" tIns="0" rIns="0" bIns="0" rtlCol="0" anchor="t"/>
          <a:lstStyle/>
          <a:p>
            <a:pPr marL="0" indent="0" algn="l">
              <a:lnSpc>
                <a:spcPts val="3150"/>
              </a:lnSpc>
              <a:buNone/>
            </a:pPr>
            <a:r>
              <a:rPr lang="en-US" sz="2000" dirty="0">
                <a:solidFill>
                  <a:srgbClr val="FFFFFF"/>
                </a:solidFill>
                <a:latin typeface="Raleway" pitchFamily="34" charset="0"/>
                <a:ea typeface="Raleway" pitchFamily="34" charset="-122"/>
                <a:cs typeface="Raleway" pitchFamily="34" charset="-120"/>
              </a:rPr>
              <a:t>1</a:t>
            </a:r>
            <a:endParaRPr lang="en-US" sz="2000" dirty="0"/>
          </a:p>
        </p:txBody>
      </p:sp>
      <p:sp>
        <p:nvSpPr>
          <p:cNvPr id="8" name="Text 6"/>
          <p:cNvSpPr/>
          <p:nvPr/>
        </p:nvSpPr>
        <p:spPr>
          <a:xfrm>
            <a:off x="1039654" y="3291245"/>
            <a:ext cx="2615446"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Clients Over 55</a:t>
            </a:r>
            <a:endParaRPr lang="en-US" sz="2100" dirty="0"/>
          </a:p>
        </p:txBody>
      </p:sp>
      <p:sp>
        <p:nvSpPr>
          <p:cNvPr id="9" name="Text 7"/>
          <p:cNvSpPr/>
          <p:nvPr/>
        </p:nvSpPr>
        <p:spPr>
          <a:xfrm>
            <a:off x="1039654" y="3750588"/>
            <a:ext cx="2615446" cy="1008340"/>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Opens additional financing options including reverse mortgage eligibility</a:t>
            </a:r>
            <a:endParaRPr lang="en-US" sz="1650" dirty="0"/>
          </a:p>
        </p:txBody>
      </p:sp>
      <p:sp>
        <p:nvSpPr>
          <p:cNvPr id="10" name="Shape 8"/>
          <p:cNvSpPr/>
          <p:nvPr/>
        </p:nvSpPr>
        <p:spPr>
          <a:xfrm>
            <a:off x="4105632" y="2752606"/>
            <a:ext cx="3107174" cy="2252663"/>
          </a:xfrm>
          <a:prstGeom prst="roundRect">
            <a:avLst>
              <a:gd name="adj" fmla="val 6495"/>
            </a:avLst>
          </a:prstGeom>
          <a:solidFill>
            <a:srgbClr val="FFFFFF">
              <a:alpha val="95000"/>
            </a:srgbClr>
          </a:solidFill>
          <a:ln/>
        </p:spPr>
        <p:txBody>
          <a:bodyPr/>
          <a:lstStyle/>
          <a:p>
            <a:endParaRPr lang="en-US"/>
          </a:p>
        </p:txBody>
      </p:sp>
      <p:sp>
        <p:nvSpPr>
          <p:cNvPr id="11" name="Shape 9"/>
          <p:cNvSpPr/>
          <p:nvPr/>
        </p:nvSpPr>
        <p:spPr>
          <a:xfrm>
            <a:off x="4105632" y="2722126"/>
            <a:ext cx="3107174" cy="121920"/>
          </a:xfrm>
          <a:prstGeom prst="roundRect">
            <a:avLst>
              <a:gd name="adj" fmla="val 74233"/>
            </a:avLst>
          </a:prstGeom>
          <a:solidFill>
            <a:srgbClr val="1B1B27"/>
          </a:solidFill>
          <a:ln/>
        </p:spPr>
        <p:txBody>
          <a:bodyPr/>
          <a:lstStyle/>
          <a:p>
            <a:endParaRPr lang="en-US"/>
          </a:p>
        </p:txBody>
      </p:sp>
      <p:sp>
        <p:nvSpPr>
          <p:cNvPr id="12" name="Shape 10"/>
          <p:cNvSpPr/>
          <p:nvPr/>
        </p:nvSpPr>
        <p:spPr>
          <a:xfrm>
            <a:off x="5335965" y="2429470"/>
            <a:ext cx="646390" cy="646390"/>
          </a:xfrm>
          <a:prstGeom prst="roundRect">
            <a:avLst>
              <a:gd name="adj" fmla="val 141463"/>
            </a:avLst>
          </a:prstGeom>
          <a:solidFill>
            <a:srgbClr val="1B1B27"/>
          </a:solidFill>
          <a:ln/>
        </p:spPr>
        <p:txBody>
          <a:bodyPr/>
          <a:lstStyle/>
          <a:p>
            <a:endParaRPr lang="en-US"/>
          </a:p>
        </p:txBody>
      </p:sp>
      <p:sp>
        <p:nvSpPr>
          <p:cNvPr id="13" name="Text 11"/>
          <p:cNvSpPr/>
          <p:nvPr/>
        </p:nvSpPr>
        <p:spPr>
          <a:xfrm>
            <a:off x="5591561" y="2560216"/>
            <a:ext cx="258485" cy="323136"/>
          </a:xfrm>
          <a:prstGeom prst="rect">
            <a:avLst/>
          </a:prstGeom>
          <a:noFill/>
          <a:ln/>
        </p:spPr>
        <p:txBody>
          <a:bodyPr wrap="none" lIns="0" tIns="0" rIns="0" bIns="0" rtlCol="0" anchor="t"/>
          <a:lstStyle/>
          <a:p>
            <a:pPr marL="0" indent="0" algn="l">
              <a:lnSpc>
                <a:spcPts val="3150"/>
              </a:lnSpc>
              <a:buNone/>
            </a:pPr>
            <a:r>
              <a:rPr lang="en-US" sz="2000" dirty="0">
                <a:solidFill>
                  <a:srgbClr val="FFFFFF"/>
                </a:solidFill>
                <a:latin typeface="Raleway" pitchFamily="34" charset="0"/>
                <a:ea typeface="Raleway" pitchFamily="34" charset="-122"/>
                <a:cs typeface="Raleway" pitchFamily="34" charset="-120"/>
              </a:rPr>
              <a:t>2</a:t>
            </a:r>
            <a:endParaRPr lang="en-US" sz="2000" dirty="0"/>
          </a:p>
        </p:txBody>
      </p:sp>
      <p:sp>
        <p:nvSpPr>
          <p:cNvPr id="14" name="Text 12"/>
          <p:cNvSpPr/>
          <p:nvPr/>
        </p:nvSpPr>
        <p:spPr>
          <a:xfrm>
            <a:off x="4351496" y="3291245"/>
            <a:ext cx="2615446" cy="673179"/>
          </a:xfrm>
          <a:prstGeom prst="rect">
            <a:avLst/>
          </a:prstGeom>
          <a:noFill/>
          <a:ln/>
        </p:spPr>
        <p:txBody>
          <a:bodyPr wrap="squar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Mortgage Structures Exposure</a:t>
            </a:r>
            <a:endParaRPr lang="en-US" sz="2100" dirty="0"/>
          </a:p>
        </p:txBody>
      </p:sp>
      <p:sp>
        <p:nvSpPr>
          <p:cNvPr id="15" name="Text 13"/>
          <p:cNvSpPr/>
          <p:nvPr/>
        </p:nvSpPr>
        <p:spPr>
          <a:xfrm>
            <a:off x="4351496" y="4087178"/>
            <a:ext cx="2615446" cy="672227"/>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Align the liability with sustainable cash flow</a:t>
            </a:r>
            <a:endParaRPr lang="en-US" sz="1650" dirty="0"/>
          </a:p>
        </p:txBody>
      </p:sp>
      <p:sp>
        <p:nvSpPr>
          <p:cNvPr id="16" name="Shape 14"/>
          <p:cNvSpPr/>
          <p:nvPr/>
        </p:nvSpPr>
        <p:spPr>
          <a:xfrm>
            <a:off x="7417475" y="2752606"/>
            <a:ext cx="3107174" cy="2252663"/>
          </a:xfrm>
          <a:prstGeom prst="roundRect">
            <a:avLst>
              <a:gd name="adj" fmla="val 6495"/>
            </a:avLst>
          </a:prstGeom>
          <a:solidFill>
            <a:srgbClr val="FFFFFF">
              <a:alpha val="95000"/>
            </a:srgbClr>
          </a:solidFill>
          <a:ln/>
        </p:spPr>
        <p:txBody>
          <a:bodyPr/>
          <a:lstStyle/>
          <a:p>
            <a:endParaRPr lang="en-US"/>
          </a:p>
        </p:txBody>
      </p:sp>
      <p:sp>
        <p:nvSpPr>
          <p:cNvPr id="17" name="Shape 15"/>
          <p:cNvSpPr/>
          <p:nvPr/>
        </p:nvSpPr>
        <p:spPr>
          <a:xfrm>
            <a:off x="7417475" y="2722126"/>
            <a:ext cx="3107174" cy="121920"/>
          </a:xfrm>
          <a:prstGeom prst="roundRect">
            <a:avLst>
              <a:gd name="adj" fmla="val 74233"/>
            </a:avLst>
          </a:prstGeom>
          <a:solidFill>
            <a:srgbClr val="1B1B27"/>
          </a:solidFill>
          <a:ln/>
        </p:spPr>
        <p:txBody>
          <a:bodyPr/>
          <a:lstStyle/>
          <a:p>
            <a:endParaRPr lang="en-US"/>
          </a:p>
        </p:txBody>
      </p:sp>
      <p:sp>
        <p:nvSpPr>
          <p:cNvPr id="18" name="Shape 16"/>
          <p:cNvSpPr/>
          <p:nvPr/>
        </p:nvSpPr>
        <p:spPr>
          <a:xfrm>
            <a:off x="8647807" y="2429470"/>
            <a:ext cx="646390" cy="646390"/>
          </a:xfrm>
          <a:prstGeom prst="roundRect">
            <a:avLst>
              <a:gd name="adj" fmla="val 141463"/>
            </a:avLst>
          </a:prstGeom>
          <a:solidFill>
            <a:srgbClr val="1B1B27"/>
          </a:solidFill>
          <a:ln/>
        </p:spPr>
        <p:txBody>
          <a:bodyPr/>
          <a:lstStyle/>
          <a:p>
            <a:endParaRPr lang="en-US"/>
          </a:p>
        </p:txBody>
      </p:sp>
      <p:sp>
        <p:nvSpPr>
          <p:cNvPr id="19" name="Text 17"/>
          <p:cNvSpPr/>
          <p:nvPr/>
        </p:nvSpPr>
        <p:spPr>
          <a:xfrm>
            <a:off x="8913678" y="2529394"/>
            <a:ext cx="258485" cy="323136"/>
          </a:xfrm>
          <a:prstGeom prst="rect">
            <a:avLst/>
          </a:prstGeom>
          <a:noFill/>
          <a:ln/>
        </p:spPr>
        <p:txBody>
          <a:bodyPr wrap="none" lIns="0" tIns="0" rIns="0" bIns="0" rtlCol="0" anchor="t"/>
          <a:lstStyle/>
          <a:p>
            <a:pPr marL="0" indent="0" algn="l">
              <a:lnSpc>
                <a:spcPts val="3150"/>
              </a:lnSpc>
              <a:buNone/>
            </a:pPr>
            <a:r>
              <a:rPr lang="en-US" dirty="0">
                <a:solidFill>
                  <a:srgbClr val="FFFFFF"/>
                </a:solidFill>
                <a:latin typeface="Raleway" pitchFamily="34" charset="0"/>
                <a:ea typeface="Raleway" pitchFamily="34" charset="-122"/>
                <a:cs typeface="Raleway" pitchFamily="34" charset="-120"/>
              </a:rPr>
              <a:t>3</a:t>
            </a:r>
            <a:endParaRPr lang="en-US" sz="2000" dirty="0"/>
          </a:p>
        </p:txBody>
      </p:sp>
      <p:sp>
        <p:nvSpPr>
          <p:cNvPr id="20" name="Text 18"/>
          <p:cNvSpPr/>
          <p:nvPr/>
        </p:nvSpPr>
        <p:spPr>
          <a:xfrm>
            <a:off x="7663339" y="3291245"/>
            <a:ext cx="2615446"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Rising Care Costs</a:t>
            </a:r>
            <a:endParaRPr lang="en-US" sz="2100" dirty="0"/>
          </a:p>
        </p:txBody>
      </p:sp>
      <p:sp>
        <p:nvSpPr>
          <p:cNvPr id="21" name="Text 19"/>
          <p:cNvSpPr/>
          <p:nvPr/>
        </p:nvSpPr>
        <p:spPr>
          <a:xfrm>
            <a:off x="7663339" y="3750588"/>
            <a:ext cx="2615446" cy="1008340"/>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In-home care or facility costs eroding liquid reserves</a:t>
            </a:r>
            <a:endParaRPr lang="en-US" sz="1650" dirty="0"/>
          </a:p>
        </p:txBody>
      </p:sp>
      <p:sp>
        <p:nvSpPr>
          <p:cNvPr id="22" name="Shape 20"/>
          <p:cNvSpPr/>
          <p:nvPr/>
        </p:nvSpPr>
        <p:spPr>
          <a:xfrm>
            <a:off x="10729317" y="2752606"/>
            <a:ext cx="3107293" cy="2252663"/>
          </a:xfrm>
          <a:prstGeom prst="roundRect">
            <a:avLst>
              <a:gd name="adj" fmla="val 6495"/>
            </a:avLst>
          </a:prstGeom>
          <a:solidFill>
            <a:srgbClr val="FFFFFF">
              <a:alpha val="95000"/>
            </a:srgbClr>
          </a:solidFill>
          <a:ln/>
        </p:spPr>
        <p:txBody>
          <a:bodyPr/>
          <a:lstStyle/>
          <a:p>
            <a:endParaRPr lang="en-US"/>
          </a:p>
        </p:txBody>
      </p:sp>
      <p:sp>
        <p:nvSpPr>
          <p:cNvPr id="23" name="Shape 21"/>
          <p:cNvSpPr/>
          <p:nvPr/>
        </p:nvSpPr>
        <p:spPr>
          <a:xfrm>
            <a:off x="10729317" y="2722126"/>
            <a:ext cx="3107293" cy="121920"/>
          </a:xfrm>
          <a:prstGeom prst="roundRect">
            <a:avLst>
              <a:gd name="adj" fmla="val 74233"/>
            </a:avLst>
          </a:prstGeom>
          <a:solidFill>
            <a:srgbClr val="1B1B27"/>
          </a:solidFill>
          <a:ln/>
        </p:spPr>
        <p:txBody>
          <a:bodyPr/>
          <a:lstStyle/>
          <a:p>
            <a:endParaRPr lang="en-US"/>
          </a:p>
        </p:txBody>
      </p:sp>
      <p:sp>
        <p:nvSpPr>
          <p:cNvPr id="24" name="Shape 22"/>
          <p:cNvSpPr/>
          <p:nvPr/>
        </p:nvSpPr>
        <p:spPr>
          <a:xfrm>
            <a:off x="11959769" y="2429470"/>
            <a:ext cx="646390" cy="646390"/>
          </a:xfrm>
          <a:prstGeom prst="roundRect">
            <a:avLst>
              <a:gd name="adj" fmla="val 141463"/>
            </a:avLst>
          </a:prstGeom>
          <a:solidFill>
            <a:srgbClr val="1B1B27"/>
          </a:solidFill>
          <a:ln/>
        </p:spPr>
        <p:txBody>
          <a:bodyPr/>
          <a:lstStyle/>
          <a:p>
            <a:endParaRPr lang="en-US"/>
          </a:p>
        </p:txBody>
      </p:sp>
      <p:sp>
        <p:nvSpPr>
          <p:cNvPr id="25" name="Text 23"/>
          <p:cNvSpPr/>
          <p:nvPr/>
        </p:nvSpPr>
        <p:spPr>
          <a:xfrm>
            <a:off x="12225639" y="2539668"/>
            <a:ext cx="258485" cy="323136"/>
          </a:xfrm>
          <a:prstGeom prst="rect">
            <a:avLst/>
          </a:prstGeom>
          <a:noFill/>
          <a:ln/>
        </p:spPr>
        <p:txBody>
          <a:bodyPr wrap="none" lIns="0" tIns="0" rIns="0" bIns="0" rtlCol="0" anchor="t"/>
          <a:lstStyle/>
          <a:p>
            <a:pPr marL="0" indent="0" algn="l">
              <a:lnSpc>
                <a:spcPts val="3150"/>
              </a:lnSpc>
              <a:buNone/>
            </a:pPr>
            <a:r>
              <a:rPr lang="en-US" dirty="0">
                <a:solidFill>
                  <a:srgbClr val="FFFFFF"/>
                </a:solidFill>
                <a:latin typeface="Raleway" pitchFamily="34" charset="0"/>
                <a:ea typeface="Raleway" pitchFamily="34" charset="-122"/>
                <a:cs typeface="Raleway" pitchFamily="34" charset="-120"/>
              </a:rPr>
              <a:t>4</a:t>
            </a:r>
            <a:endParaRPr lang="en-US" dirty="0"/>
          </a:p>
        </p:txBody>
      </p:sp>
      <p:sp>
        <p:nvSpPr>
          <p:cNvPr id="26" name="Text 24"/>
          <p:cNvSpPr/>
          <p:nvPr/>
        </p:nvSpPr>
        <p:spPr>
          <a:xfrm>
            <a:off x="10975181" y="3291245"/>
            <a:ext cx="2615565"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Low Liquid Reserves</a:t>
            </a:r>
            <a:endParaRPr lang="en-US" sz="2100" dirty="0"/>
          </a:p>
        </p:txBody>
      </p:sp>
      <p:sp>
        <p:nvSpPr>
          <p:cNvPr id="27" name="Text 25"/>
          <p:cNvSpPr/>
          <p:nvPr/>
        </p:nvSpPr>
        <p:spPr>
          <a:xfrm>
            <a:off x="10975181" y="3750588"/>
            <a:ext cx="2615565" cy="672227"/>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Estate approaching a cash-poor, asset-rich threshold</a:t>
            </a:r>
            <a:endParaRPr lang="en-US" sz="1650" dirty="0"/>
          </a:p>
        </p:txBody>
      </p:sp>
      <p:sp>
        <p:nvSpPr>
          <p:cNvPr id="28" name="Shape 26"/>
          <p:cNvSpPr/>
          <p:nvPr/>
        </p:nvSpPr>
        <p:spPr>
          <a:xfrm>
            <a:off x="793790" y="5533072"/>
            <a:ext cx="6419017" cy="1916073"/>
          </a:xfrm>
          <a:prstGeom prst="roundRect">
            <a:avLst>
              <a:gd name="adj" fmla="val 7636"/>
            </a:avLst>
          </a:prstGeom>
          <a:solidFill>
            <a:srgbClr val="FFFFFF">
              <a:alpha val="95000"/>
            </a:srgbClr>
          </a:solidFill>
          <a:ln/>
        </p:spPr>
        <p:txBody>
          <a:bodyPr/>
          <a:lstStyle/>
          <a:p>
            <a:endParaRPr lang="en-US"/>
          </a:p>
        </p:txBody>
      </p:sp>
      <p:sp>
        <p:nvSpPr>
          <p:cNvPr id="29" name="Shape 27"/>
          <p:cNvSpPr/>
          <p:nvPr/>
        </p:nvSpPr>
        <p:spPr>
          <a:xfrm>
            <a:off x="793790" y="5502593"/>
            <a:ext cx="6419017" cy="121920"/>
          </a:xfrm>
          <a:prstGeom prst="roundRect">
            <a:avLst>
              <a:gd name="adj" fmla="val 74233"/>
            </a:avLst>
          </a:prstGeom>
          <a:solidFill>
            <a:srgbClr val="1B1B27"/>
          </a:solidFill>
          <a:ln/>
        </p:spPr>
        <p:txBody>
          <a:bodyPr/>
          <a:lstStyle/>
          <a:p>
            <a:endParaRPr lang="en-US"/>
          </a:p>
        </p:txBody>
      </p:sp>
      <p:sp>
        <p:nvSpPr>
          <p:cNvPr id="30" name="Shape 28"/>
          <p:cNvSpPr/>
          <p:nvPr/>
        </p:nvSpPr>
        <p:spPr>
          <a:xfrm>
            <a:off x="3680043" y="5209937"/>
            <a:ext cx="646390" cy="646390"/>
          </a:xfrm>
          <a:prstGeom prst="roundRect">
            <a:avLst>
              <a:gd name="adj" fmla="val 141463"/>
            </a:avLst>
          </a:prstGeom>
          <a:solidFill>
            <a:srgbClr val="1B1B27"/>
          </a:solidFill>
          <a:ln/>
        </p:spPr>
        <p:txBody>
          <a:bodyPr/>
          <a:lstStyle/>
          <a:p>
            <a:endParaRPr lang="en-US" dirty="0"/>
          </a:p>
        </p:txBody>
      </p:sp>
      <p:sp>
        <p:nvSpPr>
          <p:cNvPr id="31" name="Text 29"/>
          <p:cNvSpPr/>
          <p:nvPr/>
        </p:nvSpPr>
        <p:spPr>
          <a:xfrm>
            <a:off x="3925366" y="5330409"/>
            <a:ext cx="258485" cy="323136"/>
          </a:xfrm>
          <a:prstGeom prst="rect">
            <a:avLst/>
          </a:prstGeom>
          <a:noFill/>
          <a:ln/>
        </p:spPr>
        <p:txBody>
          <a:bodyPr wrap="none" lIns="0" tIns="0" rIns="0" bIns="0" rtlCol="0" anchor="t"/>
          <a:lstStyle/>
          <a:p>
            <a:pPr marL="0" indent="0" algn="l">
              <a:lnSpc>
                <a:spcPts val="3150"/>
              </a:lnSpc>
              <a:buNone/>
            </a:pPr>
            <a:r>
              <a:rPr lang="en-US" dirty="0">
                <a:solidFill>
                  <a:srgbClr val="FFFFFF"/>
                </a:solidFill>
                <a:latin typeface="Raleway" pitchFamily="34" charset="0"/>
                <a:ea typeface="Raleway" pitchFamily="34" charset="-122"/>
                <a:cs typeface="Raleway" pitchFamily="34" charset="-120"/>
              </a:rPr>
              <a:t>5</a:t>
            </a:r>
            <a:endParaRPr lang="en-US" dirty="0"/>
          </a:p>
        </p:txBody>
      </p:sp>
      <p:sp>
        <p:nvSpPr>
          <p:cNvPr id="32" name="Text 30"/>
          <p:cNvSpPr/>
          <p:nvPr/>
        </p:nvSpPr>
        <p:spPr>
          <a:xfrm>
            <a:off x="1039654" y="6071711"/>
            <a:ext cx="2693551"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Beneficiary Conflict</a:t>
            </a:r>
            <a:endParaRPr lang="en-US" sz="2100" dirty="0"/>
          </a:p>
        </p:txBody>
      </p:sp>
      <p:sp>
        <p:nvSpPr>
          <p:cNvPr id="33" name="Text 31"/>
          <p:cNvSpPr/>
          <p:nvPr/>
        </p:nvSpPr>
        <p:spPr>
          <a:xfrm>
            <a:off x="1039654" y="6531054"/>
            <a:ext cx="5927288" cy="672227"/>
          </a:xfrm>
          <a:prstGeom prst="rect">
            <a:avLst/>
          </a:prstGeom>
          <a:noFill/>
          <a:ln/>
        </p:spPr>
        <p:txBody>
          <a:bodyPr wrap="squar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Disagreements over retain vs. sell creating administration friction</a:t>
            </a:r>
            <a:endParaRPr lang="en-US" sz="1650" dirty="0"/>
          </a:p>
        </p:txBody>
      </p:sp>
      <p:sp>
        <p:nvSpPr>
          <p:cNvPr id="34" name="Shape 32"/>
          <p:cNvSpPr/>
          <p:nvPr/>
        </p:nvSpPr>
        <p:spPr>
          <a:xfrm>
            <a:off x="7417475" y="5533072"/>
            <a:ext cx="6419136" cy="1916073"/>
          </a:xfrm>
          <a:prstGeom prst="roundRect">
            <a:avLst>
              <a:gd name="adj" fmla="val 7636"/>
            </a:avLst>
          </a:prstGeom>
          <a:solidFill>
            <a:srgbClr val="FFFFFF">
              <a:alpha val="95000"/>
            </a:srgbClr>
          </a:solidFill>
          <a:ln/>
        </p:spPr>
        <p:txBody>
          <a:bodyPr/>
          <a:lstStyle/>
          <a:p>
            <a:endParaRPr lang="en-US"/>
          </a:p>
        </p:txBody>
      </p:sp>
      <p:sp>
        <p:nvSpPr>
          <p:cNvPr id="35" name="Shape 33"/>
          <p:cNvSpPr/>
          <p:nvPr/>
        </p:nvSpPr>
        <p:spPr>
          <a:xfrm>
            <a:off x="7417475" y="5502593"/>
            <a:ext cx="6419136" cy="121920"/>
          </a:xfrm>
          <a:prstGeom prst="roundRect">
            <a:avLst>
              <a:gd name="adj" fmla="val 74233"/>
            </a:avLst>
          </a:prstGeom>
          <a:solidFill>
            <a:srgbClr val="1B1B27"/>
          </a:solidFill>
          <a:ln/>
        </p:spPr>
        <p:txBody>
          <a:bodyPr/>
          <a:lstStyle/>
          <a:p>
            <a:endParaRPr lang="en-US"/>
          </a:p>
        </p:txBody>
      </p:sp>
      <p:sp>
        <p:nvSpPr>
          <p:cNvPr id="36" name="Shape 34"/>
          <p:cNvSpPr/>
          <p:nvPr/>
        </p:nvSpPr>
        <p:spPr>
          <a:xfrm>
            <a:off x="10303847" y="5209937"/>
            <a:ext cx="646390" cy="646390"/>
          </a:xfrm>
          <a:prstGeom prst="roundRect">
            <a:avLst>
              <a:gd name="adj" fmla="val 141463"/>
            </a:avLst>
          </a:prstGeom>
          <a:solidFill>
            <a:srgbClr val="1B1B27"/>
          </a:solidFill>
          <a:ln/>
        </p:spPr>
        <p:txBody>
          <a:bodyPr/>
          <a:lstStyle/>
          <a:p>
            <a:endParaRPr lang="en-US" dirty="0"/>
          </a:p>
        </p:txBody>
      </p:sp>
      <p:sp>
        <p:nvSpPr>
          <p:cNvPr id="37" name="Text 35"/>
          <p:cNvSpPr/>
          <p:nvPr/>
        </p:nvSpPr>
        <p:spPr>
          <a:xfrm>
            <a:off x="10549170" y="5330409"/>
            <a:ext cx="258485" cy="323136"/>
          </a:xfrm>
          <a:prstGeom prst="rect">
            <a:avLst/>
          </a:prstGeom>
          <a:noFill/>
          <a:ln/>
        </p:spPr>
        <p:txBody>
          <a:bodyPr wrap="none" lIns="0" tIns="0" rIns="0" bIns="0" rtlCol="0" anchor="t"/>
          <a:lstStyle/>
          <a:p>
            <a:pPr marL="0" indent="0" algn="l">
              <a:lnSpc>
                <a:spcPts val="3150"/>
              </a:lnSpc>
              <a:buNone/>
            </a:pPr>
            <a:r>
              <a:rPr lang="en-US" dirty="0">
                <a:solidFill>
                  <a:srgbClr val="FFFFFF"/>
                </a:solidFill>
                <a:latin typeface="Raleway" pitchFamily="34" charset="0"/>
                <a:ea typeface="Raleway" pitchFamily="34" charset="-122"/>
                <a:cs typeface="Raleway" pitchFamily="34" charset="-120"/>
              </a:rPr>
              <a:t>6</a:t>
            </a:r>
            <a:endParaRPr lang="en-US" dirty="0"/>
          </a:p>
        </p:txBody>
      </p:sp>
      <p:sp>
        <p:nvSpPr>
          <p:cNvPr id="38" name="Text 36"/>
          <p:cNvSpPr/>
          <p:nvPr/>
        </p:nvSpPr>
        <p:spPr>
          <a:xfrm>
            <a:off x="7663339" y="6071711"/>
            <a:ext cx="3323034" cy="336590"/>
          </a:xfrm>
          <a:prstGeom prst="rect">
            <a:avLst/>
          </a:prstGeom>
          <a:noFill/>
          <a:ln/>
        </p:spPr>
        <p:txBody>
          <a:bodyPr wrap="none" lIns="0" tIns="0" rIns="0" bIns="0" rtlCol="0" anchor="t"/>
          <a:lstStyle/>
          <a:p>
            <a:pPr marL="0" indent="0" algn="l">
              <a:lnSpc>
                <a:spcPts val="2650"/>
              </a:lnSpc>
              <a:buNone/>
            </a:pPr>
            <a:r>
              <a:rPr lang="en-US" sz="2100" dirty="0">
                <a:solidFill>
                  <a:srgbClr val="3C3939"/>
                </a:solidFill>
                <a:latin typeface="Raleway" pitchFamily="34" charset="0"/>
                <a:ea typeface="Raleway" pitchFamily="34" charset="-122"/>
                <a:cs typeface="Raleway" pitchFamily="34" charset="-120"/>
              </a:rPr>
              <a:t>Aging-in-Place Renovation</a:t>
            </a:r>
            <a:endParaRPr lang="en-US" sz="2100" dirty="0"/>
          </a:p>
        </p:txBody>
      </p:sp>
      <p:sp>
        <p:nvSpPr>
          <p:cNvPr id="39" name="Text 37"/>
          <p:cNvSpPr/>
          <p:nvPr/>
        </p:nvSpPr>
        <p:spPr>
          <a:xfrm>
            <a:off x="7663339" y="6531054"/>
            <a:ext cx="5927407" cy="336113"/>
          </a:xfrm>
          <a:prstGeom prst="rect">
            <a:avLst/>
          </a:prstGeom>
          <a:noFill/>
          <a:ln/>
        </p:spPr>
        <p:txBody>
          <a:bodyPr wrap="none" lIns="0" tIns="0" rIns="0" bIns="0" rtlCol="0" anchor="t"/>
          <a:lstStyle/>
          <a:p>
            <a:pPr marL="0" indent="0" algn="l">
              <a:lnSpc>
                <a:spcPts val="2600"/>
              </a:lnSpc>
              <a:buNone/>
            </a:pPr>
            <a:r>
              <a:rPr lang="en-US" sz="1650" dirty="0">
                <a:solidFill>
                  <a:srgbClr val="3C3939"/>
                </a:solidFill>
                <a:latin typeface="Roboto" pitchFamily="34" charset="0"/>
                <a:ea typeface="Roboto" pitchFamily="34" charset="-122"/>
                <a:cs typeface="Roboto" pitchFamily="34" charset="-120"/>
              </a:rPr>
              <a:t>Capital needed for accessibility modifications to the home</a:t>
            </a:r>
            <a:endParaRPr lang="en-US" sz="16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9A9C7-358F-36FA-18C2-E740275538D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927036C-DF99-2396-8799-75783F70F13D}"/>
              </a:ext>
            </a:extLst>
          </p:cNvPr>
          <p:cNvPicPr>
            <a:picLocks noChangeAspect="1"/>
          </p:cNvPicPr>
          <p:nvPr/>
        </p:nvPicPr>
        <p:blipFill>
          <a:blip r:embed="rId2"/>
          <a:stretch>
            <a:fillRect/>
          </a:stretch>
        </p:blipFill>
        <p:spPr>
          <a:xfrm>
            <a:off x="9780494" y="1846729"/>
            <a:ext cx="4338918" cy="4338918"/>
          </a:xfrm>
          <a:prstGeom prst="rect">
            <a:avLst/>
          </a:prstGeom>
        </p:spPr>
      </p:pic>
      <p:pic>
        <p:nvPicPr>
          <p:cNvPr id="6" name="Picture 5">
            <a:extLst>
              <a:ext uri="{FF2B5EF4-FFF2-40B4-BE49-F238E27FC236}">
                <a16:creationId xmlns:a16="http://schemas.microsoft.com/office/drawing/2014/main" id="{76C74D2B-EA4D-40A7-A989-27EECF636E35}"/>
              </a:ext>
            </a:extLst>
          </p:cNvPr>
          <p:cNvPicPr>
            <a:picLocks noChangeAspect="1"/>
          </p:cNvPicPr>
          <p:nvPr/>
        </p:nvPicPr>
        <p:blipFill>
          <a:blip r:embed="rId3"/>
          <a:stretch>
            <a:fillRect/>
          </a:stretch>
        </p:blipFill>
        <p:spPr>
          <a:xfrm>
            <a:off x="973521" y="1147482"/>
            <a:ext cx="8327129" cy="58958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12407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6E2D7E-5DE4-E12E-0E03-71D392E47B91}"/>
              </a:ext>
            </a:extLst>
          </p:cNvPr>
          <p:cNvPicPr>
            <a:picLocks noChangeAspect="1"/>
          </p:cNvPicPr>
          <p:nvPr/>
        </p:nvPicPr>
        <p:blipFill>
          <a:blip r:embed="rId2"/>
          <a:stretch>
            <a:fillRect/>
          </a:stretch>
        </p:blipFill>
        <p:spPr>
          <a:xfrm>
            <a:off x="4405279" y="1202357"/>
            <a:ext cx="5486411" cy="2743206"/>
          </a:xfrm>
          <a:prstGeom prst="rect">
            <a:avLst/>
          </a:prstGeom>
        </p:spPr>
      </p:pic>
      <p:sp>
        <p:nvSpPr>
          <p:cNvPr id="4" name="TextBox 3">
            <a:extLst>
              <a:ext uri="{FF2B5EF4-FFF2-40B4-BE49-F238E27FC236}">
                <a16:creationId xmlns:a16="http://schemas.microsoft.com/office/drawing/2014/main" id="{22010A7A-6F1F-2230-5941-C4A4409E9ED3}"/>
              </a:ext>
            </a:extLst>
          </p:cNvPr>
          <p:cNvSpPr txBox="1"/>
          <p:nvPr/>
        </p:nvSpPr>
        <p:spPr>
          <a:xfrm>
            <a:off x="1446185" y="5108733"/>
            <a:ext cx="11404600" cy="1077218"/>
          </a:xfrm>
          <a:prstGeom prst="rect">
            <a:avLst/>
          </a:prstGeom>
          <a:noFill/>
        </p:spPr>
        <p:txBody>
          <a:bodyPr wrap="square" rtlCol="0">
            <a:spAutoFit/>
          </a:bodyPr>
          <a:lstStyle/>
          <a:p>
            <a:pPr algn="ctr"/>
            <a:r>
              <a:rPr lang="en-US" sz="3200" i="1" dirty="0"/>
              <a:t>“We provide Strategic Mortgage Advice and Education to help families build Generational Wealth at every Stage of Life”</a:t>
            </a:r>
          </a:p>
        </p:txBody>
      </p:sp>
    </p:spTree>
    <p:extLst>
      <p:ext uri="{BB962C8B-B14F-4D97-AF65-F5344CB8AC3E}">
        <p14:creationId xmlns:p14="http://schemas.microsoft.com/office/powerpoint/2010/main" val="5526296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e287e46-8a12-4fc7-8461-0b533ee71a28" xsi:nil="true"/>
    <lcf76f155ced4ddcb4097134ff3c332f xmlns="ab4a7ed9-8be6-4e08-a2e1-0ac7a546b35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83404DCAF2204E92B6E820B5DBB2A8" ma:contentTypeVersion="19" ma:contentTypeDescription="Create a new document." ma:contentTypeScope="" ma:versionID="60343e552e5b495b9fc3bf42ed322c83">
  <xsd:schema xmlns:xsd="http://www.w3.org/2001/XMLSchema" xmlns:xs="http://www.w3.org/2001/XMLSchema" xmlns:p="http://schemas.microsoft.com/office/2006/metadata/properties" xmlns:ns2="fe287e46-8a12-4fc7-8461-0b533ee71a28" xmlns:ns3="ab4a7ed9-8be6-4e08-a2e1-0ac7a546b354" targetNamespace="http://schemas.microsoft.com/office/2006/metadata/properties" ma:root="true" ma:fieldsID="8bc531c6eb6dc5dd514901b2583ac238" ns2:_="" ns3:_="">
    <xsd:import namespace="fe287e46-8a12-4fc7-8461-0b533ee71a28"/>
    <xsd:import namespace="ab4a7ed9-8be6-4e08-a2e1-0ac7a546b35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287e46-8a12-4fc7-8461-0b533ee71a2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251e4c6-6cc7-42b8-adfc-23dc85831f86}" ma:internalName="TaxCatchAll" ma:showField="CatchAllData" ma:web="fe287e46-8a12-4fc7-8461-0b533ee71a2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b4a7ed9-8be6-4e08-a2e1-0ac7a546b35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16acf41-a1de-4cd4-b3b8-0ec51a5498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D92603A-6210-475E-BBAB-D0A64A34F593}">
  <ds:schemaRefs>
    <ds:schemaRef ds:uri="http://schemas.microsoft.com/sharepoint/v3/contenttype/forms"/>
  </ds:schemaRefs>
</ds:datastoreItem>
</file>

<file path=customXml/itemProps2.xml><?xml version="1.0" encoding="utf-8"?>
<ds:datastoreItem xmlns:ds="http://schemas.openxmlformats.org/officeDocument/2006/customXml" ds:itemID="{444352FC-AFDA-459A-9148-64A9809FE595}">
  <ds:schemaRefs>
    <ds:schemaRef ds:uri="http://schemas.microsoft.com/office/2006/metadata/properties"/>
    <ds:schemaRef ds:uri="http://schemas.microsoft.com/office/infopath/2007/PartnerControls"/>
    <ds:schemaRef ds:uri="fe287e46-8a12-4fc7-8461-0b533ee71a28"/>
    <ds:schemaRef ds:uri="ab4a7ed9-8be6-4e08-a2e1-0ac7a546b354"/>
  </ds:schemaRefs>
</ds:datastoreItem>
</file>

<file path=customXml/itemProps3.xml><?xml version="1.0" encoding="utf-8"?>
<ds:datastoreItem xmlns:ds="http://schemas.openxmlformats.org/officeDocument/2006/customXml" ds:itemID="{60DA3C3E-CEFD-45CD-BF6B-431953D307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287e46-8a12-4fc7-8461-0b533ee71a28"/>
    <ds:schemaRef ds:uri="ab4a7ed9-8be6-4e08-a2e1-0ac7a546b3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429</TotalTime>
  <Words>2072</Words>
  <Application>Microsoft Office PowerPoint</Application>
  <PresentationFormat>Custom</PresentationFormat>
  <Paragraphs>268</Paragraphs>
  <Slides>27</Slides>
  <Notes>23</Notes>
  <HiddenSlides>12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Raleway</vt:lpstr>
      <vt:lpstr>Arial</vt:lpstr>
      <vt:lpstr>Calibri</vt:lpstr>
      <vt:lpstr>Roboto Medium</vt:lpstr>
      <vt:lpstr>Roboto</vt:lpstr>
      <vt:lpstr>Proxima Nova Rg</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HECM Line of Credit (LOC) Growth*</vt:lpstr>
      <vt:lpstr> 3 Years of Draws Starting at Age 82 + Lump Sum  ❶$200,000* for 3 Years + ❷  $802,404 \ Available in Credit Line at Age 86</vt:lpstr>
      <vt:lpstr>Credit Line Growth: How it Works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John Thompson (Liability Advisor)</cp:lastModifiedBy>
  <cp:revision>1</cp:revision>
  <dcterms:created xsi:type="dcterms:W3CDTF">2026-02-18T21:44:42Z</dcterms:created>
  <dcterms:modified xsi:type="dcterms:W3CDTF">2026-02-24T16:18:01Z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0x010100F683404DCAF2204E92B6E820B5DBB2A8</vt:lpwstr>
  </property>
  <property fmtid="{D5CDD505-2E9C-101B-9397-08002B2CF9AE}" pid="3" name="MediaServiceImageTags">
    <vt:lpwstr/>
  </property>
</Properties>
</file>