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3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Thompson (Liability Advisor)" userId="cb9e26a6-1c67-4cf2-b413-f092d02591f0" providerId="ADAL" clId="{21B2D80E-A580-4587-B584-A9A80959BA36}"/>
    <pc:docChg chg="modSld">
      <pc:chgData name="John Thompson (Liability Advisor)" userId="cb9e26a6-1c67-4cf2-b413-f092d02591f0" providerId="ADAL" clId="{21B2D80E-A580-4587-B584-A9A80959BA36}" dt="2026-04-27T20:54:56.520" v="25" actId="20577"/>
      <pc:docMkLst>
        <pc:docMk/>
      </pc:docMkLst>
      <pc:sldChg chg="modSp mod">
        <pc:chgData name="John Thompson (Liability Advisor)" userId="cb9e26a6-1c67-4cf2-b413-f092d02591f0" providerId="ADAL" clId="{21B2D80E-A580-4587-B584-A9A80959BA36}" dt="2026-04-27T20:54:56.520" v="25" actId="20577"/>
        <pc:sldMkLst>
          <pc:docMk/>
          <pc:sldMk cId="0" sldId="256"/>
        </pc:sldMkLst>
        <pc:spChg chg="mod">
          <ac:chgData name="John Thompson (Liability Advisor)" userId="cb9e26a6-1c67-4cf2-b413-f092d02591f0" providerId="ADAL" clId="{21B2D80E-A580-4587-B584-A9A80959BA36}" dt="2026-04-27T20:54:56.520" v="25" actId="20577"/>
          <ac:spMkLst>
            <pc:docMk/>
            <pc:sldMk cId="0" sldId="256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009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515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051560"/>
            <a:ext cx="12161520" cy="5486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64592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Outcomes for John &amp; Tina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676656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$1M Roth conversion paired with HECM </a:t>
            </a:r>
            <a:r>
              <a:rPr lang="en-US" sz="14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stacking.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5623560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blurRad="152400" dist="508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57200" y="1325880"/>
            <a:ext cx="128016" cy="26060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155448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TAX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187452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−$117K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822960" y="2788920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 less to the IRS.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2960" y="3200400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B14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HECM interest you pay becomes a deduction. The deduction shrinks your conversion tax by about 38%. The Roth keeps what would have gone to taxes.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80760" y="1325880"/>
            <a:ext cx="5623560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blurRad="152400" dist="508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080760" y="1325880"/>
            <a:ext cx="128016" cy="260604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46520" y="155448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ROTH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46520" y="187452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$4.5M+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6446520" y="2788920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full $1M converts.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46520" y="3200400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B14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tax pulled from the Roth itself. The full conversion enters the account and grows tax-free for 30 years. No RMDs ever.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977640"/>
            <a:ext cx="5623560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blurRad="152400" dist="508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57200" y="3977640"/>
            <a:ext cx="128016" cy="260604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2960" y="420624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CARE-READY LINE OF CREDIT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22960" y="452628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$567K</a:t>
            </a:r>
            <a:endParaRPr lang="en-US" sz="5400" dirty="0"/>
          </a:p>
        </p:txBody>
      </p:sp>
      <p:sp>
        <p:nvSpPr>
          <p:cNvPr id="22" name="Text 20"/>
          <p:cNvSpPr/>
          <p:nvPr/>
        </p:nvSpPr>
        <p:spPr>
          <a:xfrm>
            <a:off x="822960" y="5440680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Liquidity for long-term care.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22960" y="5852160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B14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line of credit reaches $567K by age 71 and grows past $2M by your 90s. Tax-free draws when care is needed. No required monthly payment.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080760" y="3977640"/>
            <a:ext cx="5623560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blurRad="152400" dist="508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080760" y="3977640"/>
            <a:ext cx="128016" cy="26060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446520" y="420624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LEGACY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46520" y="452628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+$1.4M</a:t>
            </a:r>
            <a:endParaRPr lang="en-US" sz="5400" dirty="0"/>
          </a:p>
        </p:txBody>
      </p:sp>
      <p:sp>
        <p:nvSpPr>
          <p:cNvPr id="28" name="Text 26"/>
          <p:cNvSpPr/>
          <p:nvPr/>
        </p:nvSpPr>
        <p:spPr>
          <a:xfrm>
            <a:off x="6446520" y="5440680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for the family. No tax.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446520" y="5852160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B14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 passes 100% tax-free to heirs. The HECM strategy adds about $1.4M to the after-tax inheritance. The next generation keeps every dollar of the Roth.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6629400"/>
            <a:ext cx="1124712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7200" y="6675120"/>
            <a:ext cx="11247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Client: John &amp; Tina Thompson, age 62  |  $950K home  |  $1M IRA conversion  |  Three $150K voluntary HECM payments at yrs 3/6/9  |  Sample illustration. Not a commitment to lend. Consult a CPA.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287e46-8a12-4fc7-8461-0b533ee71a28" xsi:nil="true"/>
    <lcf76f155ced4ddcb4097134ff3c332f xmlns="ab4a7ed9-8be6-4e08-a2e1-0ac7a546b35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3404DCAF2204E92B6E820B5DBB2A8" ma:contentTypeVersion="19" ma:contentTypeDescription="Create a new document." ma:contentTypeScope="" ma:versionID="60343e552e5b495b9fc3bf42ed322c83">
  <xsd:schema xmlns:xsd="http://www.w3.org/2001/XMLSchema" xmlns:xs="http://www.w3.org/2001/XMLSchema" xmlns:p="http://schemas.microsoft.com/office/2006/metadata/properties" xmlns:ns2="fe287e46-8a12-4fc7-8461-0b533ee71a28" xmlns:ns3="ab4a7ed9-8be6-4e08-a2e1-0ac7a546b354" targetNamespace="http://schemas.microsoft.com/office/2006/metadata/properties" ma:root="true" ma:fieldsID="8bc531c6eb6dc5dd514901b2583ac238" ns2:_="" ns3:_="">
    <xsd:import namespace="fe287e46-8a12-4fc7-8461-0b533ee71a28"/>
    <xsd:import namespace="ab4a7ed9-8be6-4e08-a2e1-0ac7a546b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287e46-8a12-4fc7-8461-0b533ee71a2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251e4c6-6cc7-42b8-adfc-23dc85831f86}" ma:internalName="TaxCatchAll" ma:showField="CatchAllData" ma:web="fe287e46-8a12-4fc7-8461-0b533ee71a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a7ed9-8be6-4e08-a2e1-0ac7a546b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6acf41-a1de-4cd4-b3b8-0ec51a5498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E3E777-B953-490A-98D0-AE0C7F176B97}">
  <ds:schemaRefs>
    <ds:schemaRef ds:uri="http://schemas.microsoft.com/office/2006/metadata/properties"/>
    <ds:schemaRef ds:uri="http://schemas.microsoft.com/office/infopath/2007/PartnerControls"/>
    <ds:schemaRef ds:uri="fe287e46-8a12-4fc7-8461-0b533ee71a28"/>
    <ds:schemaRef ds:uri="ab4a7ed9-8be6-4e08-a2e1-0ac7a546b354"/>
  </ds:schemaRefs>
</ds:datastoreItem>
</file>

<file path=customXml/itemProps2.xml><?xml version="1.0" encoding="utf-8"?>
<ds:datastoreItem xmlns:ds="http://schemas.openxmlformats.org/officeDocument/2006/customXml" ds:itemID="{1C4C1E63-67E8-41F2-8773-90EAC5E42D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45B68B-C4DE-4297-8140-0F8614E096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287e46-8a12-4fc7-8461-0b533ee71a28"/>
    <ds:schemaRef ds:uri="ab4a7ed9-8be6-4e08-a2e1-0ac7a546b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219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Thompson Strategy — Outcome Summary</dc:title>
  <dc:subject>PptxGenJS Presentation</dc:subject>
  <dc:creator>SMPL Mortgage</dc:creator>
  <cp:lastModifiedBy>John Thompson (Liability Advisor)</cp:lastModifiedBy>
  <cp:revision>1</cp:revision>
  <dcterms:created xsi:type="dcterms:W3CDTF">2026-04-27T20:40:14Z</dcterms:created>
  <dcterms:modified xsi:type="dcterms:W3CDTF">2026-04-27T20:54:57Z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0x010100F683404DCAF2204E92B6E820B5DBB2A8</vt:lpwstr>
  </property>
  <property fmtid="{D5CDD505-2E9C-101B-9397-08002B2CF9AE}" pid="3" name="MediaServiceImageTags">
    <vt:lpwstr/>
  </property>
</Properties>
</file>