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notesSlides/notesSlide16.xml" ContentType="application/vnd.openxmlformats-officedocument.presentationml.notesSlide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18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7653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0"/>
            <a:ext cx="54864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943600" cy="514350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-457200" y="-457200"/>
            <a:ext cx="2011680" cy="201168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1"/>
          <p:cNvSpPr/>
          <p:nvPr/>
        </p:nvSpPr>
        <p:spPr>
          <a:xfrm>
            <a:off x="502920" y="914400"/>
            <a:ext cx="8138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Retirement Mortgages,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Reframed</a:t>
            </a:r>
            <a:endParaRPr lang="en-US" sz="4000" dirty="0"/>
          </a:p>
        </p:txBody>
      </p:sp>
      <p:sp>
        <p:nvSpPr>
          <p:cNvPr id="7" name="Text 2"/>
          <p:cNvSpPr/>
          <p:nvPr/>
        </p:nvSpPr>
        <p:spPr>
          <a:xfrm>
            <a:off x="502920" y="283464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7EB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Home Equity Becomes a Planning Tool</a:t>
            </a:r>
            <a:endParaRPr lang="en-US" sz="1800" dirty="0"/>
          </a:p>
        </p:txBody>
      </p:sp>
      <p:sp>
        <p:nvSpPr>
          <p:cNvPr id="8" name="Text 3"/>
          <p:cNvSpPr/>
          <p:nvPr/>
        </p:nvSpPr>
        <p:spPr>
          <a:xfrm>
            <a:off x="502920" y="3337560"/>
            <a:ext cx="7315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Webinar for Financial Professionals &amp; Homeowners</a:t>
            </a:r>
            <a:endParaRPr lang="en-US" sz="13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010297"/>
            <a:ext cx="2011680" cy="886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 4"/>
          <p:cNvSpPr/>
          <p:nvPr/>
        </p:nvSpPr>
        <p:spPr>
          <a:xfrm>
            <a:off x="2560320" y="4370832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Thompson, CLA, CDLP, CRMP  |  Mortgage Advisor</a:t>
            </a:r>
            <a:b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NMLS: 252514 DRE: 01104249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4048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84048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74320" y="502920"/>
            <a:ext cx="33832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Meet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Margaret.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274320" y="1874520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EB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67. Widow. Still teaching.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274320" y="2331720"/>
            <a:ext cx="338328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loved </a:t>
            </a:r>
            <a:r>
              <a:rPr lang="en-U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grandkids and wanted more time with them.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just couldn't afford to stop working.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mortgage: $1,400/mo. Her car: $380/mo. That was $1,780 every month standing between her and the life she wanted.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wasn't desperate. She was trapped by a financial blind spot.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160520" y="347472"/>
            <a:ext cx="4663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Result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4160520" y="896112"/>
            <a:ext cx="4663440" cy="804672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4279392" y="1069848"/>
            <a:ext cx="457200" cy="4572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4828032" y="987552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$1,400/mo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828032" y="131673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Mortgage eliminated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4160520" y="1874520"/>
            <a:ext cx="4663440" cy="804672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4279392" y="2048256"/>
            <a:ext cx="457200" cy="4572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4828032" y="19659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$380/mo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4828032" y="229514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 payment paid off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4160520" y="2852928"/>
            <a:ext cx="4663440" cy="804672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4279392" y="3026664"/>
            <a:ext cx="457200" cy="4572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4828032" y="294436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$1,200/mo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4828032" y="327355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tenure income added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4160520" y="3831336"/>
            <a:ext cx="4663440" cy="804672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4279392" y="4005072"/>
            <a:ext cx="457200" cy="4572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4828032" y="3922776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$0</a:t>
            </a:r>
            <a:endParaRPr lang="en-US" sz="1800" dirty="0"/>
          </a:p>
        </p:txBody>
      </p:sp>
      <p:sp>
        <p:nvSpPr>
          <p:cNvPr id="23" name="Text 19"/>
          <p:cNvSpPr/>
          <p:nvPr/>
        </p:nvSpPr>
        <p:spPr>
          <a:xfrm>
            <a:off x="4828032" y="425196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Kids don't need to support her</a:t>
            </a:r>
            <a:endParaRPr lang="en-US" sz="1000" dirty="0"/>
          </a:p>
        </p:txBody>
      </p:sp>
      <p:sp>
        <p:nvSpPr>
          <p:cNvPr id="24" name="Text 20"/>
          <p:cNvSpPr/>
          <p:nvPr/>
        </p:nvSpPr>
        <p:spPr>
          <a:xfrm>
            <a:off x="4160520" y="4736592"/>
            <a:ext cx="46634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"Nearly $3,000/month back — no new job, no moving, no compromise."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Retirement Gap Is Real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4980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Margaret's story isn't rare. The data shows millions in the same position.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298448"/>
            <a:ext cx="4023360" cy="1481328"/>
          </a:xfrm>
          <a:prstGeom prst="roundRect">
            <a:avLst>
              <a:gd name="adj" fmla="val 6173"/>
            </a:avLst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1371600"/>
            <a:ext cx="4023360" cy="770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60%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38912" y="2068739"/>
            <a:ext cx="3877056" cy="622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retirees carry a traditional mortgage into retirement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54880" y="1298448"/>
            <a:ext cx="4023360" cy="1481328"/>
          </a:xfrm>
          <a:prstGeom prst="roundRect">
            <a:avLst>
              <a:gd name="adj" fmla="val 6173"/>
            </a:avLst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754880" y="1371600"/>
            <a:ext cx="4023360" cy="770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1M+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4828032" y="2068739"/>
            <a:ext cx="3877056" cy="622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mortgage applicants over 62 denied annually due to debt ratios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65760" y="3017520"/>
            <a:ext cx="4023360" cy="1481328"/>
          </a:xfrm>
          <a:prstGeom prst="roundRect">
            <a:avLst>
              <a:gd name="adj" fmla="val 6173"/>
            </a:avLst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" y="3090672"/>
            <a:ext cx="4023360" cy="770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55%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38912" y="3787811"/>
            <a:ext cx="3877056" cy="622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seniors have no written financial plan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54880" y="3017520"/>
            <a:ext cx="4023360" cy="1481328"/>
          </a:xfrm>
          <a:prstGeom prst="roundRect">
            <a:avLst>
              <a:gd name="adj" fmla="val 6173"/>
            </a:avLst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54880" y="3090672"/>
            <a:ext cx="4023360" cy="770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54%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4828032" y="3787811"/>
            <a:ext cx="3877056" cy="622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inflation is their #1 retirement fear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7200" y="4828032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Wharton Pension Research Council, 2020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Largest Asset on Most Balance Sheets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Goes Completely Unanalyzed.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325880"/>
            <a:ext cx="3017520" cy="301752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1325880"/>
            <a:ext cx="3017520" cy="301752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320040" y="1325880"/>
            <a:ext cx="3017520" cy="3017520"/>
          </a:xfrm>
          <a:prstGeom prst="ellipse">
            <a:avLst/>
          </a:prstGeom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320040" y="21488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$300K+</a:t>
            </a:r>
            <a:endParaRPr lang="en-US" sz="3000" dirty="0"/>
          </a:p>
        </p:txBody>
      </p:sp>
      <p:sp>
        <p:nvSpPr>
          <p:cNvPr id="7" name="Text 3"/>
          <p:cNvSpPr/>
          <p:nvPr/>
        </p:nvSpPr>
        <p:spPr>
          <a:xfrm>
            <a:off x="320040" y="28346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home equity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Americans 65+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3566160" y="1325880"/>
            <a:ext cx="5303520" cy="73152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3767328" y="139903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Portfolio Withdrawals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3767328" y="170992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Modeled, stress-tested, optimized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3566160" y="2194560"/>
            <a:ext cx="5303520" cy="73152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3767328" y="22677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Social Security Timing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767328" y="257860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Analyzed for break-even and tax impact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566160" y="3063240"/>
            <a:ext cx="5303520" cy="73152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3767328" y="313639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Tax Strategies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3767328" y="344728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Roth conversions, RMDs, brackets managed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3566160" y="3931920"/>
            <a:ext cx="5303520" cy="731520"/>
          </a:xfrm>
          <a:prstGeom prst="roundRect">
            <a:avLst>
              <a:gd name="adj" fmla="val 10000"/>
            </a:avLst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3767328" y="400507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Home Equity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3767328" y="431596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EB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Acknowledged — then ignored</a:t>
            </a:r>
            <a:endParaRPr lang="en-US" sz="1000" dirty="0"/>
          </a:p>
        </p:txBody>
      </p:sp>
      <p:sp>
        <p:nvSpPr>
          <p:cNvPr id="20" name="Text 16"/>
          <p:cNvSpPr/>
          <p:nvPr/>
        </p:nvSpPr>
        <p:spPr>
          <a:xfrm>
            <a:off x="3918857" y="4800600"/>
            <a:ext cx="487244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creates a blind spot in retirement preparedness.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Modern Reverse Mortgages Work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932688"/>
            <a:ext cx="402336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1016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30352" y="1097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🏠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24128" y="109728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You Keep the Home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30352" y="1527048"/>
            <a:ext cx="37033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Borrowers retain full title and ownership. A HECM is a loan secured by the home — not a sale or transfer of ownership.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54880" y="932688"/>
            <a:ext cx="402336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1016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919472" y="1097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💰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13248" y="109728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 Monthly Payments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919472" y="1527048"/>
            <a:ext cx="37033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loan balance grows as interest accrues. Repayment occurs when the home is sold, the borrower moves, </a:t>
            </a:r>
            <a:b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passes away.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65760" y="2898648"/>
            <a:ext cx="402336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1016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30352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024128" y="306324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Non-Recourse Protection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30352" y="3493008"/>
            <a:ext cx="37033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Borrowers and heirs never owe more than the home's value at maturity — even if the loan balance exceeds it. FHA covers the difference.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54880" y="2898648"/>
            <a:ext cx="402336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101600" dist="254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919472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📋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413248" y="306324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2013–2015 Reforms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919472" y="3493008"/>
            <a:ext cx="37033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counseling, financial assessments, and reduced draw limits. Today's HECM is a fundamentally different product than its predecessor.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846320"/>
            <a:ext cx="8412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Mortgage: You pay it down.  |  Reverse Mortgage: No required payment — balance settles on sale.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Addressing the Four Most Common Myths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841248"/>
            <a:ext cx="8503920" cy="86868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38912" y="1042416"/>
            <a:ext cx="457200" cy="4572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38912" y="10424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✕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05840" y="93268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MYTH: The bank owns your home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05840" y="1243584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REALITY: Borrowers retain full title. The HECM is a lien, not a transfer of ownership.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0040" y="1865376"/>
            <a:ext cx="8503920" cy="86868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8912" y="2066544"/>
            <a:ext cx="457200" cy="4572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8912" y="2066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✕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1956816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MYTH: Heirs will inherit the debt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005840" y="2267712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REALITY: Non-recourse protection means heirs never owe more than the home's value. They can walk away with zero liability.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2889504"/>
            <a:ext cx="8503920" cy="86868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38912" y="3090672"/>
            <a:ext cx="457200" cy="4572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38912" y="30906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✕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05840" y="2980944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MYTH: You must have no mortgage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005840" y="3291840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REALITY: Existing mortgages can be paid off with HECM proceeds — eliminating the monthly payment.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20040" y="3913632"/>
            <a:ext cx="8503920" cy="86868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38912" y="4114800"/>
            <a:ext cx="457200" cy="4572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38912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✕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4005072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MYTH: It's only for desperate situations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05840" y="4315968"/>
            <a:ext cx="7589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REALITY: Strategic early deployment enhances plan outcomes. Margaret wasn't desperate — she was under-informed.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74320" y="4892040"/>
            <a:ext cx="74980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smplmortgage.com  |  john@smplmortgage.com  |  (626) 583-1623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3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31520" y="3200400"/>
            <a:ext cx="2743200" cy="27432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046720" y="-457200"/>
            <a:ext cx="2011680" cy="2011680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We ran Margaret's numbers in 7 minutes.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we found changed her retirement.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2011680" y="2423160"/>
            <a:ext cx="5120640" cy="868680"/>
          </a:xfrm>
          <a:prstGeom prst="roundRect">
            <a:avLst>
              <a:gd name="adj" fmla="val 12632"/>
            </a:avLst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011680" y="2423160"/>
            <a:ext cx="5120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Stay with us — we'll run your numbers at the end.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71600" y="352044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Homeowners: Tell us your situation — we'll show you what's available.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Advisors: Give us one scenario — we'll model it live.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Home Equity Options to Consider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777240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coordination of cash flow and finances is critical — both on the income/asset side and the debt/payment side.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20040" y="1325880"/>
            <a:ext cx="1417320" cy="1417320"/>
          </a:xfrm>
          <a:prstGeom prst="ellipse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572768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🏡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228600" y="2834640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Sale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46888" y="3218688"/>
            <a:ext cx="157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liquidity — reduce expenses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039112" y="1325880"/>
            <a:ext cx="1417320" cy="1417320"/>
          </a:xfrm>
          <a:prstGeom prst="ellipse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039112" y="1572768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🔄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947672" y="2834640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Refinance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965960" y="3218688"/>
            <a:ext cx="157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 or liquidity options — HELOC or private money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758184" y="1325880"/>
            <a:ext cx="1417320" cy="141732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758184" y="1572768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🏦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3666744" y="2834640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Reverse Mortgage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685032" y="3218688"/>
            <a:ext cx="157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or Portfolio Options / 2nd Mortgage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477256" y="1325880"/>
            <a:ext cx="1417320" cy="1417320"/>
          </a:xfrm>
          <a:prstGeom prst="ellipse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477256" y="1572768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💳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5385816" y="2834640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Hybrid Mortgage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404104" y="3218688"/>
            <a:ext cx="157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Improves cash flow now — Leaving options for later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7196328" y="1325880"/>
            <a:ext cx="1417320" cy="1417320"/>
          </a:xfrm>
          <a:prstGeom prst="ellipse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196328" y="1572768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</a:rPr>
              <a:t>📋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7104888" y="2834640"/>
            <a:ext cx="1600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Equity Release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123176" y="3218688"/>
            <a:ext cx="1572768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 a portion of equity now — retain ownership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20040" y="4187952"/>
            <a:ext cx="5303520" cy="658368"/>
          </a:xfrm>
          <a:prstGeom prst="roundRect">
            <a:avLst>
              <a:gd name="adj" fmla="val 11111"/>
            </a:avLst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02920" y="4251960"/>
            <a:ext cx="51206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B35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(Local/State/Federal) Programs and Social Support Services should always be evaluated.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5760720" y="4187952"/>
            <a:ext cx="3063240" cy="658368"/>
          </a:xfrm>
          <a:prstGeom prst="roundRect">
            <a:avLst>
              <a:gd name="adj" fmla="val 11111"/>
            </a:avLst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760720" y="4187952"/>
            <a:ext cx="30632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Wellness care should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include a focus on finances.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0080" y="1097280"/>
            <a:ext cx="7863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 Strategic Use Cases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For Financial Advisors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914400" y="2834640"/>
            <a:ext cx="7315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D6E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equity isn't an emergency fund.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D6E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Here's how it fits into a retirement plan.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2179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Use Case 1  |  Eliminate the Mortgage Payment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365760" y="777240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#1 reason clients explore a reverse mortgage — and often the most immediate cash flow win.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65760" y="1280160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65760" y="1645920"/>
            <a:ext cx="4023360" cy="306324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48640" y="1783080"/>
            <a:ext cx="36576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 of retirees carry a mortgage payment</a:t>
            </a:r>
            <a:b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Mortgage often 30–50% of fixed monthly income</a:t>
            </a:r>
            <a:b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1M+ borrowers over 62 denied refinancing annually</a:t>
            </a:r>
            <a:b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 portfolio withdrawals at exactly the wrong time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754880" y="1280160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 Solution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754880" y="16459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937760" y="1783080"/>
            <a:ext cx="36576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HECM proceeds to pay off existing mortgage</a:t>
            </a:r>
          </a:p>
          <a:p>
            <a:pPr>
              <a:buSzPct val="100000"/>
            </a:pP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 required monthly payment immediately</a:t>
            </a:r>
            <a:b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Redirect cash flow to lifestyle, savings, or care</a:t>
            </a:r>
            <a:b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payment required — flexibility to pay optionally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65760" y="4773168"/>
            <a:ext cx="8412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Margaret freed up $1,780/month — without selling her home or changing her lifestyle.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21792"/>
          </a:xfrm>
          <a:prstGeom prst="rect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Use Case 2  |  Social Security Delay Bridge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2560320" cy="256032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15544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76%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65760" y="2286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 growth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62 to 70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91840" y="914400"/>
            <a:ext cx="2560320" cy="2560320"/>
          </a:xfrm>
          <a:prstGeom prst="ellipse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91840" y="15544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7.4%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291840" y="2286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return equivalent*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989320" y="91440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retirees claim early — not because it's optimal, but because they need the income.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989320" y="1645920"/>
            <a:ext cx="2880360" cy="182880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126480" y="17373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Bridge Strategy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26480" y="2084832"/>
            <a:ext cx="2651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HECM to fund living expenses</a:t>
            </a:r>
            <a:b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Defer Claiming Social Security for improved benefit</a:t>
            </a:r>
            <a:b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Repay HECM from higher lifetime SS income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65760" y="3730752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Delaying SS claiming is unmatched by any safe portfolio asset. The bridge makes it possible.</a:t>
            </a:r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6F2A86-EF06-EAC0-3BB5-5AB5FAE27388}"/>
              </a:ext>
            </a:extLst>
          </p:cNvPr>
          <p:cNvSpPr txBox="1"/>
          <p:nvPr/>
        </p:nvSpPr>
        <p:spPr>
          <a:xfrm>
            <a:off x="924198" y="4389706"/>
            <a:ext cx="70898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dirty="0"/>
              <a:t>*</a:t>
            </a:r>
            <a:r>
              <a:rPr lang="en-US" sz="900" i="1" dirty="0"/>
              <a:t>Reflects a blended CAGR of ~7.4% over the full 62–70 deferral period. Actual return depends on longevity, tax treatment, and foregone benefits during deferral years.</a:t>
            </a:r>
            <a:endParaRPr lang="en-US" sz="1200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2179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Use Case 3  |  Sequence-of-Return Risk Buffer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365760" y="777240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retirement is the most vulnerable window. A down market in year 1 can permanently impair a portfolio.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1920240" cy="1920240"/>
          </a:xfrm>
          <a:prstGeom prst="ellipse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8288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Market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Downturn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20040" y="254203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1–3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258568" y="224028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C9A"/>
                </a:solidFill>
              </a:rPr>
              <a:t>→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468880" y="1417320"/>
            <a:ext cx="1920240" cy="192024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468880" y="18288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Draw from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HECM LOC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468880" y="254203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portfolio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07408" y="224028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C9A"/>
                </a:solidFill>
              </a:rPr>
              <a:t>→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617720" y="1417320"/>
            <a:ext cx="1920240" cy="1920240"/>
          </a:xfrm>
          <a:prstGeom prst="ellipse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617720" y="18288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Portfolio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Recovers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617720" y="254203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forced sales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556248" y="224028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7F8C9A"/>
                </a:solidFill>
              </a:rPr>
              <a:t>→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766560" y="1417320"/>
            <a:ext cx="1920240" cy="192024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766560" y="182880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 Yrs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Longer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766560" y="254203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longevity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65760" y="354787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show this approach can extend portfolio longevity by 5–10 years in adverse sequence scenarios.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65760" y="4005072"/>
            <a:ext cx="8412480" cy="804672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0080" y="4224528"/>
            <a:ext cx="7955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cost comparison isn't HECM vs. nothing — it's HECM vs. the cost of portfolio failure.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21792"/>
          </a:xfrm>
          <a:prstGeom prst="rect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Use Case 4  |  HECM for Purchase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365760" y="777240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powerful planning tool that most advisors — and nearly all consumers — don't know exists.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25880"/>
            <a:ext cx="4023360" cy="1536192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76200" dist="254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02920" y="1463040"/>
            <a:ext cx="411480" cy="41148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5840" y="146304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Downsize Without Depleting Cash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30352" y="1920240"/>
            <a:ext cx="370332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~60% down + HECM. Keep the rest invested. No payment required on the new home.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54880" y="1325880"/>
            <a:ext cx="4023360" cy="1536192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76200" dist="254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892040" y="1463040"/>
            <a:ext cx="411480" cy="41148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92040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394960" y="146304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Buy Two Homes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919472" y="1920240"/>
            <a:ext cx="370332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$1M in proceeds: buy a $1M home with 50% down and gift or fund a $500K second property.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" y="3044952"/>
            <a:ext cx="4023360" cy="1536192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76200" dist="254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02920" y="3182112"/>
            <a:ext cx="411480" cy="41148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2920" y="31821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05840" y="3182112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Multigenerational Living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30352" y="3639312"/>
            <a:ext cx="370332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RM for no payment. Family members make optional payments — building a growing line of credit.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54880" y="3044952"/>
            <a:ext cx="4023360" cy="1536192"/>
          </a:xfrm>
          <a:prstGeom prst="roundRect">
            <a:avLst>
              <a:gd name="adj" fmla="val 5952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76200" dist="254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892040" y="3182112"/>
            <a:ext cx="411480" cy="41148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892040" y="31821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394960" y="3182112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ADU &amp; Income Properties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919472" y="3639312"/>
            <a:ext cx="370332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owner-occupied units with a HECM. Use rental income for lifestyle or care expenses.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74320" y="4892040"/>
            <a:ext cx="74980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smplmortgage.com  |  john@smplmortgage.com  |  (626) 583-1623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Generational Living is Happening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777240"/>
            <a:ext cx="8503920" cy="114300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229600" cy="9875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1B35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 children in their mid-50s realize they have a retirement financial gap to fill in a relatively short time — OR may need to work into their 70s or 80s. Widowed parent has a free-and-clear home, Social Security, and limited liquid assets — and will need significant care over the rest of her lifetime.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65760" y="20299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Options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2487168"/>
            <a:ext cx="292608" cy="292608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9808" y="2468880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 one or both homes and downsize — consider moving into </a:t>
            </a:r>
            <a:b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homes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65760" y="3145536"/>
            <a:ext cx="292608" cy="292608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9808" y="3127248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a new home with a guest house or build an ADU and </a:t>
            </a:r>
            <a:b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households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65760" y="3803904"/>
            <a:ext cx="292608" cy="292608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49808" y="3785616"/>
            <a:ext cx="4572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parent to assisted living after selling home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120640" y="2029968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Concerns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120640" y="2487168"/>
            <a:ext cx="292608" cy="292608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504688" y="2468880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health care, community, and extended family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120640" y="3145536"/>
            <a:ext cx="292608" cy="292608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504688" y="3127248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living in LA/CA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120640" y="3803904"/>
            <a:ext cx="292608" cy="292608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504688" y="3785616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Living together or nearby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120640" y="4462272"/>
            <a:ext cx="292608" cy="292608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504688" y="4443984"/>
            <a:ext cx="336499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implications — Capital Gains, Prop 19 Prop 60/90, </a:t>
            </a:r>
            <a:b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Estate Plan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800600" y="1993392"/>
            <a:ext cx="0" cy="2926080"/>
          </a:xfrm>
          <a:prstGeom prst="line">
            <a:avLst/>
          </a:prstGeom>
          <a:noFill/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68580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Generational Living — Outcome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777240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 two homes, freeing up $1.3M in cash  —  Purchased $600K home together in a less expensive area.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20040" y="1234440"/>
            <a:ext cx="2926080" cy="356616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76200" dist="25400" dir="27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298448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Parent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1810512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04672" y="1792224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$500,000 in liquidity (LTC coverage)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2468880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04672" y="2450592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Transfers property tax base to new home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3127248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04672" y="3108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kids in home for care and support while aging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3785616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04672" y="3767328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of living expenses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429000" y="1234440"/>
            <a:ext cx="2926080" cy="3566160"/>
          </a:xfrm>
          <a:prstGeom prst="roundRect">
            <a:avLst>
              <a:gd name="adj" fmla="val 3125"/>
            </a:avLst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429000" y="1298448"/>
            <a:ext cx="29260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Adult Kids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3566160" y="1810512"/>
            <a:ext cx="256032" cy="256032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913632" y="1792224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$200,000 to retirement funds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566160" y="2468880"/>
            <a:ext cx="256032" cy="256032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913632" y="2450592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home after parent passes with low tax base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566160" y="3127248"/>
            <a:ext cx="256032" cy="256032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913632" y="31089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leverage home later for additional liquidity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566160" y="3785616"/>
            <a:ext cx="256032" cy="256032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913632" y="3767328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of living expenses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492240" y="1234440"/>
            <a:ext cx="2331720" cy="3566160"/>
          </a:xfrm>
          <a:prstGeom prst="roundRect">
            <a:avLst>
              <a:gd name="adj" fmla="val 3922"/>
            </a:avLst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492240" y="1298448"/>
            <a:ext cx="2331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Key Numbers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537960" y="1783080"/>
            <a:ext cx="2240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$1.3M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537960" y="2130552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 from two home sales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537960" y="2532888"/>
            <a:ext cx="2240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$600K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6537960" y="2880360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home purchased together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537960" y="3282696"/>
            <a:ext cx="2240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$500K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6537960" y="3630168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 liquidity for LTC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537960" y="4032504"/>
            <a:ext cx="2240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$200K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6537960" y="4379976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kids' retirement boost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 19 tax base transfer, estate coordination, and HECM eligibility on the new purchase were all part of the SMPL planning conversation.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3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548640" y="594360"/>
            <a:ext cx="4572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Got a client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who looks like this?</a:t>
            </a:r>
            <a:endParaRPr lang="en-US" sz="2600" dirty="0"/>
          </a:p>
        </p:txBody>
      </p:sp>
      <p:sp>
        <p:nvSpPr>
          <p:cNvPr id="6" name="Shape 2"/>
          <p:cNvSpPr/>
          <p:nvPr/>
        </p:nvSpPr>
        <p:spPr>
          <a:xfrm>
            <a:off x="594360" y="1938528"/>
            <a:ext cx="320040" cy="32004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3"/>
          <p:cNvSpPr/>
          <p:nvPr/>
        </p:nvSpPr>
        <p:spPr>
          <a:xfrm>
            <a:off x="1005840" y="192024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a mortgage payment in retirement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594360" y="2596896"/>
            <a:ext cx="320040" cy="32004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1005840" y="2578608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benefit from a Social Security claiming delay 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594360" y="3255264"/>
            <a:ext cx="320040" cy="32004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1005840" y="3236976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Worried about Outliving current assets 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594360" y="3913632"/>
            <a:ext cx="320040" cy="32004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1005840" y="3895344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about </a:t>
            </a:r>
            <a:r>
              <a:rPr lang="en-US" sz="13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Rightsizin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/downsizing or relocating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457200" y="4617720"/>
            <a:ext cx="4206240" cy="384048"/>
          </a:xfrm>
          <a:prstGeom prst="roundRect">
            <a:avLst>
              <a:gd name="adj" fmla="val 23810"/>
            </a:avLst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457200" y="4617720"/>
            <a:ext cx="4206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Give us one scenario. We'll model it — live.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2179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Case Study  |  The Home Equity IRA Stretch™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320040" y="777240"/>
            <a:ext cx="4206240" cy="406908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Client Scenario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25880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04672" y="129844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Ages 70 &amp; 71 — Retired Couple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819656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04672" y="179222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$1,300,000 Home — No Mortgage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313432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04672" y="22860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$862,000 in IRA Assets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807208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04672" y="2779776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$25,000/year spending over Pension/SS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300984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04672" y="32735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 assets nearly depleted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794760"/>
            <a:ext cx="256032" cy="256032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04672" y="376732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RMDs + spending = funds gone in 13 years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663440" y="777240"/>
            <a:ext cx="4206240" cy="4069080"/>
          </a:xfrm>
          <a:prstGeom prst="roundRect">
            <a:avLst>
              <a:gd name="adj" fmla="val 2247"/>
            </a:avLst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846320" y="868680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Key Results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846320" y="137160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$438,000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846320" y="1755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Line of Credit established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846320" y="2176272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$350,000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846320" y="25603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Tax-free cash flow over 10 years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846320" y="2980944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$522,000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4846320" y="336499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of credit available at Year 10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846320" y="3785616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$1,400,000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4846320" y="4169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home equity (3% loan balance)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2096589" y="4887468"/>
            <a:ext cx="8503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Year-to-year advisor evaluation: draw from IRA or HECM based on market conditions.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Line of Credit That Grows Over Time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1323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feature is unique to HECMs — and almost universally unknown.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234440"/>
            <a:ext cx="2468880" cy="2468880"/>
          </a:xfrm>
          <a:prstGeom prst="ellipse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353312" y="117043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353312" y="11704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60" y="192024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Grows Regardless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920" y="230428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line grows even if home value declines.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46120" y="1234440"/>
            <a:ext cx="2468880" cy="246888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233672" y="117043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233672" y="11704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246120" y="192024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Cannot Be Frozen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383280" y="230428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a HELOC, the lender cannot cancel or reduce it.*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26480" y="1234440"/>
            <a:ext cx="2468880" cy="2468880"/>
          </a:xfrm>
          <a:prstGeom prst="ellipse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114032" y="117043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114032" y="11704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126480" y="1920240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 Payments Required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263640" y="230428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when needed. Pay nothing if you choose not to.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35132" y="4069080"/>
            <a:ext cx="8765178" cy="627017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48640" y="406908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35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62-year-old with $1,209,800 home value → $31,600 initial cost → $2,249,396 available at age 92 at 5.875% growth rate.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65760" y="4864608"/>
            <a:ext cx="84124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*Tax and insurance must be maintained.  Growth rate = Lender Margin + MIP + CMT Index.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21792"/>
          </a:xfrm>
          <a:prstGeom prst="rect">
            <a:avLst/>
          </a:prstGeom>
          <a:solidFill>
            <a:srgbClr val="2C3E50"/>
          </a:solidFill>
          <a:ln w="12700">
            <a:solidFill>
              <a:srgbClr val="2C3E5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When a Reverse Mortgage Introduces Risk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77724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planning means knowing when NOT to use a tool.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4114800" cy="96012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⚠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41248" y="137160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Short Housing Tenure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41248" y="168249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upfront costs make HECMs inefficient for those likely to move within 3–5 years.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846320" y="1280160"/>
            <a:ext cx="4114800" cy="96012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937760" y="15544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⚠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21808" y="137160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Overspending Risk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321808" y="168249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equity can enable unsustainable patterns without financial discipline in place.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65760" y="2423160"/>
            <a:ext cx="4114800" cy="96012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26974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⚠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1248" y="251460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Family Conflict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41248" y="282549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Heirs expecting full inheritance may view HECMs as wealth erosion. Communication matters.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846320" y="2423160"/>
            <a:ext cx="4114800" cy="96012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937760" y="26974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⚠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321808" y="251460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Poor Tax Coordination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321808" y="282549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Improper integration with IRA withdrawals or IRMAA thresholds can create inefficiencies.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65760" y="3657600"/>
            <a:ext cx="8503920" cy="685800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48640" y="3822192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Better Alternatives Exist — HELOCs, downsizing, or portfolio adjustments may offer better outcomes. Always compare objectively.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65760" y="446227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assessment must be situation-specific. Generic advice — for or against — misses the point entirely.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2C3E50"/>
          </a:solidFill>
          <a:ln w="12700">
            <a:solidFill>
              <a:srgbClr val="2C3E5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Alternative Tools  |  Equity Release Products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365760" y="80467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some clients, these products may be worth evaluating — particularly in markets where HECMs are not available or eligible.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298448"/>
            <a:ext cx="3931920" cy="3429000"/>
          </a:xfrm>
          <a:prstGeom prst="roundRect">
            <a:avLst>
              <a:gd name="adj" fmla="val 3200"/>
            </a:avLst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965960" y="1207008"/>
            <a:ext cx="731520" cy="73152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965960" y="12070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65760" y="2029968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Reversion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48640" y="2560320"/>
            <a:ext cx="35661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E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 your home at a discount today and remain as a tenant for life. The discount is based on the borrower's age — the older the borrower, the smaller the discount.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48640" y="397764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7EB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consideration: You no longer own the home. Heirs receive nothing from that asset.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846320" y="1298448"/>
            <a:ext cx="3931920" cy="3429000"/>
          </a:xfrm>
          <a:prstGeom prst="roundRect">
            <a:avLst>
              <a:gd name="adj" fmla="val 3200"/>
            </a:avLst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446520" y="1207008"/>
            <a:ext cx="731520" cy="73152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46520" y="122529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846320" y="2029968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Shared Appreciation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029200" y="2560320"/>
            <a:ext cx="35661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 a lump sum today in exchange for a portion of the future gain when the home is eventually sold. You retain ownership throughout.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29200" y="397764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1B35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consideration: Future appreciation is shared. If home values rise significantly, the cost can be substantial.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65760" y="4828032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products are niche tools. Suitability depends on goals, health, timeline, and estate planning priorities.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B3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3200400" cy="32004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772400" y="3474720"/>
            <a:ext cx="2286000" cy="2286000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14400" y="548640"/>
            <a:ext cx="914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200" dirty="0">
                <a:solidFill>
                  <a:srgbClr val="06559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❝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914400" y="13716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Initiating the reverse mortgage earlier and then coordinating spending from home equity throughout retirement offers a way to meet spending goals and provide a larger legacy.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14400" y="29718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7EB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Wade D. Pfau, Ph.D., CFA</a:t>
            </a:r>
            <a:endParaRPr lang="en-US" sz="1200" dirty="0"/>
          </a:p>
          <a:p>
            <a:pPr marL="0" indent="0">
              <a:buNone/>
            </a:pPr>
            <a:r>
              <a:rPr lang="en-US" sz="1200" i="1" dirty="0">
                <a:solidFill>
                  <a:srgbClr val="7EB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 of Retirement Income, The American College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4400" y="3749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Advisor's Perspectives, December 2015 / FPA Journal, January 2022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31520" y="4224528"/>
            <a:ext cx="7680960" cy="621792"/>
          </a:xfrm>
          <a:prstGeom prst="rect">
            <a:avLst/>
          </a:prstGeom>
          <a:solidFill>
            <a:srgbClr val="D6E8F5"/>
          </a:solidFill>
          <a:ln w="12700">
            <a:solidFill>
              <a:srgbClr val="D6E8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68680" y="4370832"/>
            <a:ext cx="74066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academic consensus has shifted – Consumer sentiment is shifting. The question is whether your practice has caught up.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3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0"/>
            <a:ext cx="475488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0"/>
            <a:ext cx="475488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4663440" cy="5143500"/>
          </a:xfrm>
          <a:prstGeom prst="rect">
            <a:avLst/>
          </a:prstGeom>
          <a:solidFill>
            <a:srgbClr val="1B3565"/>
          </a:solidFill>
          <a:ln w="12700">
            <a:solidFill>
              <a:srgbClr val="1B3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1"/>
          <p:cNvSpPr/>
          <p:nvPr/>
        </p:nvSpPr>
        <p:spPr>
          <a:xfrm>
            <a:off x="-731520" y="3840480"/>
            <a:ext cx="2286000" cy="22860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548640" y="594360"/>
            <a:ext cx="4389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Margaret stopped teaching.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48640" y="141732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6E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didn't sell her home.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D6E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didn't ask her kids for money.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D6E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didn't compromise her retirement.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48640" y="2542032"/>
            <a:ext cx="3931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She used what she'd already built.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548640" y="3218688"/>
            <a:ext cx="3931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her kids — who were quietly worried about how they'd support her — got their mom back.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548640" y="4160520"/>
            <a:ext cx="3931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That's not a last resort.</a:t>
            </a:r>
            <a:endParaRPr lang="en-US" sz="1600" dirty="0"/>
          </a:p>
          <a:p>
            <a:pPr marL="0" indent="0">
              <a:buNone/>
            </a:pPr>
            <a:r>
              <a:rPr lang="en-US" sz="1600" b="1" i="1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That's a plan.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Tools for Objective Analysis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1323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from opinion-driven to data-driven conversations.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65760" y="1234440"/>
            <a:ext cx="4023360" cy="1627632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76200" dist="254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3990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🧮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51560" y="139903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SMPL Calculator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30352" y="1828800"/>
            <a:ext cx="3703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access to powerful liability planning calculators. Run real scenarios in minutes.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30352" y="2587752"/>
            <a:ext cx="3703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u="sng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go.lendsightai.com/thethompsonteam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54880" y="1234440"/>
            <a:ext cx="4023360" cy="1627632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76200" dist="254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92040" y="13990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📊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440680" y="139903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Retirement Software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919472" y="1828800"/>
            <a:ext cx="3703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RightCapital, MoneyGuidePro, and eMoney now integrate HECM modeling into comprehensive retirement plans.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" y="3044952"/>
            <a:ext cx="4023360" cy="1627632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76200" dist="254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2095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🎓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51560" y="3209544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Academic Research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30352" y="3639312"/>
            <a:ext cx="3703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Texas Tech, The American College, and Journal of Financial Planning provide peer-reviewed analysis.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754880" y="3044952"/>
            <a:ext cx="4023360" cy="1627632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2700">
            <a:solidFill>
              <a:srgbClr val="D6E8F5"/>
            </a:solidFill>
            <a:prstDash val="solid"/>
          </a:ln>
          <a:effectLst>
            <a:outerShdw blurRad="76200" dist="254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92040" y="32095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🏛️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440680" y="3209544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HUD Counseling Network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919472" y="3639312"/>
            <a:ext cx="37033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pre-application counseling connects borrowers with HUD-certified advisors for unbiased education.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B3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-1097280"/>
            <a:ext cx="4114800" cy="4114800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046720" y="3840480"/>
            <a:ext cx="2011680" cy="2011680"/>
          </a:xfrm>
          <a:prstGeom prst="ellipse">
            <a:avLst/>
          </a:prstGeom>
          <a:solidFill>
            <a:srgbClr val="7EB3D8"/>
          </a:solidFill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384048"/>
            <a:ext cx="7863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Run Your Numbers.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411480" y="1170432"/>
            <a:ext cx="3931920" cy="1783080"/>
          </a:xfrm>
          <a:prstGeom prst="roundRect">
            <a:avLst>
              <a:gd name="adj" fmla="val 6154"/>
            </a:avLst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11480" y="1243584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Homeowners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94360" y="1664208"/>
            <a:ext cx="356616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us about your home, age, and goals. We'll show you what's available in about 7 minutes.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800600" y="1170432"/>
            <a:ext cx="3931920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800600" y="1243584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356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Financial Advisors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983480" y="1664208"/>
            <a:ext cx="356616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35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us one client </a:t>
            </a:r>
            <a:r>
              <a:rPr lang="en-US" sz="1050" dirty="0" err="1">
                <a:solidFill>
                  <a:srgbClr val="1B35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scenation</a:t>
            </a:r>
            <a:r>
              <a:rPr lang="en-US" sz="1050" dirty="0">
                <a:solidFill>
                  <a:srgbClr val="1B35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We'll model it live and walk you through how it fits their existing plan.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3090672"/>
            <a:ext cx="8229600" cy="0"/>
          </a:xfrm>
          <a:prstGeom prst="line">
            <a:avLst/>
          </a:prstGeom>
          <a:noFill/>
          <a:ln w="12700">
            <a:solidFill>
              <a:srgbClr val="7EB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417320" y="3218688"/>
            <a:ext cx="15544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328" y="3273552"/>
            <a:ext cx="1426464" cy="142646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097280" y="4828032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Calculator Suite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3200400" y="32918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john@smplmortgage.com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200400" y="365760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(626) 583-1623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3200400" y="40233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7EB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smplmortgage.com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3017520" y="4462272"/>
            <a:ext cx="3108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7F8C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Q&amp;A — drop your question in the chat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6172200" y="3218688"/>
            <a:ext cx="15544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208" y="3273552"/>
            <a:ext cx="1426464" cy="1426464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5852160" y="4828032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7EB3D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Book a Meeting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3404DCAF2204E92B6E820B5DBB2A8" ma:contentTypeVersion="19" ma:contentTypeDescription="Create a new document." ma:contentTypeScope="" ma:versionID="60343e552e5b495b9fc3bf42ed322c83">
  <xsd:schema xmlns:xsd="http://www.w3.org/2001/XMLSchema" xmlns:xs="http://www.w3.org/2001/XMLSchema" xmlns:p="http://schemas.microsoft.com/office/2006/metadata/properties" xmlns:ns2="fe287e46-8a12-4fc7-8461-0b533ee71a28" xmlns:ns3="ab4a7ed9-8be6-4e08-a2e1-0ac7a546b354" targetNamespace="http://schemas.microsoft.com/office/2006/metadata/properties" ma:root="true" ma:fieldsID="8bc531c6eb6dc5dd514901b2583ac238" ns2:_="" ns3:_="">
    <xsd:import namespace="fe287e46-8a12-4fc7-8461-0b533ee71a28"/>
    <xsd:import namespace="ab4a7ed9-8be6-4e08-a2e1-0ac7a546b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287e46-8a12-4fc7-8461-0b533ee71a2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251e4c6-6cc7-42b8-adfc-23dc85831f86}" ma:internalName="TaxCatchAll" ma:showField="CatchAllData" ma:web="fe287e46-8a12-4fc7-8461-0b533ee71a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a7ed9-8be6-4e08-a2e1-0ac7a546b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16acf41-a1de-4cd4-b3b8-0ec51a5498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287e46-8a12-4fc7-8461-0b533ee71a28" xsi:nil="true"/>
    <lcf76f155ced4ddcb4097134ff3c332f xmlns="ab4a7ed9-8be6-4e08-a2e1-0ac7a546b35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22DC935-AF57-4B72-A130-F702A969502E}"/>
</file>

<file path=customXml/itemProps2.xml><?xml version="1.0" encoding="utf-8"?>
<ds:datastoreItem xmlns:ds="http://schemas.openxmlformats.org/officeDocument/2006/customXml" ds:itemID="{92F7EE66-122D-4BFB-92D7-107004977CD4}"/>
</file>

<file path=customXml/itemProps3.xml><?xml version="1.0" encoding="utf-8"?>
<ds:datastoreItem xmlns:ds="http://schemas.openxmlformats.org/officeDocument/2006/customXml" ds:itemID="{C7F088D8-F3AF-48B7-87AB-4D74EE1FC8BB}"/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2323</Words>
  <Application>Microsoft Office PowerPoint</Application>
  <PresentationFormat>On-screen Show (16:9)</PresentationFormat>
  <Paragraphs>328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Retirement Mortgages Reframed</dc:title>
  <dc:subject>PptxGenJS Presentation</dc:subject>
  <dc:creator>PptxGenJS</dc:creator>
  <cp:lastModifiedBy>John Thompson (Liability Advisor)</cp:lastModifiedBy>
  <cp:revision>2</cp:revision>
  <dcterms:created xsi:type="dcterms:W3CDTF">2026-06-17T15:31:04Z</dcterms:created>
  <dcterms:modified xsi:type="dcterms:W3CDTF">2026-06-17T18:03:33Z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0x010100F683404DCAF2204E92B6E820B5DBB2A8</vt:lpwstr>
  </property>
</Properties>
</file>