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9/28/2026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[object Object],[object Object],[object Object]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[object Object],[object Object]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[object Object],[object Object]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[object Object],[object Object]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[object Object],[object Object],[object Object],[object Object]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[object Object],[object Object]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[object Object],[object Object]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[object Object],[object Object]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[object Object],[object Object]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[object Object],[object Object]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13A8D6"/>
          </a:solidFill>
          <a:ln w="12700">
            <a:solidFill>
              <a:srgbClr val="13A8D6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11548872" y="0"/>
            <a:ext cx="640080" cy="6858000"/>
          </a:xfrm>
          <a:prstGeom prst="rect">
            <a:avLst/>
          </a:prstGeom>
          <a:solidFill>
            <a:srgbClr val="482060"/>
          </a:solidFill>
          <a:ln w="12700">
            <a:solidFill>
              <a:srgbClr val="482060"/>
            </a:solidFill>
            <a:prstDash val="solid"/>
          </a:ln>
        </p:spPr>
      </p:sp>
      <p:sp>
        <p:nvSpPr>
          <p:cNvPr id="4" name="Shape 2"/>
          <p:cNvSpPr/>
          <p:nvPr/>
        </p:nvSpPr>
        <p:spPr>
          <a:xfrm>
            <a:off x="11411712" y="0"/>
            <a:ext cx="137160" cy="6858000"/>
          </a:xfrm>
          <a:prstGeom prst="rect">
            <a:avLst/>
          </a:prstGeom>
          <a:solidFill>
            <a:srgbClr val="9ACD32"/>
          </a:solidFill>
          <a:ln w="12700">
            <a:solidFill>
              <a:srgbClr val="9ACD32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9829800" y="6473952"/>
            <a:ext cx="12801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666666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Venture Best</a:t>
            </a:r>
            <a:endParaRPr lang="en-US" sz="9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320040" y="6473952"/>
            <a:ext cx="36576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88888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320040" y="6473952"/>
            <a:ext cx="36576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88888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13A8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" cy="1"/>
          <a:chOff x="0" y="0"/>
          <a:chExt cx="1" cy="1"/>
        </a:xfrm>
      </p:grpSpPr>
      <p:sp>
        <p:nvSpPr>
          <p:cNvPr id="2" name="Shape 0"/>
          <p:cNvSpPr/>
          <p:nvPr/>
        </p:nvSpPr>
        <p:spPr>
          <a:xfrm>
            <a:off x="8092440" y="0"/>
            <a:ext cx="4096512" cy="6858000"/>
          </a:xfrm>
          <a:prstGeom prst="rect">
            <a:avLst/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 rot="10800000">
            <a:off x="7452360" y="0"/>
            <a:ext cx="1417320" cy="6858000"/>
          </a:xfrm>
          <a:prstGeom prst="chevron">
            <a:avLst/>
          </a:prstGeom>
          <a:solidFill>
            <a:srgbClr val="13A8D6"/>
          </a:solidFill>
          <a:ln w="12700">
            <a:solidFill>
              <a:srgbClr val="13A8D6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685800" y="777240"/>
            <a:ext cx="50292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kern="0" spc="200" dirty="0">
                <a:solidFill>
                  <a:srgbClr val="FFFFFF"/>
                </a:solidFill>
              </a:rPr>
              <a:t>ASK AN EXPERT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685800" y="1325880"/>
            <a:ext cx="6858000" cy="1234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</a:rPr>
              <a:t>Startup Legal</a:t>
            </a:r>
            <a:endParaRPr lang="en-US" sz="4000" dirty="0"/>
          </a:p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</a:rPr>
              <a:t>Fundamentals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713232" y="2743200"/>
            <a:ext cx="6309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FFFFFF"/>
                </a:solidFill>
              </a:rPr>
              <a:t>Practical choices that keep your company fundable, scalable, and diligence-ready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713232" y="5074920"/>
            <a:ext cx="53035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dirty="0">
                <a:solidFill>
                  <a:srgbClr val="FFFFFF"/>
                </a:solidFill>
              </a:rPr>
              <a:t>Keith Zittle  |  Daniel Gawronski</a:t>
            </a:r>
            <a:endParaRPr lang="en-US" sz="1700" dirty="0"/>
          </a:p>
          <a:p>
            <a:pPr marL="0" indent="0">
              <a:buNone/>
            </a:pPr>
            <a:r>
              <a:rPr lang="en-US" sz="1700" dirty="0">
                <a:solidFill>
                  <a:srgbClr val="FFFFFF"/>
                </a:solidFill>
              </a:rPr>
              <a:t>Michael Best Venture Best®</a:t>
            </a:r>
            <a:endParaRPr lang="en-US" sz="1700" dirty="0"/>
          </a:p>
        </p:txBody>
      </p:sp>
      <p:pic>
        <p:nvPicPr>
          <p:cNvPr id="8" name="Image 0" descr="/mnt/data/tmp_ppt/ppt/media/imag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32520" y="2926080"/>
            <a:ext cx="2194560" cy="685800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8686800" y="3749040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dirty="0">
                <a:solidFill>
                  <a:srgbClr val="6B7280"/>
                </a:solidFill>
              </a:rPr>
              <a:t>Presented with Carta</a:t>
            </a:r>
            <a:endParaRPr lang="en-US" sz="16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1" cy="1"/>
          <a:chOff x="0" y="0"/>
          <a:chExt cx="1" cy="1"/>
        </a:xfrm>
      </p:grpSpPr>
      <p:sp>
        <p:nvSpPr>
          <p:cNvPr id="2" name="Text 0"/>
          <p:cNvSpPr/>
          <p:nvPr/>
        </p:nvSpPr>
        <p:spPr>
          <a:xfrm>
            <a:off x="594360" y="384048"/>
            <a:ext cx="104698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dirty="0">
                <a:solidFill>
                  <a:srgbClr val="363434"/>
                </a:solidFill>
              </a:rPr>
              <a:t>Today’s conversation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21792" y="914400"/>
            <a:ext cx="10149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B7280"/>
                </a:solidFill>
              </a:rPr>
              <a:t>A practical framework, followed by open Q&amp;A</a:t>
            </a:r>
            <a:endParaRPr lang="en-US" sz="1300" dirty="0"/>
          </a:p>
        </p:txBody>
      </p:sp>
      <p:pic>
        <p:nvPicPr>
          <p:cNvPr id="4" name="Image 0" descr="/mnt/data/tmp_ppt/ppt/media/imag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6920" y="329184"/>
            <a:ext cx="1143000" cy="35661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31520" y="1508760"/>
            <a:ext cx="4663440" cy="1417320"/>
          </a:xfrm>
          <a:prstGeom prst="roundRect">
            <a:avLst>
              <a:gd name="adj" fmla="val 5161"/>
            </a:avLst>
          </a:prstGeom>
          <a:solidFill>
            <a:srgbClr val="F1F7FA"/>
          </a:solidFill>
          <a:ln w="19050">
            <a:solidFill>
              <a:srgbClr val="13A8D6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960120" y="17373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65C7D"/>
                </a:solidFill>
              </a:rPr>
              <a:t>1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1600200" y="1709928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363434"/>
                </a:solidFill>
              </a:rPr>
              <a:t>Choose the right capital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1600200" y="2167128"/>
            <a:ext cx="3429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6B7280"/>
                </a:solidFill>
              </a:rPr>
              <a:t>SAFE, note, preferred equity, or venture debt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5989320" y="1508760"/>
            <a:ext cx="4663440" cy="1417320"/>
          </a:xfrm>
          <a:prstGeom prst="roundRect">
            <a:avLst>
              <a:gd name="adj" fmla="val 5161"/>
            </a:avLst>
          </a:prstGeom>
          <a:solidFill>
            <a:srgbClr val="F7F3F9"/>
          </a:solidFill>
          <a:ln w="19050">
            <a:solidFill>
              <a:srgbClr val="482060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6217920" y="173736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482060"/>
                </a:solidFill>
              </a:rPr>
              <a:t>2</a:t>
            </a:r>
            <a:endParaRPr lang="en-US" sz="2400" dirty="0"/>
          </a:p>
        </p:txBody>
      </p:sp>
      <p:sp>
        <p:nvSpPr>
          <p:cNvPr id="11" name="Text 8"/>
          <p:cNvSpPr/>
          <p:nvPr/>
        </p:nvSpPr>
        <p:spPr>
          <a:xfrm>
            <a:off x="6858000" y="1709928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363434"/>
                </a:solidFill>
              </a:rPr>
              <a:t>Protect the founder story</a:t>
            </a:r>
            <a:endParaRPr lang="en-US" sz="2000" dirty="0"/>
          </a:p>
        </p:txBody>
      </p:sp>
      <p:sp>
        <p:nvSpPr>
          <p:cNvPr id="12" name="Text 9"/>
          <p:cNvSpPr/>
          <p:nvPr/>
        </p:nvSpPr>
        <p:spPr>
          <a:xfrm>
            <a:off x="6858000" y="2167128"/>
            <a:ext cx="3429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6B7280"/>
                </a:solidFill>
              </a:rPr>
              <a:t>Equity splits, vesting, roles, and decision rights</a:t>
            </a:r>
            <a:endParaRPr lang="en-US" sz="1400" dirty="0"/>
          </a:p>
        </p:txBody>
      </p:sp>
      <p:sp>
        <p:nvSpPr>
          <p:cNvPr id="13" name="Shape 10"/>
          <p:cNvSpPr/>
          <p:nvPr/>
        </p:nvSpPr>
        <p:spPr>
          <a:xfrm>
            <a:off x="731520" y="3474720"/>
            <a:ext cx="4663440" cy="1417320"/>
          </a:xfrm>
          <a:prstGeom prst="roundRect">
            <a:avLst>
              <a:gd name="adj" fmla="val 5161"/>
            </a:avLst>
          </a:prstGeom>
          <a:solidFill>
            <a:srgbClr val="F1F7FA"/>
          </a:solidFill>
          <a:ln w="19050">
            <a:solidFill>
              <a:srgbClr val="13A8D6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960120" y="37033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65C7D"/>
                </a:solidFill>
              </a:rPr>
              <a:t>3</a:t>
            </a:r>
            <a:endParaRPr lang="en-US" sz="2400" dirty="0"/>
          </a:p>
        </p:txBody>
      </p:sp>
      <p:sp>
        <p:nvSpPr>
          <p:cNvPr id="15" name="Text 12"/>
          <p:cNvSpPr/>
          <p:nvPr/>
        </p:nvSpPr>
        <p:spPr>
          <a:xfrm>
            <a:off x="1600200" y="3675888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363434"/>
                </a:solidFill>
              </a:rPr>
              <a:t>Build a clean legal foundation</a:t>
            </a:r>
            <a:endParaRPr lang="en-US" sz="2000" dirty="0"/>
          </a:p>
        </p:txBody>
      </p:sp>
      <p:sp>
        <p:nvSpPr>
          <p:cNvPr id="16" name="Text 13"/>
          <p:cNvSpPr/>
          <p:nvPr/>
        </p:nvSpPr>
        <p:spPr>
          <a:xfrm>
            <a:off x="1600200" y="4133088"/>
            <a:ext cx="3429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6B7280"/>
                </a:solidFill>
              </a:rPr>
              <a:t>Entity, IP, employment, governance, and records</a:t>
            </a:r>
            <a:endParaRPr lang="en-US" sz="1400" dirty="0"/>
          </a:p>
        </p:txBody>
      </p:sp>
      <p:sp>
        <p:nvSpPr>
          <p:cNvPr id="17" name="Shape 14"/>
          <p:cNvSpPr/>
          <p:nvPr/>
        </p:nvSpPr>
        <p:spPr>
          <a:xfrm>
            <a:off x="5989320" y="3474720"/>
            <a:ext cx="4663440" cy="1417320"/>
          </a:xfrm>
          <a:prstGeom prst="roundRect">
            <a:avLst>
              <a:gd name="adj" fmla="val 5161"/>
            </a:avLst>
          </a:prstGeom>
          <a:solidFill>
            <a:srgbClr val="F7F3F9"/>
          </a:solidFill>
          <a:ln w="19050">
            <a:solidFill>
              <a:srgbClr val="482060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6217920" y="37033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482060"/>
                </a:solidFill>
              </a:rPr>
              <a:t>4</a:t>
            </a:r>
            <a:endParaRPr lang="en-US" sz="2400" dirty="0"/>
          </a:p>
        </p:txBody>
      </p:sp>
      <p:sp>
        <p:nvSpPr>
          <p:cNvPr id="19" name="Text 16"/>
          <p:cNvSpPr/>
          <p:nvPr/>
        </p:nvSpPr>
        <p:spPr>
          <a:xfrm>
            <a:off x="6858000" y="3675888"/>
            <a:ext cx="34747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363434"/>
                </a:solidFill>
              </a:rPr>
              <a:t>Stay ready for diligence</a:t>
            </a:r>
            <a:endParaRPr lang="en-US" sz="2000" dirty="0"/>
          </a:p>
        </p:txBody>
      </p:sp>
      <p:sp>
        <p:nvSpPr>
          <p:cNvPr id="20" name="Text 17"/>
          <p:cNvSpPr/>
          <p:nvPr/>
        </p:nvSpPr>
        <p:spPr>
          <a:xfrm>
            <a:off x="6858000" y="4133088"/>
            <a:ext cx="3429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6B7280"/>
                </a:solidFill>
              </a:rPr>
              <a:t>Cap table hygiene and a focused data room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320040" y="6473952"/>
            <a:ext cx="36576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88888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1" cy="1"/>
          <a:chOff x="0" y="0"/>
          <a:chExt cx="1" cy="1"/>
        </a:xfrm>
      </p:grpSpPr>
      <p:sp>
        <p:nvSpPr>
          <p:cNvPr id="2" name="Text 0"/>
          <p:cNvSpPr/>
          <p:nvPr/>
        </p:nvSpPr>
        <p:spPr>
          <a:xfrm>
            <a:off x="594360" y="384048"/>
            <a:ext cx="104698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dirty="0">
                <a:solidFill>
                  <a:srgbClr val="363434"/>
                </a:solidFill>
              </a:rPr>
              <a:t>Capital is a tool, not validation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21792" y="914400"/>
            <a:ext cx="10149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B7280"/>
                </a:solidFill>
              </a:rPr>
              <a:t>Match the instrument to the company’s stage, goals, and risk tolerance</a:t>
            </a:r>
            <a:endParaRPr lang="en-US" sz="1300" dirty="0"/>
          </a:p>
        </p:txBody>
      </p:sp>
      <p:pic>
        <p:nvPicPr>
          <p:cNvPr id="4" name="Image 0" descr="/mnt/data/tmp_ppt/ppt/media/imag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6920" y="329184"/>
            <a:ext cx="1143000" cy="35661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685800" y="1508760"/>
            <a:ext cx="2331720" cy="3337560"/>
          </a:xfrm>
          <a:prstGeom prst="roundRect">
            <a:avLst>
              <a:gd name="adj" fmla="val 2353"/>
            </a:avLst>
          </a:prstGeom>
          <a:solidFill>
            <a:srgbClr val="F1F7FA"/>
          </a:solidFill>
          <a:ln w="15240">
            <a:solidFill>
              <a:srgbClr val="13A8D6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22960" y="1755648"/>
            <a:ext cx="20574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65C7D"/>
                </a:solidFill>
              </a:rPr>
              <a:t>SAFE</a:t>
            </a:r>
            <a:endParaRPr lang="en-US" sz="1500" dirty="0"/>
          </a:p>
        </p:txBody>
      </p:sp>
      <p:sp>
        <p:nvSpPr>
          <p:cNvPr id="7" name="Text 4"/>
          <p:cNvSpPr/>
          <p:nvPr/>
        </p:nvSpPr>
        <p:spPr>
          <a:xfrm>
            <a:off x="868680" y="2331720"/>
            <a:ext cx="1965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363434"/>
                </a:solidFill>
              </a:rPr>
              <a:t>Future equity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914400" y="315468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B7280"/>
                </a:solidFill>
              </a:rPr>
              <a:t>Benefit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914400" y="3429000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363434"/>
                </a:solidFill>
              </a:rPr>
              <a:t>Fast close</a:t>
            </a:r>
            <a:endParaRPr lang="en-US" sz="1500" dirty="0"/>
          </a:p>
        </p:txBody>
      </p:sp>
      <p:sp>
        <p:nvSpPr>
          <p:cNvPr id="10" name="Text 7"/>
          <p:cNvSpPr/>
          <p:nvPr/>
        </p:nvSpPr>
        <p:spPr>
          <a:xfrm>
            <a:off x="914400" y="4069080"/>
            <a:ext cx="914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B7280"/>
                </a:solidFill>
              </a:rPr>
              <a:t>Watch-out</a:t>
            </a:r>
            <a:endParaRPr lang="en-US" sz="1100" dirty="0"/>
          </a:p>
        </p:txBody>
      </p:sp>
      <p:sp>
        <p:nvSpPr>
          <p:cNvPr id="11" name="Text 8"/>
          <p:cNvSpPr/>
          <p:nvPr/>
        </p:nvSpPr>
        <p:spPr>
          <a:xfrm>
            <a:off x="914400" y="4343400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363434"/>
                </a:solidFill>
              </a:rPr>
              <a:t>Cap-table complexity</a:t>
            </a:r>
            <a:endParaRPr lang="en-US" sz="1500" dirty="0"/>
          </a:p>
        </p:txBody>
      </p:sp>
      <p:sp>
        <p:nvSpPr>
          <p:cNvPr id="12" name="Shape 9"/>
          <p:cNvSpPr/>
          <p:nvPr/>
        </p:nvSpPr>
        <p:spPr>
          <a:xfrm>
            <a:off x="3337560" y="1508760"/>
            <a:ext cx="2331720" cy="3337560"/>
          </a:xfrm>
          <a:prstGeom prst="roundRect">
            <a:avLst>
              <a:gd name="adj" fmla="val 2353"/>
            </a:avLst>
          </a:prstGeom>
          <a:solidFill>
            <a:srgbClr val="F7F3F9"/>
          </a:solidFill>
          <a:ln w="15240">
            <a:solidFill>
              <a:srgbClr val="482060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3474720" y="1755648"/>
            <a:ext cx="20574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482060"/>
                </a:solidFill>
              </a:rPr>
              <a:t>CONVERTIBLE NOTE</a:t>
            </a:r>
            <a:endParaRPr lang="en-US" sz="1500" dirty="0"/>
          </a:p>
        </p:txBody>
      </p:sp>
      <p:sp>
        <p:nvSpPr>
          <p:cNvPr id="14" name="Text 11"/>
          <p:cNvSpPr/>
          <p:nvPr/>
        </p:nvSpPr>
        <p:spPr>
          <a:xfrm>
            <a:off x="3520440" y="2331720"/>
            <a:ext cx="1965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363434"/>
                </a:solidFill>
              </a:rPr>
              <a:t>Debt that converts</a:t>
            </a:r>
            <a:endParaRPr lang="en-US" sz="2000" dirty="0"/>
          </a:p>
        </p:txBody>
      </p:sp>
      <p:sp>
        <p:nvSpPr>
          <p:cNvPr id="15" name="Text 12"/>
          <p:cNvSpPr/>
          <p:nvPr/>
        </p:nvSpPr>
        <p:spPr>
          <a:xfrm>
            <a:off x="3566160" y="315468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B7280"/>
                </a:solidFill>
              </a:rPr>
              <a:t>Benefit</a:t>
            </a:r>
            <a:endParaRPr lang="en-US" sz="1100" dirty="0"/>
          </a:p>
        </p:txBody>
      </p:sp>
      <p:sp>
        <p:nvSpPr>
          <p:cNvPr id="16" name="Text 13"/>
          <p:cNvSpPr/>
          <p:nvPr/>
        </p:nvSpPr>
        <p:spPr>
          <a:xfrm>
            <a:off x="3566160" y="3429000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363434"/>
                </a:solidFill>
              </a:rPr>
              <a:t>Familiar structure</a:t>
            </a:r>
            <a:endParaRPr lang="en-US" sz="1500" dirty="0"/>
          </a:p>
        </p:txBody>
      </p:sp>
      <p:sp>
        <p:nvSpPr>
          <p:cNvPr id="17" name="Text 14"/>
          <p:cNvSpPr/>
          <p:nvPr/>
        </p:nvSpPr>
        <p:spPr>
          <a:xfrm>
            <a:off x="3566160" y="4069080"/>
            <a:ext cx="914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B7280"/>
                </a:solidFill>
              </a:rPr>
              <a:t>Watch-out</a:t>
            </a:r>
            <a:endParaRPr lang="en-US" sz="1100" dirty="0"/>
          </a:p>
        </p:txBody>
      </p:sp>
      <p:sp>
        <p:nvSpPr>
          <p:cNvPr id="18" name="Text 15"/>
          <p:cNvSpPr/>
          <p:nvPr/>
        </p:nvSpPr>
        <p:spPr>
          <a:xfrm>
            <a:off x="3566160" y="4343400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363434"/>
                </a:solidFill>
              </a:rPr>
              <a:t>Interest + maturity</a:t>
            </a:r>
            <a:endParaRPr lang="en-US" sz="1500" dirty="0"/>
          </a:p>
        </p:txBody>
      </p:sp>
      <p:sp>
        <p:nvSpPr>
          <p:cNvPr id="19" name="Shape 16"/>
          <p:cNvSpPr/>
          <p:nvPr/>
        </p:nvSpPr>
        <p:spPr>
          <a:xfrm>
            <a:off x="5989320" y="1508760"/>
            <a:ext cx="2331720" cy="3337560"/>
          </a:xfrm>
          <a:prstGeom prst="roundRect">
            <a:avLst>
              <a:gd name="adj" fmla="val 2353"/>
            </a:avLst>
          </a:prstGeom>
          <a:solidFill>
            <a:srgbClr val="F1F7FA"/>
          </a:solidFill>
          <a:ln w="15240">
            <a:solidFill>
              <a:srgbClr val="13A8D6"/>
            </a:solidFill>
            <a:prstDash val="solid"/>
          </a:ln>
        </p:spPr>
      </p:sp>
      <p:sp>
        <p:nvSpPr>
          <p:cNvPr id="20" name="Text 17"/>
          <p:cNvSpPr/>
          <p:nvPr/>
        </p:nvSpPr>
        <p:spPr>
          <a:xfrm>
            <a:off x="6126480" y="1755648"/>
            <a:ext cx="20574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65C7D"/>
                </a:solidFill>
              </a:rPr>
              <a:t>PREFERRED EQUITY</a:t>
            </a:r>
            <a:endParaRPr lang="en-US" sz="1500" dirty="0"/>
          </a:p>
        </p:txBody>
      </p:sp>
      <p:sp>
        <p:nvSpPr>
          <p:cNvPr id="21" name="Text 18"/>
          <p:cNvSpPr/>
          <p:nvPr/>
        </p:nvSpPr>
        <p:spPr>
          <a:xfrm>
            <a:off x="6172200" y="2331720"/>
            <a:ext cx="1965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363434"/>
                </a:solidFill>
              </a:rPr>
              <a:t>Priced round</a:t>
            </a:r>
            <a:endParaRPr lang="en-US" sz="2000" dirty="0"/>
          </a:p>
        </p:txBody>
      </p:sp>
      <p:sp>
        <p:nvSpPr>
          <p:cNvPr id="22" name="Text 19"/>
          <p:cNvSpPr/>
          <p:nvPr/>
        </p:nvSpPr>
        <p:spPr>
          <a:xfrm>
            <a:off x="6217920" y="315468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B7280"/>
                </a:solidFill>
              </a:rPr>
              <a:t>Benefit</a:t>
            </a:r>
            <a:endParaRPr lang="en-US" sz="1100" dirty="0"/>
          </a:p>
        </p:txBody>
      </p:sp>
      <p:sp>
        <p:nvSpPr>
          <p:cNvPr id="23" name="Text 20"/>
          <p:cNvSpPr/>
          <p:nvPr/>
        </p:nvSpPr>
        <p:spPr>
          <a:xfrm>
            <a:off x="6217920" y="3429000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363434"/>
                </a:solidFill>
              </a:rPr>
              <a:t>Clear ownership</a:t>
            </a:r>
            <a:endParaRPr lang="en-US" sz="1500" dirty="0"/>
          </a:p>
        </p:txBody>
      </p:sp>
      <p:sp>
        <p:nvSpPr>
          <p:cNvPr id="24" name="Text 21"/>
          <p:cNvSpPr/>
          <p:nvPr/>
        </p:nvSpPr>
        <p:spPr>
          <a:xfrm>
            <a:off x="6217920" y="4069080"/>
            <a:ext cx="914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B7280"/>
                </a:solidFill>
              </a:rPr>
              <a:t>Watch-out</a:t>
            </a:r>
            <a:endParaRPr lang="en-US" sz="1100" dirty="0"/>
          </a:p>
        </p:txBody>
      </p:sp>
      <p:sp>
        <p:nvSpPr>
          <p:cNvPr id="25" name="Text 22"/>
          <p:cNvSpPr/>
          <p:nvPr/>
        </p:nvSpPr>
        <p:spPr>
          <a:xfrm>
            <a:off x="6217920" y="4343400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363434"/>
                </a:solidFill>
              </a:rPr>
              <a:t>More cost + control</a:t>
            </a:r>
            <a:endParaRPr lang="en-US" sz="1500" dirty="0"/>
          </a:p>
        </p:txBody>
      </p:sp>
      <p:sp>
        <p:nvSpPr>
          <p:cNvPr id="26" name="Shape 23"/>
          <p:cNvSpPr/>
          <p:nvPr/>
        </p:nvSpPr>
        <p:spPr>
          <a:xfrm>
            <a:off x="8641080" y="1508760"/>
            <a:ext cx="2331720" cy="3337560"/>
          </a:xfrm>
          <a:prstGeom prst="roundRect">
            <a:avLst>
              <a:gd name="adj" fmla="val 2353"/>
            </a:avLst>
          </a:prstGeom>
          <a:solidFill>
            <a:srgbClr val="F7F3F9"/>
          </a:solidFill>
          <a:ln w="15240">
            <a:solidFill>
              <a:srgbClr val="482060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8778240" y="1755648"/>
            <a:ext cx="20574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482060"/>
                </a:solidFill>
              </a:rPr>
              <a:t>VENTURE DEBT</a:t>
            </a:r>
            <a:endParaRPr lang="en-US" sz="1500" dirty="0"/>
          </a:p>
        </p:txBody>
      </p:sp>
      <p:sp>
        <p:nvSpPr>
          <p:cNvPr id="28" name="Text 25"/>
          <p:cNvSpPr/>
          <p:nvPr/>
        </p:nvSpPr>
        <p:spPr>
          <a:xfrm>
            <a:off x="8823960" y="2331720"/>
            <a:ext cx="19659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363434"/>
                </a:solidFill>
              </a:rPr>
              <a:t>True debt</a:t>
            </a:r>
            <a:endParaRPr lang="en-US" sz="2000" dirty="0"/>
          </a:p>
        </p:txBody>
      </p:sp>
      <p:sp>
        <p:nvSpPr>
          <p:cNvPr id="29" name="Text 26"/>
          <p:cNvSpPr/>
          <p:nvPr/>
        </p:nvSpPr>
        <p:spPr>
          <a:xfrm>
            <a:off x="8869680" y="3154680"/>
            <a:ext cx="73152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B7280"/>
                </a:solidFill>
              </a:rPr>
              <a:t>Benefit</a:t>
            </a:r>
            <a:endParaRPr lang="en-US" sz="1100" dirty="0"/>
          </a:p>
        </p:txBody>
      </p:sp>
      <p:sp>
        <p:nvSpPr>
          <p:cNvPr id="30" name="Text 27"/>
          <p:cNvSpPr/>
          <p:nvPr/>
        </p:nvSpPr>
        <p:spPr>
          <a:xfrm>
            <a:off x="8869680" y="3429000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363434"/>
                </a:solidFill>
              </a:rPr>
              <a:t>Runway extension</a:t>
            </a:r>
            <a:endParaRPr lang="en-US" sz="1500" dirty="0"/>
          </a:p>
        </p:txBody>
      </p:sp>
      <p:sp>
        <p:nvSpPr>
          <p:cNvPr id="31" name="Text 28"/>
          <p:cNvSpPr/>
          <p:nvPr/>
        </p:nvSpPr>
        <p:spPr>
          <a:xfrm>
            <a:off x="8869680" y="4069080"/>
            <a:ext cx="9144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6B7280"/>
                </a:solidFill>
              </a:rPr>
              <a:t>Watch-out</a:t>
            </a:r>
            <a:endParaRPr lang="en-US" sz="1100" dirty="0"/>
          </a:p>
        </p:txBody>
      </p:sp>
      <p:sp>
        <p:nvSpPr>
          <p:cNvPr id="32" name="Text 29"/>
          <p:cNvSpPr/>
          <p:nvPr/>
        </p:nvSpPr>
        <p:spPr>
          <a:xfrm>
            <a:off x="8869680" y="4343400"/>
            <a:ext cx="1828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363434"/>
                </a:solidFill>
              </a:rPr>
              <a:t>Repayment + covenants</a:t>
            </a:r>
            <a:endParaRPr lang="en-US" sz="1500" dirty="0"/>
          </a:p>
        </p:txBody>
      </p:sp>
      <p:sp>
        <p:nvSpPr>
          <p:cNvPr id="33" name="Text 30"/>
          <p:cNvSpPr/>
          <p:nvPr/>
        </p:nvSpPr>
        <p:spPr>
          <a:xfrm>
            <a:off x="1280160" y="5349240"/>
            <a:ext cx="90525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00" b="1" dirty="0">
                <a:solidFill>
                  <a:srgbClr val="165C7D"/>
                </a:solidFill>
              </a:rPr>
              <a:t>The “right” instrument depends on timing, goals, and execution.</a:t>
            </a:r>
            <a:endParaRPr lang="en-US" sz="2100" dirty="0"/>
          </a:p>
        </p:txBody>
      </p:sp>
      <p:sp>
        <p:nvSpPr>
          <p:cNvPr id="34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320040" y="6473952"/>
            <a:ext cx="36576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88888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1" cy="1"/>
          <a:chOff x="0" y="0"/>
          <a:chExt cx="1" cy="1"/>
        </a:xfrm>
      </p:grpSpPr>
      <p:sp>
        <p:nvSpPr>
          <p:cNvPr id="2" name="Text 0"/>
          <p:cNvSpPr/>
          <p:nvPr/>
        </p:nvSpPr>
        <p:spPr>
          <a:xfrm>
            <a:off x="594360" y="384048"/>
            <a:ext cx="104698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dirty="0">
                <a:solidFill>
                  <a:srgbClr val="363434"/>
                </a:solidFill>
              </a:rPr>
              <a:t>SAFEs and notes: simple documents, real economics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21792" y="914400"/>
            <a:ext cx="10149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B7280"/>
                </a:solidFill>
              </a:rPr>
              <a:t>Model the conversion before signing</a:t>
            </a:r>
            <a:endParaRPr lang="en-US" sz="1300" dirty="0"/>
          </a:p>
        </p:txBody>
      </p:sp>
      <p:pic>
        <p:nvPicPr>
          <p:cNvPr id="4" name="Image 0" descr="/mnt/data/tmp_ppt/ppt/media/imag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6920" y="329184"/>
            <a:ext cx="1143000" cy="35661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731520" y="1353312"/>
            <a:ext cx="4617720" cy="4480560"/>
          </a:xfrm>
          <a:prstGeom prst="roundRect">
            <a:avLst>
              <a:gd name="adj" fmla="val 1224"/>
            </a:avLst>
          </a:prstGeom>
          <a:solidFill>
            <a:srgbClr val="F1F7FA"/>
          </a:solidFill>
          <a:ln w="16510">
            <a:solidFill>
              <a:srgbClr val="13A8D6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1051560" y="1691640"/>
            <a:ext cx="1828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65C7D"/>
                </a:solidFill>
              </a:rPr>
              <a:t>Core terms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051560" y="2240280"/>
            <a:ext cx="3840480" cy="29260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Valuation cap: pre-money or post-money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Discount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Conversion on a financing or sale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Pro rata rights and side letters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For notes: interest, maturity, and qualified-financing threshold</a:t>
            </a:r>
            <a:endParaRPr lang="en-US" sz="1800" dirty="0"/>
          </a:p>
        </p:txBody>
      </p:sp>
      <p:sp>
        <p:nvSpPr>
          <p:cNvPr id="8" name="Shape 5"/>
          <p:cNvSpPr/>
          <p:nvPr/>
        </p:nvSpPr>
        <p:spPr>
          <a:xfrm>
            <a:off x="5760720" y="1353312"/>
            <a:ext cx="5074920" cy="4480560"/>
          </a:xfrm>
          <a:prstGeom prst="roundRect">
            <a:avLst>
              <a:gd name="adj" fmla="val 1224"/>
            </a:avLst>
          </a:prstGeom>
          <a:solidFill>
            <a:srgbClr val="F7F3F9"/>
          </a:solidFill>
          <a:ln w="16510">
            <a:solidFill>
              <a:srgbClr val="482060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6080760" y="1691640"/>
            <a:ext cx="2286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482060"/>
                </a:solidFill>
              </a:rPr>
              <a:t>Frequent mistakes</a:t>
            </a: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6080760" y="2240280"/>
            <a:ext cx="4160520" cy="29260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Stack multiple instruments without modeling dilution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Treat the cap as “avoiding valuation”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Mix pre-money and post-money forms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Ignore maturity dates, MFNs, or side letters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Assume a standard form eliminates risk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320040" y="6473952"/>
            <a:ext cx="36576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88888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1" cy="1"/>
          <a:chOff x="0" y="0"/>
          <a:chExt cx="1" cy="1"/>
        </a:xfrm>
      </p:grpSpPr>
      <p:sp>
        <p:nvSpPr>
          <p:cNvPr id="2" name="Text 0"/>
          <p:cNvSpPr/>
          <p:nvPr/>
        </p:nvSpPr>
        <p:spPr>
          <a:xfrm>
            <a:off x="594360" y="384048"/>
            <a:ext cx="104698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dirty="0">
                <a:solidFill>
                  <a:srgbClr val="363434"/>
                </a:solidFill>
              </a:rPr>
              <a:t>Founder equity should follow the long-term contribution story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21792" y="914400"/>
            <a:ext cx="10149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B7280"/>
                </a:solidFill>
              </a:rPr>
              <a:t>Revisit the structure before misalignment becomes a financing problem</a:t>
            </a:r>
            <a:endParaRPr lang="en-US" sz="1300" dirty="0"/>
          </a:p>
        </p:txBody>
      </p:sp>
      <p:pic>
        <p:nvPicPr>
          <p:cNvPr id="4" name="Image 0" descr="/mnt/data/tmp_ppt/ppt/media/imag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6920" y="329184"/>
            <a:ext cx="1143000" cy="35661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1463040" y="1417320"/>
            <a:ext cx="731520" cy="731520"/>
          </a:xfrm>
          <a:prstGeom prst="ellipse">
            <a:avLst/>
          </a:prstGeom>
          <a:solidFill>
            <a:srgbClr val="13A8D6"/>
          </a:solidFill>
          <a:ln w="12700">
            <a:solidFill>
              <a:srgbClr val="13A8D6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1463040" y="1600200"/>
            <a:ext cx="731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1</a:t>
            </a:r>
            <a:endParaRPr lang="en-US" sz="2000" dirty="0"/>
          </a:p>
        </p:txBody>
      </p:sp>
      <p:sp>
        <p:nvSpPr>
          <p:cNvPr id="7" name="Shape 4"/>
          <p:cNvSpPr/>
          <p:nvPr/>
        </p:nvSpPr>
        <p:spPr>
          <a:xfrm>
            <a:off x="2350008" y="1627632"/>
            <a:ext cx="658368" cy="292608"/>
          </a:xfrm>
          <a:prstGeom prst="chevron">
            <a:avLst/>
          </a:prstGeom>
          <a:solidFill>
            <a:srgbClr val="D8E2E8"/>
          </a:solidFill>
          <a:ln w="12700">
            <a:solidFill>
              <a:srgbClr val="D8E2E8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777240" y="2423160"/>
            <a:ext cx="2103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165C7D"/>
                </a:solidFill>
              </a:rPr>
              <a:t>Diagnose</a:t>
            </a:r>
            <a:endParaRPr lang="en-US" sz="1900" dirty="0"/>
          </a:p>
        </p:txBody>
      </p:sp>
      <p:sp>
        <p:nvSpPr>
          <p:cNvPr id="9" name="Text 6"/>
          <p:cNvSpPr/>
          <p:nvPr/>
        </p:nvSpPr>
        <p:spPr>
          <a:xfrm>
            <a:off x="777240" y="2971800"/>
            <a:ext cx="2103120" cy="14173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 algn="ctr">
              <a:buNone/>
            </a:pPr>
            <a:r>
              <a:rPr lang="en-US" sz="1500" dirty="0">
                <a:solidFill>
                  <a:srgbClr val="363434"/>
                </a:solidFill>
              </a:rPr>
              <a:t>How have roles, time commitments, and contributions changed?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4114800" y="1417320"/>
            <a:ext cx="731520" cy="731520"/>
          </a:xfrm>
          <a:prstGeom prst="ellipse">
            <a:avLst/>
          </a:prstGeom>
          <a:solidFill>
            <a:srgbClr val="482060"/>
          </a:solidFill>
          <a:ln w="12700">
            <a:solidFill>
              <a:srgbClr val="48206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4114800" y="1600200"/>
            <a:ext cx="731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2</a:t>
            </a:r>
            <a:endParaRPr lang="en-US" sz="2000" dirty="0"/>
          </a:p>
        </p:txBody>
      </p:sp>
      <p:sp>
        <p:nvSpPr>
          <p:cNvPr id="12" name="Shape 9"/>
          <p:cNvSpPr/>
          <p:nvPr/>
        </p:nvSpPr>
        <p:spPr>
          <a:xfrm>
            <a:off x="5001768" y="1627632"/>
            <a:ext cx="658368" cy="292608"/>
          </a:xfrm>
          <a:prstGeom prst="chevron">
            <a:avLst/>
          </a:prstGeom>
          <a:solidFill>
            <a:srgbClr val="D8E2E8"/>
          </a:solidFill>
          <a:ln w="12700">
            <a:solidFill>
              <a:srgbClr val="D8E2E8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3429000" y="2423160"/>
            <a:ext cx="2103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482060"/>
                </a:solidFill>
              </a:rPr>
              <a:t>Align</a:t>
            </a:r>
            <a:endParaRPr lang="en-US" sz="1900" dirty="0"/>
          </a:p>
        </p:txBody>
      </p:sp>
      <p:sp>
        <p:nvSpPr>
          <p:cNvPr id="14" name="Text 11"/>
          <p:cNvSpPr/>
          <p:nvPr/>
        </p:nvSpPr>
        <p:spPr>
          <a:xfrm>
            <a:off x="3429000" y="2971800"/>
            <a:ext cx="2103120" cy="14173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 algn="ctr">
              <a:buNone/>
            </a:pPr>
            <a:r>
              <a:rPr lang="en-US" sz="1500" dirty="0">
                <a:solidFill>
                  <a:srgbClr val="363434"/>
                </a:solidFill>
              </a:rPr>
              <a:t>Agree on responsibilities, decision rights, and the future ownership rationale.</a:t>
            </a:r>
            <a:endParaRPr lang="en-US" sz="1500" dirty="0"/>
          </a:p>
        </p:txBody>
      </p:sp>
      <p:sp>
        <p:nvSpPr>
          <p:cNvPr id="15" name="Shape 12"/>
          <p:cNvSpPr/>
          <p:nvPr/>
        </p:nvSpPr>
        <p:spPr>
          <a:xfrm>
            <a:off x="6766560" y="1417320"/>
            <a:ext cx="731520" cy="731520"/>
          </a:xfrm>
          <a:prstGeom prst="ellipse">
            <a:avLst/>
          </a:prstGeom>
          <a:solidFill>
            <a:srgbClr val="13A8D6"/>
          </a:solidFill>
          <a:ln w="12700">
            <a:solidFill>
              <a:srgbClr val="13A8D6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6766560" y="1600200"/>
            <a:ext cx="731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3</a:t>
            </a:r>
            <a:endParaRPr lang="en-US" sz="2000" dirty="0"/>
          </a:p>
        </p:txBody>
      </p:sp>
      <p:sp>
        <p:nvSpPr>
          <p:cNvPr id="17" name="Shape 14"/>
          <p:cNvSpPr/>
          <p:nvPr/>
        </p:nvSpPr>
        <p:spPr>
          <a:xfrm>
            <a:off x="7653528" y="1627632"/>
            <a:ext cx="658368" cy="292608"/>
          </a:xfrm>
          <a:prstGeom prst="chevron">
            <a:avLst/>
          </a:prstGeom>
          <a:solidFill>
            <a:srgbClr val="D8E2E8"/>
          </a:solidFill>
          <a:ln w="12700">
            <a:solidFill>
              <a:srgbClr val="D8E2E8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6080760" y="2423160"/>
            <a:ext cx="2103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165C7D"/>
                </a:solidFill>
              </a:rPr>
              <a:t>Document</a:t>
            </a:r>
            <a:endParaRPr lang="en-US" sz="1900" dirty="0"/>
          </a:p>
        </p:txBody>
      </p:sp>
      <p:sp>
        <p:nvSpPr>
          <p:cNvPr id="19" name="Text 16"/>
          <p:cNvSpPr/>
          <p:nvPr/>
        </p:nvSpPr>
        <p:spPr>
          <a:xfrm>
            <a:off x="6080760" y="2971800"/>
            <a:ext cx="2103120" cy="14173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 algn="ctr">
              <a:buNone/>
            </a:pPr>
            <a:r>
              <a:rPr lang="en-US" sz="1500" dirty="0">
                <a:solidFill>
                  <a:srgbClr val="363434"/>
                </a:solidFill>
              </a:rPr>
              <a:t>Use transfers, repurchases, grants, vesting changes, or new agreements as appropriate.</a:t>
            </a:r>
            <a:endParaRPr lang="en-US" sz="1500" dirty="0"/>
          </a:p>
        </p:txBody>
      </p:sp>
      <p:sp>
        <p:nvSpPr>
          <p:cNvPr id="20" name="Shape 17"/>
          <p:cNvSpPr/>
          <p:nvPr/>
        </p:nvSpPr>
        <p:spPr>
          <a:xfrm>
            <a:off x="9418320" y="1417320"/>
            <a:ext cx="731520" cy="731520"/>
          </a:xfrm>
          <a:prstGeom prst="ellipse">
            <a:avLst/>
          </a:prstGeom>
          <a:solidFill>
            <a:srgbClr val="482060"/>
          </a:solidFill>
          <a:ln w="12700">
            <a:solidFill>
              <a:srgbClr val="482060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9418320" y="1600200"/>
            <a:ext cx="731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</a:rPr>
              <a:t>4</a:t>
            </a:r>
            <a:endParaRPr lang="en-US" sz="2000" dirty="0"/>
          </a:p>
        </p:txBody>
      </p:sp>
      <p:sp>
        <p:nvSpPr>
          <p:cNvPr id="22" name="Text 19"/>
          <p:cNvSpPr/>
          <p:nvPr/>
        </p:nvSpPr>
        <p:spPr>
          <a:xfrm>
            <a:off x="8732520" y="2423160"/>
            <a:ext cx="21031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482060"/>
                </a:solidFill>
              </a:rPr>
              <a:t>Approve + update</a:t>
            </a:r>
            <a:endParaRPr lang="en-US" sz="1900" dirty="0"/>
          </a:p>
        </p:txBody>
      </p:sp>
      <p:sp>
        <p:nvSpPr>
          <p:cNvPr id="23" name="Text 20"/>
          <p:cNvSpPr/>
          <p:nvPr/>
        </p:nvSpPr>
        <p:spPr>
          <a:xfrm>
            <a:off x="8732520" y="2971800"/>
            <a:ext cx="2103120" cy="1417320"/>
          </a:xfrm>
          <a:prstGeom prst="rect">
            <a:avLst/>
          </a:prstGeom>
          <a:noFill/>
          <a:ln/>
        </p:spPr>
        <p:txBody>
          <a:bodyPr wrap="square" lIns="1016" tIns="1016" rIns="1016" bIns="1016" rtlCol="0" anchor="ctr">
            <a:normAutofit/>
          </a:bodyPr>
          <a:lstStyle/>
          <a:p>
            <a:pPr marL="0" indent="0" algn="ctr">
              <a:buNone/>
            </a:pPr>
            <a:r>
              <a:rPr lang="en-US" sz="1500" dirty="0">
                <a:solidFill>
                  <a:srgbClr val="363434"/>
                </a:solidFill>
              </a:rPr>
              <a:t>Obtain required approvals and update company records and the cap table.</a:t>
            </a:r>
            <a:endParaRPr lang="en-US" sz="1500" dirty="0"/>
          </a:p>
        </p:txBody>
      </p:sp>
      <p:sp>
        <p:nvSpPr>
          <p:cNvPr id="24" name="Shape 21"/>
          <p:cNvSpPr/>
          <p:nvPr/>
        </p:nvSpPr>
        <p:spPr>
          <a:xfrm>
            <a:off x="1463040" y="4873752"/>
            <a:ext cx="8503920" cy="749808"/>
          </a:xfrm>
          <a:prstGeom prst="roundRect">
            <a:avLst>
              <a:gd name="adj" fmla="val 6098"/>
            </a:avLst>
          </a:prstGeom>
          <a:solidFill>
            <a:srgbClr val="FFF7E8"/>
          </a:solidFill>
          <a:ln w="12700">
            <a:solidFill>
              <a:srgbClr val="E6A23C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1737360" y="5102352"/>
            <a:ext cx="79552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8A5A00"/>
                </a:solidFill>
              </a:rPr>
              <a:t>Key legal checks: existing vesting, transfer restrictions, tax consequences, securities compliance, fiduciary duties, and required approvals.</a:t>
            </a:r>
            <a:endParaRPr lang="en-US" sz="1600" dirty="0"/>
          </a:p>
        </p:txBody>
      </p:sp>
      <p:sp>
        <p:nvSpPr>
          <p:cNvPr id="26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320040" y="6473952"/>
            <a:ext cx="36576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88888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1" cy="1"/>
          <a:chOff x="0" y="0"/>
          <a:chExt cx="1" cy="1"/>
        </a:xfrm>
      </p:grpSpPr>
      <p:sp>
        <p:nvSpPr>
          <p:cNvPr id="2" name="Text 0"/>
          <p:cNvSpPr/>
          <p:nvPr/>
        </p:nvSpPr>
        <p:spPr>
          <a:xfrm>
            <a:off x="594360" y="384048"/>
            <a:ext cx="104698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dirty="0">
                <a:solidFill>
                  <a:srgbClr val="363434"/>
                </a:solidFill>
              </a:rPr>
              <a:t>Founder vesting prevents “dead weight” on the cap table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21792" y="914400"/>
            <a:ext cx="10149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B7280"/>
                </a:solidFill>
              </a:rPr>
              <a:t>A clean structure protects both the company and the contributing founders</a:t>
            </a:r>
            <a:endParaRPr lang="en-US" sz="1300" dirty="0"/>
          </a:p>
        </p:txBody>
      </p:sp>
      <p:pic>
        <p:nvPicPr>
          <p:cNvPr id="4" name="Image 0" descr="/mnt/data/tmp_ppt/ppt/media/imag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6920" y="329184"/>
            <a:ext cx="1143000" cy="35661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868680" y="1417320"/>
            <a:ext cx="4297680" cy="4297680"/>
          </a:xfrm>
          <a:prstGeom prst="arc">
            <a:avLst/>
          </a:prstGeom>
          <a:solidFill>
            <a:srgbClr val="FFFFFF">
              <a:alpha val="0"/>
            </a:srgbClr>
          </a:solidFill>
          <a:ln w="355600">
            <a:solidFill>
              <a:srgbClr val="13A8D6">
                <a:alpha val="95000"/>
              </a:srgbClr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1874520" y="2834640"/>
            <a:ext cx="22860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700" b="1" dirty="0">
                <a:solidFill>
                  <a:srgbClr val="165C7D"/>
                </a:solidFill>
              </a:rPr>
              <a:t>VESTING</a:t>
            </a:r>
            <a:endParaRPr lang="en-US" sz="2700" dirty="0"/>
          </a:p>
        </p:txBody>
      </p:sp>
      <p:sp>
        <p:nvSpPr>
          <p:cNvPr id="7" name="Shape 4"/>
          <p:cNvSpPr/>
          <p:nvPr/>
        </p:nvSpPr>
        <p:spPr>
          <a:xfrm>
            <a:off x="5669280" y="1444752"/>
            <a:ext cx="4800600" cy="758952"/>
          </a:xfrm>
          <a:prstGeom prst="roundRect">
            <a:avLst>
              <a:gd name="adj" fmla="val 4819"/>
            </a:avLst>
          </a:prstGeom>
          <a:solidFill>
            <a:srgbClr val="F1F7FA"/>
          </a:solidFill>
          <a:ln w="12700">
            <a:solidFill>
              <a:srgbClr val="13A8D6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5897880" y="1609344"/>
            <a:ext cx="1051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65C7D"/>
                </a:solidFill>
              </a:rPr>
              <a:t>Incentive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7040880" y="1581912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363434"/>
                </a:solidFill>
              </a:rPr>
              <a:t>Keeps ownership tied to continued contribution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5669280" y="2468880"/>
            <a:ext cx="4800600" cy="758952"/>
          </a:xfrm>
          <a:prstGeom prst="roundRect">
            <a:avLst>
              <a:gd name="adj" fmla="val 4819"/>
            </a:avLst>
          </a:prstGeom>
          <a:solidFill>
            <a:srgbClr val="F7F3F9"/>
          </a:solidFill>
          <a:ln w="12700">
            <a:solidFill>
              <a:srgbClr val="48206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5897880" y="2633472"/>
            <a:ext cx="1051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482060"/>
                </a:solidFill>
              </a:rPr>
              <a:t>Fairness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7040880" y="2606040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363434"/>
                </a:solidFill>
              </a:rPr>
              <a:t>Avoids disproportionate ownership by a departed founder</a:t>
            </a:r>
            <a:endParaRPr lang="en-US" sz="1500" dirty="0"/>
          </a:p>
        </p:txBody>
      </p:sp>
      <p:sp>
        <p:nvSpPr>
          <p:cNvPr id="13" name="Shape 10"/>
          <p:cNvSpPr/>
          <p:nvPr/>
        </p:nvSpPr>
        <p:spPr>
          <a:xfrm>
            <a:off x="5669280" y="3493008"/>
            <a:ext cx="4800600" cy="758952"/>
          </a:xfrm>
          <a:prstGeom prst="roundRect">
            <a:avLst>
              <a:gd name="adj" fmla="val 4819"/>
            </a:avLst>
          </a:prstGeom>
          <a:solidFill>
            <a:srgbClr val="F1F7FA"/>
          </a:solidFill>
          <a:ln w="12700">
            <a:solidFill>
              <a:srgbClr val="13A8D6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5897880" y="3657600"/>
            <a:ext cx="1051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65C7D"/>
                </a:solidFill>
              </a:rPr>
              <a:t>Fundability</a:t>
            </a:r>
            <a:endParaRPr lang="en-US" sz="1600" dirty="0"/>
          </a:p>
        </p:txBody>
      </p:sp>
      <p:sp>
        <p:nvSpPr>
          <p:cNvPr id="15" name="Text 12"/>
          <p:cNvSpPr/>
          <p:nvPr/>
        </p:nvSpPr>
        <p:spPr>
          <a:xfrm>
            <a:off x="7040880" y="3630168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363434"/>
                </a:solidFill>
              </a:rPr>
              <a:t>Reduces a common investor diligence concern</a:t>
            </a:r>
            <a:endParaRPr lang="en-US" sz="1500" dirty="0"/>
          </a:p>
        </p:txBody>
      </p:sp>
      <p:sp>
        <p:nvSpPr>
          <p:cNvPr id="16" name="Shape 13"/>
          <p:cNvSpPr/>
          <p:nvPr/>
        </p:nvSpPr>
        <p:spPr>
          <a:xfrm>
            <a:off x="5669280" y="4517136"/>
            <a:ext cx="4800600" cy="758952"/>
          </a:xfrm>
          <a:prstGeom prst="roundRect">
            <a:avLst>
              <a:gd name="adj" fmla="val 4819"/>
            </a:avLst>
          </a:prstGeom>
          <a:solidFill>
            <a:srgbClr val="F7F3F9"/>
          </a:solidFill>
          <a:ln w="12700">
            <a:solidFill>
              <a:srgbClr val="482060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5897880" y="4681728"/>
            <a:ext cx="1051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482060"/>
                </a:solidFill>
              </a:rPr>
              <a:t>Negotiation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7040880" y="4654296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500" dirty="0">
                <a:solidFill>
                  <a:srgbClr val="363434"/>
                </a:solidFill>
              </a:rPr>
              <a:t>Later investors may request a vesting reset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320040" y="6473952"/>
            <a:ext cx="36576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88888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1" cy="1"/>
          <a:chOff x="0" y="0"/>
          <a:chExt cx="1" cy="1"/>
        </a:xfrm>
      </p:grpSpPr>
      <p:sp>
        <p:nvSpPr>
          <p:cNvPr id="2" name="Text 0"/>
          <p:cNvSpPr/>
          <p:nvPr/>
        </p:nvSpPr>
        <p:spPr>
          <a:xfrm>
            <a:off x="594360" y="384048"/>
            <a:ext cx="104698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dirty="0">
                <a:solidFill>
                  <a:srgbClr val="363434"/>
                </a:solidFill>
              </a:rPr>
              <a:t>Entity, IP, and employment: fix the foundation early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21792" y="914400"/>
            <a:ext cx="10149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B7280"/>
                </a:solidFill>
              </a:rPr>
              <a:t>Small gaps can become expensive diligence issues later</a:t>
            </a:r>
            <a:endParaRPr lang="en-US" sz="1300" dirty="0"/>
          </a:p>
        </p:txBody>
      </p:sp>
      <p:pic>
        <p:nvPicPr>
          <p:cNvPr id="4" name="Image 0" descr="/mnt/data/tmp_ppt/ppt/media/imag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6920" y="329184"/>
            <a:ext cx="1143000" cy="35661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685800" y="1417320"/>
            <a:ext cx="3246120" cy="4160520"/>
          </a:xfrm>
          <a:prstGeom prst="roundRect">
            <a:avLst>
              <a:gd name="adj" fmla="val 1690"/>
            </a:avLst>
          </a:prstGeom>
          <a:solidFill>
            <a:srgbClr val="F1F7FA"/>
          </a:solidFill>
          <a:ln w="15240">
            <a:solidFill>
              <a:srgbClr val="13A8D6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1097280" y="1737360"/>
            <a:ext cx="2423160" cy="384048"/>
          </a:xfrm>
          <a:prstGeom prst="roundRect">
            <a:avLst>
              <a:gd name="adj" fmla="val 21429"/>
            </a:avLst>
          </a:prstGeom>
          <a:solidFill>
            <a:srgbClr val="165C7D"/>
          </a:solidFill>
          <a:ln w="12700">
            <a:solidFill>
              <a:srgbClr val="165C7D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0432" y="1792224"/>
            <a:ext cx="227685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ENTITY</a:t>
            </a:r>
            <a:endParaRPr lang="en-US" sz="1300" dirty="0"/>
          </a:p>
        </p:txBody>
      </p:sp>
      <p:sp>
        <p:nvSpPr>
          <p:cNvPr id="8" name="Text 5"/>
          <p:cNvSpPr/>
          <p:nvPr/>
        </p:nvSpPr>
        <p:spPr>
          <a:xfrm>
            <a:off x="1097280" y="2423160"/>
            <a:ext cx="2468880" cy="26974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228600" indent="-228600">
              <a:buSzPct val="100000"/>
              <a:buChar char="•"/>
            </a:pPr>
            <a:r>
              <a:rPr lang="en-US" sz="1700" dirty="0">
                <a:solidFill>
                  <a:srgbClr val="363434"/>
                </a:solidFill>
              </a:rPr>
              <a:t>Match the entity to fundraising and tax goals</a:t>
            </a:r>
            <a:endParaRPr lang="en-US" sz="1700" dirty="0"/>
          </a:p>
          <a:p>
            <a:pPr marL="228600" indent="-228600">
              <a:buSzPct val="100000"/>
              <a:buChar char="•"/>
            </a:pPr>
            <a:r>
              <a:rPr lang="en-US" sz="1700" dirty="0">
                <a:solidFill>
                  <a:srgbClr val="363434"/>
                </a:solidFill>
              </a:rPr>
              <a:t>Understand investor expectations</a:t>
            </a:r>
            <a:endParaRPr lang="en-US" sz="1700" dirty="0"/>
          </a:p>
          <a:p>
            <a:pPr marL="228600" indent="-228600">
              <a:buSzPct val="100000"/>
              <a:buChar char="•"/>
            </a:pPr>
            <a:r>
              <a:rPr lang="en-US" sz="1700" dirty="0">
                <a:solidFill>
                  <a:srgbClr val="363434"/>
                </a:solidFill>
              </a:rPr>
              <a:t>Plan for option grants and 409A</a:t>
            </a:r>
            <a:endParaRPr lang="en-US" sz="1700" dirty="0"/>
          </a:p>
        </p:txBody>
      </p:sp>
      <p:sp>
        <p:nvSpPr>
          <p:cNvPr id="9" name="Shape 6"/>
          <p:cNvSpPr/>
          <p:nvPr/>
        </p:nvSpPr>
        <p:spPr>
          <a:xfrm>
            <a:off x="4297680" y="1417320"/>
            <a:ext cx="3246120" cy="4160520"/>
          </a:xfrm>
          <a:prstGeom prst="roundRect">
            <a:avLst>
              <a:gd name="adj" fmla="val 1690"/>
            </a:avLst>
          </a:prstGeom>
          <a:solidFill>
            <a:srgbClr val="F7F3F9"/>
          </a:solidFill>
          <a:ln w="15240">
            <a:solidFill>
              <a:srgbClr val="482060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4709160" y="1737360"/>
            <a:ext cx="2423160" cy="384048"/>
          </a:xfrm>
          <a:prstGeom prst="roundRect">
            <a:avLst>
              <a:gd name="adj" fmla="val 21429"/>
            </a:avLst>
          </a:prstGeom>
          <a:solidFill>
            <a:srgbClr val="482060"/>
          </a:solidFill>
          <a:ln w="12700">
            <a:solidFill>
              <a:srgbClr val="482060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4782312" y="1792224"/>
            <a:ext cx="227685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IP</a:t>
            </a:r>
            <a:endParaRPr lang="en-US" sz="1300" dirty="0"/>
          </a:p>
        </p:txBody>
      </p:sp>
      <p:sp>
        <p:nvSpPr>
          <p:cNvPr id="12" name="Text 9"/>
          <p:cNvSpPr/>
          <p:nvPr/>
        </p:nvSpPr>
        <p:spPr>
          <a:xfrm>
            <a:off x="4709160" y="2423160"/>
            <a:ext cx="2468880" cy="26974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228600" indent="-228600">
              <a:buSzPct val="100000"/>
              <a:buChar char="•"/>
            </a:pPr>
            <a:r>
              <a:rPr lang="en-US" sz="1700" dirty="0">
                <a:solidFill>
                  <a:srgbClr val="363434"/>
                </a:solidFill>
              </a:rPr>
              <a:t>Every founder, employee, and contractor signs assignment and confidentiality documents</a:t>
            </a:r>
            <a:endParaRPr lang="en-US" sz="1700" dirty="0"/>
          </a:p>
          <a:p>
            <a:pPr marL="228600" indent="-228600">
              <a:buSzPct val="100000"/>
              <a:buChar char="•"/>
            </a:pPr>
            <a:r>
              <a:rPr lang="en-US" sz="1700" dirty="0">
                <a:solidFill>
                  <a:srgbClr val="363434"/>
                </a:solidFill>
              </a:rPr>
              <a:t>Confirm ownership of code, trademarks, patents, and licensed technology</a:t>
            </a:r>
            <a:endParaRPr lang="en-US" sz="1700" dirty="0"/>
          </a:p>
        </p:txBody>
      </p:sp>
      <p:sp>
        <p:nvSpPr>
          <p:cNvPr id="13" name="Shape 10"/>
          <p:cNvSpPr/>
          <p:nvPr/>
        </p:nvSpPr>
        <p:spPr>
          <a:xfrm>
            <a:off x="7909560" y="1417320"/>
            <a:ext cx="3246120" cy="4160520"/>
          </a:xfrm>
          <a:prstGeom prst="roundRect">
            <a:avLst>
              <a:gd name="adj" fmla="val 1690"/>
            </a:avLst>
          </a:prstGeom>
          <a:solidFill>
            <a:srgbClr val="F1F7FA"/>
          </a:solidFill>
          <a:ln w="15240">
            <a:solidFill>
              <a:srgbClr val="13A8D6"/>
            </a:solidFill>
            <a:prstDash val="solid"/>
          </a:ln>
        </p:spPr>
      </p:sp>
      <p:sp>
        <p:nvSpPr>
          <p:cNvPr id="14" name="Shape 11"/>
          <p:cNvSpPr/>
          <p:nvPr/>
        </p:nvSpPr>
        <p:spPr>
          <a:xfrm>
            <a:off x="8321040" y="1737360"/>
            <a:ext cx="2423160" cy="384048"/>
          </a:xfrm>
          <a:prstGeom prst="roundRect">
            <a:avLst>
              <a:gd name="adj" fmla="val 21429"/>
            </a:avLst>
          </a:prstGeom>
          <a:solidFill>
            <a:srgbClr val="165C7D"/>
          </a:solidFill>
          <a:ln w="12700">
            <a:solidFill>
              <a:srgbClr val="165C7D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8394192" y="1792224"/>
            <a:ext cx="2276856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</a:rPr>
              <a:t>EMPLOYMENT</a:t>
            </a:r>
            <a:endParaRPr lang="en-US" sz="1300" dirty="0"/>
          </a:p>
        </p:txBody>
      </p:sp>
      <p:sp>
        <p:nvSpPr>
          <p:cNvPr id="16" name="Text 13"/>
          <p:cNvSpPr/>
          <p:nvPr/>
        </p:nvSpPr>
        <p:spPr>
          <a:xfrm>
            <a:off x="8321040" y="2423160"/>
            <a:ext cx="2468880" cy="26974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228600" indent="-228600">
              <a:buSzPct val="100000"/>
              <a:buChar char="•"/>
            </a:pPr>
            <a:r>
              <a:rPr lang="en-US" sz="1700" dirty="0">
                <a:solidFill>
                  <a:srgbClr val="363434"/>
                </a:solidFill>
              </a:rPr>
              <a:t>Comply where people actually work</a:t>
            </a:r>
            <a:endParaRPr lang="en-US" sz="1700" dirty="0"/>
          </a:p>
          <a:p>
            <a:pPr marL="228600" indent="-228600">
              <a:buSzPct val="100000"/>
              <a:buChar char="•"/>
            </a:pPr>
            <a:r>
              <a:rPr lang="en-US" sz="1700" dirty="0">
                <a:solidFill>
                  <a:srgbClr val="363434"/>
                </a:solidFill>
              </a:rPr>
              <a:t>Use consistent offer, contractor, and equity documents</a:t>
            </a:r>
            <a:endParaRPr lang="en-US" sz="1700" dirty="0"/>
          </a:p>
          <a:p>
            <a:pPr marL="228600" indent="-228600">
              <a:buSzPct val="100000"/>
              <a:buChar char="•"/>
            </a:pPr>
            <a:r>
              <a:rPr lang="en-US" sz="1700" dirty="0">
                <a:solidFill>
                  <a:srgbClr val="363434"/>
                </a:solidFill>
              </a:rPr>
              <a:t>Keep grants and approvals simple and documented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320040" y="6473952"/>
            <a:ext cx="36576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88888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1" cy="1"/>
          <a:chOff x="0" y="0"/>
          <a:chExt cx="1" cy="1"/>
        </a:xfrm>
      </p:grpSpPr>
      <p:sp>
        <p:nvSpPr>
          <p:cNvPr id="2" name="Text 0"/>
          <p:cNvSpPr/>
          <p:nvPr/>
        </p:nvSpPr>
        <p:spPr>
          <a:xfrm>
            <a:off x="594360" y="384048"/>
            <a:ext cx="104698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dirty="0">
                <a:solidFill>
                  <a:srgbClr val="363434"/>
                </a:solidFill>
              </a:rPr>
              <a:t>Cap-table hygiene and diligence readiness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21792" y="914400"/>
            <a:ext cx="10149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B7280"/>
                </a:solidFill>
              </a:rPr>
              <a:t>Maintain the records continuously, not only when a deal appears</a:t>
            </a:r>
            <a:endParaRPr lang="en-US" sz="1300" dirty="0"/>
          </a:p>
        </p:txBody>
      </p:sp>
      <p:pic>
        <p:nvPicPr>
          <p:cNvPr id="4" name="Image 0" descr="/mnt/data/tmp_ppt/ppt/media/imag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6920" y="329184"/>
            <a:ext cx="1143000" cy="35661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777240" y="1417320"/>
            <a:ext cx="48006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65C7D"/>
                </a:solidFill>
              </a:rPr>
              <a:t>CAP TABLE + GOVERNANCE</a:t>
            </a:r>
            <a:endParaRPr lang="en-US" sz="1900" dirty="0"/>
          </a:p>
        </p:txBody>
      </p:sp>
      <p:sp>
        <p:nvSpPr>
          <p:cNvPr id="6" name="Text 3"/>
          <p:cNvSpPr/>
          <p:nvPr/>
        </p:nvSpPr>
        <p:spPr>
          <a:xfrm>
            <a:off x="868680" y="1901952"/>
            <a:ext cx="4526280" cy="24688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Formation and governing documents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Board and stockholder approvals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Stock, options, SAFEs, and notes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Vesting, 83(b) records, and transfer documents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5897880" y="1417320"/>
            <a:ext cx="47548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482060"/>
                </a:solidFill>
              </a:rPr>
              <a:t>FOCUSED DATA ROOM</a:t>
            </a:r>
            <a:endParaRPr lang="en-US" sz="1900" dirty="0"/>
          </a:p>
        </p:txBody>
      </p:sp>
      <p:sp>
        <p:nvSpPr>
          <p:cNvPr id="8" name="Text 5"/>
          <p:cNvSpPr/>
          <p:nvPr/>
        </p:nvSpPr>
        <p:spPr>
          <a:xfrm>
            <a:off x="5989320" y="1901952"/>
            <a:ext cx="4480560" cy="246888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Financial statements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Employment and IP agreements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Material customer and vendor contracts</a:t>
            </a:r>
            <a:endParaRPr lang="en-US" sz="1800" dirty="0"/>
          </a:p>
          <a:p>
            <a:pPr marL="228600" indent="-228600">
              <a:buSzPct val="100000"/>
              <a:buChar char="•"/>
            </a:pPr>
            <a:r>
              <a:rPr lang="en-US" sz="1800" dirty="0">
                <a:solidFill>
                  <a:srgbClr val="363434"/>
                </a:solidFill>
              </a:rPr>
              <a:t>Privacy, security, litigation, and regulatory records</a:t>
            </a:r>
            <a:endParaRPr lang="en-US" sz="1800" dirty="0"/>
          </a:p>
        </p:txBody>
      </p:sp>
      <p:sp>
        <p:nvSpPr>
          <p:cNvPr id="9" name="Shape 6"/>
          <p:cNvSpPr/>
          <p:nvPr/>
        </p:nvSpPr>
        <p:spPr>
          <a:xfrm>
            <a:off x="1143000" y="4800600"/>
            <a:ext cx="9326880" cy="822960"/>
          </a:xfrm>
          <a:prstGeom prst="roundRect">
            <a:avLst>
              <a:gd name="adj" fmla="val 5556"/>
            </a:avLst>
          </a:prstGeom>
          <a:solidFill>
            <a:srgbClr val="EAF5EA"/>
          </a:solidFill>
          <a:ln w="15240">
            <a:solidFill>
              <a:srgbClr val="9ACD32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1463040" y="5056632"/>
            <a:ext cx="868680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3C6A13"/>
                </a:solidFill>
              </a:rPr>
              <a:t>Deal-ready means accurate, signed, approved, organized, and consistent across the legal records and the cap table.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320040" y="6473952"/>
            <a:ext cx="36576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88888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1" cy="1"/>
          <a:chOff x="0" y="0"/>
          <a:chExt cx="1" cy="1"/>
        </a:xfrm>
      </p:grpSpPr>
      <p:sp>
        <p:nvSpPr>
          <p:cNvPr id="2" name="Text 0"/>
          <p:cNvSpPr/>
          <p:nvPr/>
        </p:nvSpPr>
        <p:spPr>
          <a:xfrm>
            <a:off x="594360" y="384048"/>
            <a:ext cx="104698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dirty="0">
                <a:solidFill>
                  <a:srgbClr val="363434"/>
                </a:solidFill>
              </a:rPr>
              <a:t>Questions we expect to explore</a:t>
            </a:r>
            <a:endParaRPr lang="en-US" sz="2800" dirty="0"/>
          </a:p>
        </p:txBody>
      </p:sp>
      <p:sp>
        <p:nvSpPr>
          <p:cNvPr id="3" name="Text 1"/>
          <p:cNvSpPr/>
          <p:nvPr/>
        </p:nvSpPr>
        <p:spPr>
          <a:xfrm>
            <a:off x="621792" y="914400"/>
            <a:ext cx="10149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B7280"/>
                </a:solidFill>
              </a:rPr>
              <a:t>Open discussion, grounded in the facts of each company</a:t>
            </a:r>
            <a:endParaRPr lang="en-US" sz="1300" dirty="0"/>
          </a:p>
        </p:txBody>
      </p:sp>
      <p:pic>
        <p:nvPicPr>
          <p:cNvPr id="4" name="Image 0" descr="/mnt/data/tmp_ppt/ppt/media/imag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6920" y="329184"/>
            <a:ext cx="1143000" cy="356616"/>
          </a:xfrm>
          <a:prstGeom prst="rect">
            <a:avLst/>
          </a:prstGeom>
        </p:spPr>
      </p:pic>
      <p:sp>
        <p:nvSpPr>
          <p:cNvPr id="5" name="Shape 2"/>
          <p:cNvSpPr/>
          <p:nvPr/>
        </p:nvSpPr>
        <p:spPr>
          <a:xfrm>
            <a:off x="822960" y="1417320"/>
            <a:ext cx="4617720" cy="941832"/>
          </a:xfrm>
          <a:prstGeom prst="roundRect">
            <a:avLst>
              <a:gd name="adj" fmla="val 4854"/>
            </a:avLst>
          </a:prstGeom>
          <a:solidFill>
            <a:srgbClr val="F1F7FA"/>
          </a:solidFill>
          <a:ln w="12700">
            <a:solidFill>
              <a:srgbClr val="13A8D6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1024128" y="1618488"/>
            <a:ext cx="4389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65C7D"/>
                </a:solidFill>
              </a:rPr>
              <a:t>?</a:t>
            </a:r>
            <a:endParaRPr lang="en-US" sz="2400" dirty="0"/>
          </a:p>
        </p:txBody>
      </p:sp>
      <p:sp>
        <p:nvSpPr>
          <p:cNvPr id="7" name="Text 4"/>
          <p:cNvSpPr/>
          <p:nvPr/>
        </p:nvSpPr>
        <p:spPr>
          <a:xfrm>
            <a:off x="1572768" y="1600200"/>
            <a:ext cx="35661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700" b="1" dirty="0">
                <a:solidFill>
                  <a:srgbClr val="363434"/>
                </a:solidFill>
              </a:rPr>
              <a:t>When should founders revisit an equity split?</a:t>
            </a:r>
            <a:endParaRPr lang="en-US" sz="1700" dirty="0"/>
          </a:p>
        </p:txBody>
      </p:sp>
      <p:sp>
        <p:nvSpPr>
          <p:cNvPr id="8" name="Shape 5"/>
          <p:cNvSpPr/>
          <p:nvPr/>
        </p:nvSpPr>
        <p:spPr>
          <a:xfrm>
            <a:off x="5989320" y="1417320"/>
            <a:ext cx="4617720" cy="941832"/>
          </a:xfrm>
          <a:prstGeom prst="roundRect">
            <a:avLst>
              <a:gd name="adj" fmla="val 4854"/>
            </a:avLst>
          </a:prstGeom>
          <a:solidFill>
            <a:srgbClr val="F7F3F9"/>
          </a:solidFill>
          <a:ln w="12700">
            <a:solidFill>
              <a:srgbClr val="482060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6190488" y="1618488"/>
            <a:ext cx="4389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482060"/>
                </a:solidFill>
              </a:rPr>
              <a:t>?</a:t>
            </a:r>
            <a:endParaRPr lang="en-US" sz="2400" dirty="0"/>
          </a:p>
        </p:txBody>
      </p:sp>
      <p:sp>
        <p:nvSpPr>
          <p:cNvPr id="10" name="Text 7"/>
          <p:cNvSpPr/>
          <p:nvPr/>
        </p:nvSpPr>
        <p:spPr>
          <a:xfrm>
            <a:off x="6739128" y="1600200"/>
            <a:ext cx="35661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700" b="1" dirty="0">
                <a:solidFill>
                  <a:srgbClr val="363434"/>
                </a:solidFill>
              </a:rPr>
              <a:t>How do vesting and repurchase rights work?</a:t>
            </a:r>
            <a:endParaRPr lang="en-US" sz="1700" dirty="0"/>
          </a:p>
        </p:txBody>
      </p:sp>
      <p:sp>
        <p:nvSpPr>
          <p:cNvPr id="11" name="Shape 8"/>
          <p:cNvSpPr/>
          <p:nvPr/>
        </p:nvSpPr>
        <p:spPr>
          <a:xfrm>
            <a:off x="822960" y="2788920"/>
            <a:ext cx="4617720" cy="941832"/>
          </a:xfrm>
          <a:prstGeom prst="roundRect">
            <a:avLst>
              <a:gd name="adj" fmla="val 4854"/>
            </a:avLst>
          </a:prstGeom>
          <a:solidFill>
            <a:srgbClr val="F1F7FA"/>
          </a:solidFill>
          <a:ln w="12700">
            <a:solidFill>
              <a:srgbClr val="13A8D6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1024128" y="2990088"/>
            <a:ext cx="4389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65C7D"/>
                </a:solidFill>
              </a:rPr>
              <a:t>?</a:t>
            </a:r>
            <a:endParaRPr lang="en-US" sz="2400" dirty="0"/>
          </a:p>
        </p:txBody>
      </p:sp>
      <p:sp>
        <p:nvSpPr>
          <p:cNvPr id="13" name="Text 10"/>
          <p:cNvSpPr/>
          <p:nvPr/>
        </p:nvSpPr>
        <p:spPr>
          <a:xfrm>
            <a:off x="1572768" y="2971800"/>
            <a:ext cx="35661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700" b="1" dirty="0">
                <a:solidFill>
                  <a:srgbClr val="363434"/>
                </a:solidFill>
              </a:rPr>
              <a:t>Which financing instrument fits my next raise?</a:t>
            </a:r>
            <a:endParaRPr lang="en-US" sz="1700" dirty="0"/>
          </a:p>
        </p:txBody>
      </p:sp>
      <p:sp>
        <p:nvSpPr>
          <p:cNvPr id="14" name="Shape 11"/>
          <p:cNvSpPr/>
          <p:nvPr/>
        </p:nvSpPr>
        <p:spPr>
          <a:xfrm>
            <a:off x="5989320" y="2788920"/>
            <a:ext cx="4617720" cy="941832"/>
          </a:xfrm>
          <a:prstGeom prst="roundRect">
            <a:avLst>
              <a:gd name="adj" fmla="val 4854"/>
            </a:avLst>
          </a:prstGeom>
          <a:solidFill>
            <a:srgbClr val="F7F3F9"/>
          </a:solidFill>
          <a:ln w="12700">
            <a:solidFill>
              <a:srgbClr val="482060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6190488" y="2990088"/>
            <a:ext cx="4389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482060"/>
                </a:solidFill>
              </a:rPr>
              <a:t>?</a:t>
            </a:r>
            <a:endParaRPr lang="en-US" sz="2400" dirty="0"/>
          </a:p>
        </p:txBody>
      </p:sp>
      <p:sp>
        <p:nvSpPr>
          <p:cNvPr id="16" name="Text 13"/>
          <p:cNvSpPr/>
          <p:nvPr/>
        </p:nvSpPr>
        <p:spPr>
          <a:xfrm>
            <a:off x="6739128" y="2971800"/>
            <a:ext cx="35661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700" b="1" dirty="0">
                <a:solidFill>
                  <a:srgbClr val="363434"/>
                </a:solidFill>
              </a:rPr>
              <a:t>When does venture debt help, and when does it hurt?</a:t>
            </a:r>
            <a:endParaRPr lang="en-US" sz="1700" dirty="0"/>
          </a:p>
        </p:txBody>
      </p:sp>
      <p:sp>
        <p:nvSpPr>
          <p:cNvPr id="17" name="Shape 14"/>
          <p:cNvSpPr/>
          <p:nvPr/>
        </p:nvSpPr>
        <p:spPr>
          <a:xfrm>
            <a:off x="822960" y="4160520"/>
            <a:ext cx="4617720" cy="941832"/>
          </a:xfrm>
          <a:prstGeom prst="roundRect">
            <a:avLst>
              <a:gd name="adj" fmla="val 4854"/>
            </a:avLst>
          </a:prstGeom>
          <a:solidFill>
            <a:srgbClr val="F1F7FA"/>
          </a:solidFill>
          <a:ln w="12700">
            <a:solidFill>
              <a:srgbClr val="13A8D6"/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1024128" y="4361688"/>
            <a:ext cx="4389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165C7D"/>
                </a:solidFill>
              </a:rPr>
              <a:t>?</a:t>
            </a:r>
            <a:endParaRPr lang="en-US" sz="2400" dirty="0"/>
          </a:p>
        </p:txBody>
      </p:sp>
      <p:sp>
        <p:nvSpPr>
          <p:cNvPr id="19" name="Text 16"/>
          <p:cNvSpPr/>
          <p:nvPr/>
        </p:nvSpPr>
        <p:spPr>
          <a:xfrm>
            <a:off x="1572768" y="4343400"/>
            <a:ext cx="35661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700" b="1" dirty="0">
                <a:solidFill>
                  <a:srgbClr val="363434"/>
                </a:solidFill>
              </a:rPr>
              <a:t>What should be in the data room before fundraising?</a:t>
            </a:r>
            <a:endParaRPr lang="en-US" sz="1700" dirty="0"/>
          </a:p>
        </p:txBody>
      </p:sp>
      <p:sp>
        <p:nvSpPr>
          <p:cNvPr id="20" name="Shape 17"/>
          <p:cNvSpPr/>
          <p:nvPr/>
        </p:nvSpPr>
        <p:spPr>
          <a:xfrm>
            <a:off x="5989320" y="4160520"/>
            <a:ext cx="4617720" cy="941832"/>
          </a:xfrm>
          <a:prstGeom prst="roundRect">
            <a:avLst>
              <a:gd name="adj" fmla="val 4854"/>
            </a:avLst>
          </a:prstGeom>
          <a:solidFill>
            <a:srgbClr val="F7F3F9"/>
          </a:solidFill>
          <a:ln w="12700">
            <a:solidFill>
              <a:srgbClr val="482060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6190488" y="4361688"/>
            <a:ext cx="4389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482060"/>
                </a:solidFill>
              </a:rPr>
              <a:t>?</a:t>
            </a:r>
            <a:endParaRPr lang="en-US" sz="2400" dirty="0"/>
          </a:p>
        </p:txBody>
      </p:sp>
      <p:sp>
        <p:nvSpPr>
          <p:cNvPr id="22" name="Text 19"/>
          <p:cNvSpPr/>
          <p:nvPr/>
        </p:nvSpPr>
        <p:spPr>
          <a:xfrm>
            <a:off x="6739128" y="4343400"/>
            <a:ext cx="35661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700" b="1" dirty="0">
                <a:solidFill>
                  <a:srgbClr val="363434"/>
                </a:solidFill>
              </a:rPr>
              <a:t>How do private-company resale restrictions affect founder liquidity?</a:t>
            </a:r>
            <a:endParaRPr lang="en-US" sz="17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320040" y="6473952"/>
            <a:ext cx="365760" cy="16459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0"/>
            </a:ext>
          </a:extLst>
        </p:spPr>
        <p:txBody>
          <a:bodyPr/>
          <a:lstStyle>
            <a:lvl1pPr>
              <a:defRPr sz="800">
                <a:solidFill>
                  <a:srgbClr val="888888"/>
                </a:solidFill>
              </a:defRPr>
            </a:lvl1pPr>
          </a:lstStyle>
          <a:p>
            <a:pPr algn="l"/>
            <a:fld id="{F7021451-1387-4CA6-816F-3879F97B5CBC}" type="slidenum">
              <a:rPr lang="en-US" b="0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48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1" cy="1"/>
          <a:chOff x="0" y="0"/>
          <a:chExt cx="1" cy="1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118872"/>
          </a:xfrm>
          <a:prstGeom prst="rect">
            <a:avLst/>
          </a:prstGeom>
          <a:solidFill>
            <a:srgbClr val="9ACD32"/>
          </a:solidFill>
          <a:ln w="12700">
            <a:solidFill>
              <a:srgbClr val="9ACD32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822960" y="1051560"/>
            <a:ext cx="50292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200" b="1" dirty="0">
                <a:solidFill>
                  <a:srgbClr val="FFFFFF"/>
                </a:solidFill>
              </a:rPr>
              <a:t>Thank you</a:t>
            </a:r>
            <a:endParaRPr lang="en-US" sz="4200" dirty="0"/>
          </a:p>
        </p:txBody>
      </p:sp>
      <p:sp>
        <p:nvSpPr>
          <p:cNvPr id="4" name="Text 2"/>
          <p:cNvSpPr/>
          <p:nvPr/>
        </p:nvSpPr>
        <p:spPr>
          <a:xfrm>
            <a:off x="841248" y="1828800"/>
            <a:ext cx="47548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D9CDE0"/>
                </a:solidFill>
              </a:rPr>
              <a:t>Questions and discussion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841248" y="2560320"/>
            <a:ext cx="5120640" cy="1"/>
          </a:xfrm>
          <a:prstGeom prst="line">
            <a:avLst/>
          </a:prstGeom>
          <a:noFill/>
          <a:ln w="38100">
            <a:solidFill>
              <a:srgbClr val="9ACD32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68680" y="2971800"/>
            <a:ext cx="402336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Keith T. Zittle</a:t>
            </a: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Partner | Venture Best®</a:t>
            </a: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ktzittle@michaelbest.com</a:t>
            </a: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720.398.0068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5623560" y="2971800"/>
            <a:ext cx="4023360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Daniel J. Gawronski</a:t>
            </a: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Partner | Venture Best®</a:t>
            </a: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djgawronski@michaelbest.com</a:t>
            </a:r>
            <a:endParaRPr lang="en-US" sz="1800" dirty="0"/>
          </a:p>
          <a:p>
            <a:pPr marL="0" indent="0">
              <a:buNone/>
            </a:pPr>
            <a:r>
              <a:rPr lang="en-US" sz="1800" dirty="0">
                <a:solidFill>
                  <a:srgbClr val="FFFFFF"/>
                </a:solidFill>
              </a:rPr>
              <a:t>608.283.0124</a:t>
            </a:r>
            <a:endParaRPr lang="en-US" sz="1800" dirty="0"/>
          </a:p>
        </p:txBody>
      </p:sp>
      <p:pic>
        <p:nvPicPr>
          <p:cNvPr id="8" name="Image 0" descr="/mnt/data/tmp_ppt/ppt/media/image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2480" y="1051560"/>
            <a:ext cx="2377440" cy="731520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868680" y="5989320"/>
            <a:ext cx="9784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D9CDE0"/>
                </a:solidFill>
              </a:rPr>
              <a:t>Educational content only. This presentation is not legal, tax, accounting, financial, or investment advice.</a:t>
            </a:r>
            <a:endParaRPr lang="en-US" sz="1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Michael Best and Friedrich LLP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Ask an Expert: Startup Legal Fundamentals</dc:title>
  <dc:subject>Carta Ask an Expert webinar</dc:subject>
  <dc:creator>Keith Zittle</dc:creator>
  <cp:lastModifiedBy>Keith Zittle</cp:lastModifiedBy>
  <cp:revision>2</cp:revision>
  <dcterms:created xsi:type="dcterms:W3CDTF">2026-09-28T18:33:35Z</dcterms:created>
  <dcterms:modified xsi:type="dcterms:W3CDTF">2026-09-28T19:03:29Z</dcterms:modified>
</cp:coreProperties>
</file>