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Lst>
  <p:notesMasterIdLst>
    <p:notesMasterId r:id="rId37"/>
  </p:notesMasterIdLst>
  <p:sldIdLst>
    <p:sldId id="256" r:id="rId6"/>
    <p:sldId id="292" r:id="rId7"/>
    <p:sldId id="293" r:id="rId8"/>
    <p:sldId id="283" r:id="rId9"/>
    <p:sldId id="281" r:id="rId10"/>
    <p:sldId id="282" r:id="rId11"/>
    <p:sldId id="262" r:id="rId12"/>
    <p:sldId id="294" r:id="rId13"/>
    <p:sldId id="257" r:id="rId14"/>
    <p:sldId id="258" r:id="rId15"/>
    <p:sldId id="301" r:id="rId16"/>
    <p:sldId id="302" r:id="rId17"/>
    <p:sldId id="295" r:id="rId18"/>
    <p:sldId id="284" r:id="rId19"/>
    <p:sldId id="296" r:id="rId20"/>
    <p:sldId id="297" r:id="rId21"/>
    <p:sldId id="298" r:id="rId22"/>
    <p:sldId id="285" r:id="rId23"/>
    <p:sldId id="291" r:id="rId24"/>
    <p:sldId id="286" r:id="rId25"/>
    <p:sldId id="287" r:id="rId26"/>
    <p:sldId id="299" r:id="rId27"/>
    <p:sldId id="300" r:id="rId28"/>
    <p:sldId id="288" r:id="rId29"/>
    <p:sldId id="289" r:id="rId30"/>
    <p:sldId id="290" r:id="rId31"/>
    <p:sldId id="269" r:id="rId32"/>
    <p:sldId id="270" r:id="rId33"/>
    <p:sldId id="271" r:id="rId34"/>
    <p:sldId id="272" r:id="rId35"/>
    <p:sldId id="273" r:id="rId36"/>
  </p:sldIdLst>
  <p:sldSz cx="12192000" cy="6858000"/>
  <p:notesSz cx="7010400" cy="9296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5A00"/>
    <a:srgbClr val="FDF3E1"/>
    <a:srgbClr val="F7FA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A07FD3-3CAD-4BF6-B329-3CE7EA8AF6C3}" v="39" dt="2026-08-19T19:25:07.6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8" d="100"/>
          <a:sy n="108" d="100"/>
        </p:scale>
        <p:origin x="7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Thompson (Liability Advisor)" userId="cb9e26a6-1c67-4cf2-b413-f092d02591f0" providerId="ADAL" clId="{21B2D80E-A580-4587-B584-A9A80959BA36}"/>
    <pc:docChg chg="undo custSel addSld delSld modSld sldOrd">
      <pc:chgData name="John Thompson (Liability Advisor)" userId="cb9e26a6-1c67-4cf2-b413-f092d02591f0" providerId="ADAL" clId="{21B2D80E-A580-4587-B584-A9A80959BA36}" dt="2026-08-19T19:25:07.602" v="2204"/>
      <pc:docMkLst>
        <pc:docMk/>
      </pc:docMkLst>
      <pc:sldChg chg="modSp mod">
        <pc:chgData name="John Thompson (Liability Advisor)" userId="cb9e26a6-1c67-4cf2-b413-f092d02591f0" providerId="ADAL" clId="{21B2D80E-A580-4587-B584-A9A80959BA36}" dt="2026-08-19T14:57:56.066" v="1297" actId="20577"/>
        <pc:sldMkLst>
          <pc:docMk/>
          <pc:sldMk cId="0" sldId="256"/>
        </pc:sldMkLst>
        <pc:spChg chg="mod">
          <ac:chgData name="John Thompson (Liability Advisor)" userId="cb9e26a6-1c67-4cf2-b413-f092d02591f0" providerId="ADAL" clId="{21B2D80E-A580-4587-B584-A9A80959BA36}" dt="2026-08-19T14:57:56.066" v="1297" actId="20577"/>
          <ac:spMkLst>
            <pc:docMk/>
            <pc:sldMk cId="0" sldId="256"/>
            <ac:spMk id="6" creationId="{00000000-0000-0000-0000-000000000000}"/>
          </ac:spMkLst>
        </pc:spChg>
      </pc:sldChg>
      <pc:sldChg chg="delSp modSp add del mod setBg">
        <pc:chgData name="John Thompson (Liability Advisor)" userId="cb9e26a6-1c67-4cf2-b413-f092d02591f0" providerId="ADAL" clId="{21B2D80E-A580-4587-B584-A9A80959BA36}" dt="2026-08-19T18:51:56.999" v="2186"/>
        <pc:sldMkLst>
          <pc:docMk/>
          <pc:sldMk cId="0" sldId="257"/>
        </pc:sldMkLst>
      </pc:sldChg>
      <pc:sldChg chg="delSp add del mod ord setBg">
        <pc:chgData name="John Thompson (Liability Advisor)" userId="cb9e26a6-1c67-4cf2-b413-f092d02591f0" providerId="ADAL" clId="{21B2D80E-A580-4587-B584-A9A80959BA36}" dt="2026-08-19T18:51:56.999" v="2186"/>
        <pc:sldMkLst>
          <pc:docMk/>
          <pc:sldMk cId="0" sldId="258"/>
        </pc:sldMkLst>
      </pc:sldChg>
      <pc:sldChg chg="delSp modSp mod">
        <pc:chgData name="John Thompson (Liability Advisor)" userId="cb9e26a6-1c67-4cf2-b413-f092d02591f0" providerId="ADAL" clId="{21B2D80E-A580-4587-B584-A9A80959BA36}" dt="2026-08-19T17:46:19.945" v="2183" actId="1076"/>
        <pc:sldMkLst>
          <pc:docMk/>
          <pc:sldMk cId="0" sldId="262"/>
        </pc:sldMkLst>
        <pc:spChg chg="mod">
          <ac:chgData name="John Thompson (Liability Advisor)" userId="cb9e26a6-1c67-4cf2-b413-f092d02591f0" providerId="ADAL" clId="{21B2D80E-A580-4587-B584-A9A80959BA36}" dt="2026-08-19T17:46:19.945" v="2183" actId="1076"/>
          <ac:spMkLst>
            <pc:docMk/>
            <pc:sldMk cId="0" sldId="262"/>
            <ac:spMk id="3" creationId="{00000000-0000-0000-0000-000000000000}"/>
          </ac:spMkLst>
        </pc:spChg>
        <pc:spChg chg="mod">
          <ac:chgData name="John Thompson (Liability Advisor)" userId="cb9e26a6-1c67-4cf2-b413-f092d02591f0" providerId="ADAL" clId="{21B2D80E-A580-4587-B584-A9A80959BA36}" dt="2026-08-19T17:44:28.001" v="2012" actId="403"/>
          <ac:spMkLst>
            <pc:docMk/>
            <pc:sldMk cId="0" sldId="262"/>
            <ac:spMk id="7" creationId="{00000000-0000-0000-0000-000000000000}"/>
          </ac:spMkLst>
        </pc:spChg>
        <pc:spChg chg="mod">
          <ac:chgData name="John Thompson (Liability Advisor)" userId="cb9e26a6-1c67-4cf2-b413-f092d02591f0" providerId="ADAL" clId="{21B2D80E-A580-4587-B584-A9A80959BA36}" dt="2026-08-19T17:44:45.075" v="2048" actId="20577"/>
          <ac:spMkLst>
            <pc:docMk/>
            <pc:sldMk cId="0" sldId="262"/>
            <ac:spMk id="8" creationId="{00000000-0000-0000-0000-000000000000}"/>
          </ac:spMkLst>
        </pc:spChg>
        <pc:spChg chg="mod">
          <ac:chgData name="John Thompson (Liability Advisor)" userId="cb9e26a6-1c67-4cf2-b413-f092d02591f0" providerId="ADAL" clId="{21B2D80E-A580-4587-B584-A9A80959BA36}" dt="2026-08-19T17:44:56.608" v="2052" actId="404"/>
          <ac:spMkLst>
            <pc:docMk/>
            <pc:sldMk cId="0" sldId="262"/>
            <ac:spMk id="12" creationId="{00000000-0000-0000-0000-000000000000}"/>
          </ac:spMkLst>
        </pc:spChg>
        <pc:spChg chg="mod">
          <ac:chgData name="John Thompson (Liability Advisor)" userId="cb9e26a6-1c67-4cf2-b413-f092d02591f0" providerId="ADAL" clId="{21B2D80E-A580-4587-B584-A9A80959BA36}" dt="2026-08-19T17:45:04.697" v="2055" actId="403"/>
          <ac:spMkLst>
            <pc:docMk/>
            <pc:sldMk cId="0" sldId="262"/>
            <ac:spMk id="13" creationId="{00000000-0000-0000-0000-000000000000}"/>
          </ac:spMkLst>
        </pc:spChg>
        <pc:spChg chg="mod">
          <ac:chgData name="John Thompson (Liability Advisor)" userId="cb9e26a6-1c67-4cf2-b413-f092d02591f0" providerId="ADAL" clId="{21B2D80E-A580-4587-B584-A9A80959BA36}" dt="2026-08-19T17:45:11.761" v="2059" actId="404"/>
          <ac:spMkLst>
            <pc:docMk/>
            <pc:sldMk cId="0" sldId="262"/>
            <ac:spMk id="17" creationId="{00000000-0000-0000-0000-000000000000}"/>
          </ac:spMkLst>
        </pc:spChg>
        <pc:spChg chg="mod">
          <ac:chgData name="John Thompson (Liability Advisor)" userId="cb9e26a6-1c67-4cf2-b413-f092d02591f0" providerId="ADAL" clId="{21B2D80E-A580-4587-B584-A9A80959BA36}" dt="2026-08-19T17:45:52.034" v="2162" actId="6549"/>
          <ac:spMkLst>
            <pc:docMk/>
            <pc:sldMk cId="0" sldId="262"/>
            <ac:spMk id="18" creationId="{00000000-0000-0000-0000-000000000000}"/>
          </ac:spMkLst>
        </pc:spChg>
        <pc:spChg chg="mod">
          <ac:chgData name="John Thompson (Liability Advisor)" userId="cb9e26a6-1c67-4cf2-b413-f092d02591f0" providerId="ADAL" clId="{21B2D80E-A580-4587-B584-A9A80959BA36}" dt="2026-08-19T17:46:14.945" v="2182" actId="403"/>
          <ac:spMkLst>
            <pc:docMk/>
            <pc:sldMk cId="0" sldId="262"/>
            <ac:spMk id="19" creationId="{00000000-0000-0000-0000-000000000000}"/>
          </ac:spMkLst>
        </pc:spChg>
      </pc:sldChg>
      <pc:sldChg chg="delSp modSp add del mod">
        <pc:chgData name="John Thompson (Liability Advisor)" userId="cb9e26a6-1c67-4cf2-b413-f092d02591f0" providerId="ADAL" clId="{21B2D80E-A580-4587-B584-A9A80959BA36}" dt="2026-08-19T18:52:02.403" v="2187" actId="47"/>
        <pc:sldMkLst>
          <pc:docMk/>
          <pc:sldMk cId="0" sldId="263"/>
        </pc:sldMkLst>
        <pc:spChg chg="mod">
          <ac:chgData name="John Thompson (Liability Advisor)" userId="cb9e26a6-1c67-4cf2-b413-f092d02591f0" providerId="ADAL" clId="{21B2D80E-A580-4587-B584-A9A80959BA36}" dt="2026-08-18T18:49:22.231" v="964" actId="20577"/>
          <ac:spMkLst>
            <pc:docMk/>
            <pc:sldMk cId="0" sldId="263"/>
            <ac:spMk id="14" creationId="{00000000-0000-0000-0000-000000000000}"/>
          </ac:spMkLst>
        </pc:spChg>
        <pc:spChg chg="mod">
          <ac:chgData name="John Thompson (Liability Advisor)" userId="cb9e26a6-1c67-4cf2-b413-f092d02591f0" providerId="ADAL" clId="{21B2D80E-A580-4587-B584-A9A80959BA36}" dt="2026-08-18T18:49:42.969" v="971" actId="20577"/>
          <ac:spMkLst>
            <pc:docMk/>
            <pc:sldMk cId="0" sldId="263"/>
            <ac:spMk id="16" creationId="{00000000-0000-0000-0000-000000000000}"/>
          </ac:spMkLst>
        </pc:spChg>
        <pc:spChg chg="mod">
          <ac:chgData name="John Thompson (Liability Advisor)" userId="cb9e26a6-1c67-4cf2-b413-f092d02591f0" providerId="ADAL" clId="{21B2D80E-A580-4587-B584-A9A80959BA36}" dt="2026-08-18T18:49:55.052" v="973" actId="20577"/>
          <ac:spMkLst>
            <pc:docMk/>
            <pc:sldMk cId="0" sldId="263"/>
            <ac:spMk id="18" creationId="{00000000-0000-0000-0000-000000000000}"/>
          </ac:spMkLst>
        </pc:spChg>
        <pc:spChg chg="mod">
          <ac:chgData name="John Thompson (Liability Advisor)" userId="cb9e26a6-1c67-4cf2-b413-f092d02591f0" providerId="ADAL" clId="{21B2D80E-A580-4587-B584-A9A80959BA36}" dt="2026-08-18T18:50:06.028" v="975" actId="6549"/>
          <ac:spMkLst>
            <pc:docMk/>
            <pc:sldMk cId="0" sldId="263"/>
            <ac:spMk id="20" creationId="{00000000-0000-0000-0000-000000000000}"/>
          </ac:spMkLst>
        </pc:spChg>
      </pc:sldChg>
      <pc:sldChg chg="delSp add del mod">
        <pc:chgData name="John Thompson (Liability Advisor)" userId="cb9e26a6-1c67-4cf2-b413-f092d02591f0" providerId="ADAL" clId="{21B2D80E-A580-4587-B584-A9A80959BA36}" dt="2026-08-19T18:52:04.351" v="2188" actId="47"/>
        <pc:sldMkLst>
          <pc:docMk/>
          <pc:sldMk cId="0" sldId="264"/>
        </pc:sldMkLst>
        <pc:spChg chg="del">
          <ac:chgData name="John Thompson (Liability Advisor)" userId="cb9e26a6-1c67-4cf2-b413-f092d02591f0" providerId="ADAL" clId="{21B2D80E-A580-4587-B584-A9A80959BA36}" dt="2026-08-19T15:41:44.749" v="1367" actId="478"/>
          <ac:spMkLst>
            <pc:docMk/>
            <pc:sldMk cId="0" sldId="264"/>
            <ac:spMk id="19" creationId="{00000000-0000-0000-0000-000000000000}"/>
          </ac:spMkLst>
        </pc:spChg>
      </pc:sldChg>
      <pc:sldChg chg="delSp modSp add del mod ord">
        <pc:chgData name="John Thompson (Liability Advisor)" userId="cb9e26a6-1c67-4cf2-b413-f092d02591f0" providerId="ADAL" clId="{21B2D80E-A580-4587-B584-A9A80959BA36}" dt="2026-08-18T20:51:12.595" v="1292" actId="20577"/>
        <pc:sldMkLst>
          <pc:docMk/>
          <pc:sldMk cId="0" sldId="269"/>
        </pc:sldMkLst>
        <pc:spChg chg="mod">
          <ac:chgData name="John Thompson (Liability Advisor)" userId="cb9e26a6-1c67-4cf2-b413-f092d02591f0" providerId="ADAL" clId="{21B2D80E-A580-4587-B584-A9A80959BA36}" dt="2026-08-18T20:51:12.595" v="1292" actId="20577"/>
          <ac:spMkLst>
            <pc:docMk/>
            <pc:sldMk cId="0" sldId="269"/>
            <ac:spMk id="2" creationId="{00000000-0000-0000-0000-000000000000}"/>
          </ac:spMkLst>
        </pc:spChg>
        <pc:spChg chg="mod">
          <ac:chgData name="John Thompson (Liability Advisor)" userId="cb9e26a6-1c67-4cf2-b413-f092d02591f0" providerId="ADAL" clId="{21B2D80E-A580-4587-B584-A9A80959BA36}" dt="2026-08-18T20:32:31.164" v="1207" actId="20577"/>
          <ac:spMkLst>
            <pc:docMk/>
            <pc:sldMk cId="0" sldId="269"/>
            <ac:spMk id="7" creationId="{00000000-0000-0000-0000-000000000000}"/>
          </ac:spMkLst>
        </pc:spChg>
        <pc:spChg chg="mod">
          <ac:chgData name="John Thompson (Liability Advisor)" userId="cb9e26a6-1c67-4cf2-b413-f092d02591f0" providerId="ADAL" clId="{21B2D80E-A580-4587-B584-A9A80959BA36}" dt="2026-08-18T20:24:04.352" v="1155" actId="1076"/>
          <ac:spMkLst>
            <pc:docMk/>
            <pc:sldMk cId="0" sldId="269"/>
            <ac:spMk id="22" creationId="{00000000-0000-0000-0000-000000000000}"/>
          </ac:spMkLst>
        </pc:spChg>
      </pc:sldChg>
      <pc:sldChg chg="delSp mod">
        <pc:chgData name="John Thompson (Liability Advisor)" userId="cb9e26a6-1c67-4cf2-b413-f092d02591f0" providerId="ADAL" clId="{21B2D80E-A580-4587-B584-A9A80959BA36}" dt="2026-08-17T22:46:54.494" v="527" actId="478"/>
        <pc:sldMkLst>
          <pc:docMk/>
          <pc:sldMk cId="0" sldId="270"/>
        </pc:sldMkLst>
      </pc:sldChg>
      <pc:sldChg chg="delSp modSp mod">
        <pc:chgData name="John Thompson (Liability Advisor)" userId="cb9e26a6-1c67-4cf2-b413-f092d02591f0" providerId="ADAL" clId="{21B2D80E-A580-4587-B584-A9A80959BA36}" dt="2026-08-17T22:46:50.752" v="526" actId="478"/>
        <pc:sldMkLst>
          <pc:docMk/>
          <pc:sldMk cId="0" sldId="271"/>
        </pc:sldMkLst>
        <pc:spChg chg="mod">
          <ac:chgData name="John Thompson (Liability Advisor)" userId="cb9e26a6-1c67-4cf2-b413-f092d02591f0" providerId="ADAL" clId="{21B2D80E-A580-4587-B584-A9A80959BA36}" dt="2026-08-17T22:42:44.740" v="399" actId="6549"/>
          <ac:spMkLst>
            <pc:docMk/>
            <pc:sldMk cId="0" sldId="271"/>
            <ac:spMk id="2" creationId="{00000000-0000-0000-0000-000000000000}"/>
          </ac:spMkLst>
        </pc:spChg>
      </pc:sldChg>
      <pc:sldChg chg="modSp mod">
        <pc:chgData name="John Thompson (Liability Advisor)" userId="cb9e26a6-1c67-4cf2-b413-f092d02591f0" providerId="ADAL" clId="{21B2D80E-A580-4587-B584-A9A80959BA36}" dt="2026-08-17T22:45:44.191" v="525" actId="6549"/>
        <pc:sldMkLst>
          <pc:docMk/>
          <pc:sldMk cId="0" sldId="273"/>
        </pc:sldMkLst>
        <pc:spChg chg="mod">
          <ac:chgData name="John Thompson (Liability Advisor)" userId="cb9e26a6-1c67-4cf2-b413-f092d02591f0" providerId="ADAL" clId="{21B2D80E-A580-4587-B584-A9A80959BA36}" dt="2026-08-17T22:45:44.191" v="525" actId="6549"/>
          <ac:spMkLst>
            <pc:docMk/>
            <pc:sldMk cId="0" sldId="273"/>
            <ac:spMk id="14" creationId="{00000000-0000-0000-0000-000000000000}"/>
          </ac:spMkLst>
        </pc:spChg>
      </pc:sldChg>
      <pc:sldChg chg="modSp del mod">
        <pc:chgData name="John Thompson (Liability Advisor)" userId="cb9e26a6-1c67-4cf2-b413-f092d02591f0" providerId="ADAL" clId="{21B2D80E-A580-4587-B584-A9A80959BA36}" dt="2026-08-18T21:26:12.248" v="1293" actId="47"/>
        <pc:sldMkLst>
          <pc:docMk/>
          <pc:sldMk cId="0" sldId="279"/>
        </pc:sldMkLst>
      </pc:sldChg>
      <pc:sldChg chg="delSp modSp del mod">
        <pc:chgData name="John Thompson (Liability Advisor)" userId="cb9e26a6-1c67-4cf2-b413-f092d02591f0" providerId="ADAL" clId="{21B2D80E-A580-4587-B584-A9A80959BA36}" dt="2026-08-18T21:26:13.265" v="1294" actId="47"/>
        <pc:sldMkLst>
          <pc:docMk/>
          <pc:sldMk cId="0" sldId="280"/>
        </pc:sldMkLst>
      </pc:sldChg>
      <pc:sldChg chg="addSp delSp modSp mod">
        <pc:chgData name="John Thompson (Liability Advisor)" userId="cb9e26a6-1c67-4cf2-b413-f092d02591f0" providerId="ADAL" clId="{21B2D80E-A580-4587-B584-A9A80959BA36}" dt="2026-08-19T17:36:28.399" v="1828" actId="20577"/>
        <pc:sldMkLst>
          <pc:docMk/>
          <pc:sldMk cId="0" sldId="281"/>
        </pc:sldMkLst>
        <pc:spChg chg="mod">
          <ac:chgData name="John Thompson (Liability Advisor)" userId="cb9e26a6-1c67-4cf2-b413-f092d02591f0" providerId="ADAL" clId="{21B2D80E-A580-4587-B584-A9A80959BA36}" dt="2026-08-19T17:30:39.253" v="1640" actId="20577"/>
          <ac:spMkLst>
            <pc:docMk/>
            <pc:sldMk cId="0" sldId="281"/>
            <ac:spMk id="2" creationId="{00000000-0000-0000-0000-000000000000}"/>
          </ac:spMkLst>
        </pc:spChg>
        <pc:spChg chg="mod">
          <ac:chgData name="John Thompson (Liability Advisor)" userId="cb9e26a6-1c67-4cf2-b413-f092d02591f0" providerId="ADAL" clId="{21B2D80E-A580-4587-B584-A9A80959BA36}" dt="2026-08-19T17:30:03.593" v="1568" actId="20577"/>
          <ac:spMkLst>
            <pc:docMk/>
            <pc:sldMk cId="0" sldId="281"/>
            <ac:spMk id="3" creationId="{00000000-0000-0000-0000-000000000000}"/>
          </ac:spMkLst>
        </pc:spChg>
        <pc:spChg chg="mod">
          <ac:chgData name="John Thompson (Liability Advisor)" userId="cb9e26a6-1c67-4cf2-b413-f092d02591f0" providerId="ADAL" clId="{21B2D80E-A580-4587-B584-A9A80959BA36}" dt="2026-08-19T17:36:28.399" v="1828" actId="20577"/>
          <ac:spMkLst>
            <pc:docMk/>
            <pc:sldMk cId="0" sldId="281"/>
            <ac:spMk id="5" creationId="{00000000-0000-0000-0000-000000000000}"/>
          </ac:spMkLst>
        </pc:spChg>
        <pc:spChg chg="mod">
          <ac:chgData name="John Thompson (Liability Advisor)" userId="cb9e26a6-1c67-4cf2-b413-f092d02591f0" providerId="ADAL" clId="{21B2D80E-A580-4587-B584-A9A80959BA36}" dt="2026-08-19T17:35:19.942" v="1812" actId="1036"/>
          <ac:spMkLst>
            <pc:docMk/>
            <pc:sldMk cId="0" sldId="281"/>
            <ac:spMk id="6" creationId="{00000000-0000-0000-0000-000000000000}"/>
          </ac:spMkLst>
        </pc:spChg>
        <pc:spChg chg="mod">
          <ac:chgData name="John Thompson (Liability Advisor)" userId="cb9e26a6-1c67-4cf2-b413-f092d02591f0" providerId="ADAL" clId="{21B2D80E-A580-4587-B584-A9A80959BA36}" dt="2026-08-19T17:35:47.228" v="1817" actId="1076"/>
          <ac:spMkLst>
            <pc:docMk/>
            <pc:sldMk cId="0" sldId="281"/>
            <ac:spMk id="28" creationId="{00000000-0000-0000-0000-000000000000}"/>
          </ac:spMkLst>
        </pc:spChg>
        <pc:spChg chg="mod">
          <ac:chgData name="John Thompson (Liability Advisor)" userId="cb9e26a6-1c67-4cf2-b413-f092d02591f0" providerId="ADAL" clId="{21B2D80E-A580-4587-B584-A9A80959BA36}" dt="2026-08-19T17:35:42.080" v="1816" actId="1076"/>
          <ac:spMkLst>
            <pc:docMk/>
            <pc:sldMk cId="0" sldId="281"/>
            <ac:spMk id="29" creationId="{00000000-0000-0000-0000-000000000000}"/>
          </ac:spMkLst>
        </pc:spChg>
        <pc:spChg chg="add mod">
          <ac:chgData name="John Thompson (Liability Advisor)" userId="cb9e26a6-1c67-4cf2-b413-f092d02591f0" providerId="ADAL" clId="{21B2D80E-A580-4587-B584-A9A80959BA36}" dt="2026-08-19T17:24:44.709" v="1503" actId="20577"/>
          <ac:spMkLst>
            <pc:docMk/>
            <pc:sldMk cId="0" sldId="281"/>
            <ac:spMk id="32" creationId="{F427E1D7-0DB1-DB86-A5D5-71F33A96AC80}"/>
          </ac:spMkLst>
        </pc:spChg>
        <pc:spChg chg="add mod">
          <ac:chgData name="John Thompson (Liability Advisor)" userId="cb9e26a6-1c67-4cf2-b413-f092d02591f0" providerId="ADAL" clId="{21B2D80E-A580-4587-B584-A9A80959BA36}" dt="2026-08-19T17:30:06.773" v="1569" actId="1076"/>
          <ac:spMkLst>
            <pc:docMk/>
            <pc:sldMk cId="0" sldId="281"/>
            <ac:spMk id="34" creationId="{5E53E8AC-EFE4-83B1-4ABF-D84E3800AA61}"/>
          </ac:spMkLst>
        </pc:spChg>
        <pc:spChg chg="add mod">
          <ac:chgData name="John Thompson (Liability Advisor)" userId="cb9e26a6-1c67-4cf2-b413-f092d02591f0" providerId="ADAL" clId="{21B2D80E-A580-4587-B584-A9A80959BA36}" dt="2026-08-19T17:30:12.097" v="1570" actId="1076"/>
          <ac:spMkLst>
            <pc:docMk/>
            <pc:sldMk cId="0" sldId="281"/>
            <ac:spMk id="36" creationId="{6020FAAF-21FC-69B2-0F2D-21FEDC6DAA1C}"/>
          </ac:spMkLst>
        </pc:spChg>
        <pc:graphicFrameChg chg="mod modGraphic">
          <ac:chgData name="John Thompson (Liability Advisor)" userId="cb9e26a6-1c67-4cf2-b413-f092d02591f0" providerId="ADAL" clId="{21B2D80E-A580-4587-B584-A9A80959BA36}" dt="2026-08-19T17:35:11.608" v="1804" actId="207"/>
          <ac:graphicFrameMkLst>
            <pc:docMk/>
            <pc:sldMk cId="0" sldId="281"/>
            <ac:graphicFrameMk id="4" creationId="{00000000-0000-0000-0000-000000000000}"/>
          </ac:graphicFrameMkLst>
        </pc:graphicFrameChg>
      </pc:sldChg>
      <pc:sldChg chg="addSp delSp modSp mod">
        <pc:chgData name="John Thompson (Liability Advisor)" userId="cb9e26a6-1c67-4cf2-b413-f092d02591f0" providerId="ADAL" clId="{21B2D80E-A580-4587-B584-A9A80959BA36}" dt="2026-08-19T17:44:11.370" v="2010" actId="404"/>
        <pc:sldMkLst>
          <pc:docMk/>
          <pc:sldMk cId="0" sldId="282"/>
        </pc:sldMkLst>
        <pc:spChg chg="del mod">
          <ac:chgData name="John Thompson (Liability Advisor)" userId="cb9e26a6-1c67-4cf2-b413-f092d02591f0" providerId="ADAL" clId="{21B2D80E-A580-4587-B584-A9A80959BA36}" dt="2026-08-19T17:37:03.027" v="1830" actId="478"/>
          <ac:spMkLst>
            <pc:docMk/>
            <pc:sldMk cId="0" sldId="282"/>
            <ac:spMk id="3" creationId="{00000000-0000-0000-0000-000000000000}"/>
          </ac:spMkLst>
        </pc:spChg>
        <pc:spChg chg="mod">
          <ac:chgData name="John Thompson (Liability Advisor)" userId="cb9e26a6-1c67-4cf2-b413-f092d02591f0" providerId="ADAL" clId="{21B2D80E-A580-4587-B584-A9A80959BA36}" dt="2026-08-19T17:44:11.370" v="2010" actId="404"/>
          <ac:spMkLst>
            <pc:docMk/>
            <pc:sldMk cId="0" sldId="282"/>
            <ac:spMk id="4" creationId="{00000000-0000-0000-0000-000000000000}"/>
          </ac:spMkLst>
        </pc:spChg>
        <pc:spChg chg="del mod">
          <ac:chgData name="John Thompson (Liability Advisor)" userId="cb9e26a6-1c67-4cf2-b413-f092d02591f0" providerId="ADAL" clId="{21B2D80E-A580-4587-B584-A9A80959BA36}" dt="2026-08-19T17:42:38.296" v="1983" actId="478"/>
          <ac:spMkLst>
            <pc:docMk/>
            <pc:sldMk cId="0" sldId="282"/>
            <ac:spMk id="6" creationId="{00000000-0000-0000-0000-000000000000}"/>
          </ac:spMkLst>
        </pc:spChg>
        <pc:spChg chg="mod">
          <ac:chgData name="John Thompson (Liability Advisor)" userId="cb9e26a6-1c67-4cf2-b413-f092d02591f0" providerId="ADAL" clId="{21B2D80E-A580-4587-B584-A9A80959BA36}" dt="2026-08-19T17:40:56.562" v="1956" actId="1036"/>
          <ac:spMkLst>
            <pc:docMk/>
            <pc:sldMk cId="0" sldId="282"/>
            <ac:spMk id="7" creationId="{00000000-0000-0000-0000-000000000000}"/>
          </ac:spMkLst>
        </pc:spChg>
        <pc:spChg chg="del mod">
          <ac:chgData name="John Thompson (Liability Advisor)" userId="cb9e26a6-1c67-4cf2-b413-f092d02591f0" providerId="ADAL" clId="{21B2D80E-A580-4587-B584-A9A80959BA36}" dt="2026-08-19T17:42:45.092" v="1984" actId="478"/>
          <ac:spMkLst>
            <pc:docMk/>
            <pc:sldMk cId="0" sldId="282"/>
            <ac:spMk id="8" creationId="{00000000-0000-0000-0000-000000000000}"/>
          </ac:spMkLst>
        </pc:spChg>
        <pc:spChg chg="mod">
          <ac:chgData name="John Thompson (Liability Advisor)" userId="cb9e26a6-1c67-4cf2-b413-f092d02591f0" providerId="ADAL" clId="{21B2D80E-A580-4587-B584-A9A80959BA36}" dt="2026-08-19T17:43:08.486" v="1988" actId="1076"/>
          <ac:spMkLst>
            <pc:docMk/>
            <pc:sldMk cId="0" sldId="282"/>
            <ac:spMk id="9" creationId="{00000000-0000-0000-0000-000000000000}"/>
          </ac:spMkLst>
        </pc:spChg>
        <pc:spChg chg="mod">
          <ac:chgData name="John Thompson (Liability Advisor)" userId="cb9e26a6-1c67-4cf2-b413-f092d02591f0" providerId="ADAL" clId="{21B2D80E-A580-4587-B584-A9A80959BA36}" dt="2026-08-19T17:43:11.283" v="1989" actId="1076"/>
          <ac:spMkLst>
            <pc:docMk/>
            <pc:sldMk cId="0" sldId="282"/>
            <ac:spMk id="10" creationId="{00000000-0000-0000-0000-000000000000}"/>
          </ac:spMkLst>
        </pc:spChg>
        <pc:spChg chg="mod">
          <ac:chgData name="John Thompson (Liability Advisor)" userId="cb9e26a6-1c67-4cf2-b413-f092d02591f0" providerId="ADAL" clId="{21B2D80E-A580-4587-B584-A9A80959BA36}" dt="2026-08-19T17:43:05.305" v="1987" actId="1076"/>
          <ac:spMkLst>
            <pc:docMk/>
            <pc:sldMk cId="0" sldId="282"/>
            <ac:spMk id="11" creationId="{00000000-0000-0000-0000-000000000000}"/>
          </ac:spMkLst>
        </pc:spChg>
        <pc:spChg chg="mod">
          <ac:chgData name="John Thompson (Liability Advisor)" userId="cb9e26a6-1c67-4cf2-b413-f092d02591f0" providerId="ADAL" clId="{21B2D80E-A580-4587-B584-A9A80959BA36}" dt="2026-08-19T17:43:01.270" v="1986" actId="1076"/>
          <ac:spMkLst>
            <pc:docMk/>
            <pc:sldMk cId="0" sldId="282"/>
            <ac:spMk id="13" creationId="{00000000-0000-0000-0000-000000000000}"/>
          </ac:spMkLst>
        </pc:spChg>
        <pc:spChg chg="mod">
          <ac:chgData name="John Thompson (Liability Advisor)" userId="cb9e26a6-1c67-4cf2-b413-f092d02591f0" providerId="ADAL" clId="{21B2D80E-A580-4587-B584-A9A80959BA36}" dt="2026-08-19T17:43:16.267" v="1990" actId="1076"/>
          <ac:spMkLst>
            <pc:docMk/>
            <pc:sldMk cId="0" sldId="282"/>
            <ac:spMk id="14" creationId="{00000000-0000-0000-0000-000000000000}"/>
          </ac:spMkLst>
        </pc:spChg>
        <pc:spChg chg="mod">
          <ac:chgData name="John Thompson (Liability Advisor)" userId="cb9e26a6-1c67-4cf2-b413-f092d02591f0" providerId="ADAL" clId="{21B2D80E-A580-4587-B584-A9A80959BA36}" dt="2026-08-19T17:41:53.978" v="1972" actId="403"/>
          <ac:spMkLst>
            <pc:docMk/>
            <pc:sldMk cId="0" sldId="282"/>
            <ac:spMk id="15" creationId="{00000000-0000-0000-0000-000000000000}"/>
          </ac:spMkLst>
        </pc:spChg>
        <pc:spChg chg="mod">
          <ac:chgData name="John Thompson (Liability Advisor)" userId="cb9e26a6-1c67-4cf2-b413-f092d02591f0" providerId="ADAL" clId="{21B2D80E-A580-4587-B584-A9A80959BA36}" dt="2026-08-19T17:40:56.562" v="1956" actId="1036"/>
          <ac:spMkLst>
            <pc:docMk/>
            <pc:sldMk cId="0" sldId="282"/>
            <ac:spMk id="16" creationId="{00000000-0000-0000-0000-000000000000}"/>
          </ac:spMkLst>
        </pc:spChg>
        <pc:spChg chg="mod">
          <ac:chgData name="John Thompson (Liability Advisor)" userId="cb9e26a6-1c67-4cf2-b413-f092d02591f0" providerId="ADAL" clId="{21B2D80E-A580-4587-B584-A9A80959BA36}" dt="2026-08-19T17:42:00.746" v="1976" actId="1076"/>
          <ac:spMkLst>
            <pc:docMk/>
            <pc:sldMk cId="0" sldId="282"/>
            <ac:spMk id="17" creationId="{00000000-0000-0000-0000-000000000000}"/>
          </ac:spMkLst>
        </pc:spChg>
        <pc:spChg chg="mod">
          <ac:chgData name="John Thompson (Liability Advisor)" userId="cb9e26a6-1c67-4cf2-b413-f092d02591f0" providerId="ADAL" clId="{21B2D80E-A580-4587-B584-A9A80959BA36}" dt="2026-08-19T17:43:27.844" v="1996" actId="113"/>
          <ac:spMkLst>
            <pc:docMk/>
            <pc:sldMk cId="0" sldId="282"/>
            <ac:spMk id="18" creationId="{00000000-0000-0000-0000-000000000000}"/>
          </ac:spMkLst>
        </pc:spChg>
        <pc:spChg chg="add mod">
          <ac:chgData name="John Thompson (Liability Advisor)" userId="cb9e26a6-1c67-4cf2-b413-f092d02591f0" providerId="ADAL" clId="{21B2D80E-A580-4587-B584-A9A80959BA36}" dt="2026-08-19T17:38:42.029" v="1903" actId="20577"/>
          <ac:spMkLst>
            <pc:docMk/>
            <pc:sldMk cId="0" sldId="282"/>
            <ac:spMk id="21" creationId="{F0588384-643E-3397-4A78-7449CADA7F06}"/>
          </ac:spMkLst>
        </pc:spChg>
        <pc:spChg chg="add">
          <ac:chgData name="John Thompson (Liability Advisor)" userId="cb9e26a6-1c67-4cf2-b413-f092d02591f0" providerId="ADAL" clId="{21B2D80E-A580-4587-B584-A9A80959BA36}" dt="2026-08-19T17:37:27.086" v="1831" actId="22"/>
          <ac:spMkLst>
            <pc:docMk/>
            <pc:sldMk cId="0" sldId="282"/>
            <ac:spMk id="23" creationId="{2E946D08-CDD3-64D4-5823-A0CCA7D2F98D}"/>
          </ac:spMkLst>
        </pc:spChg>
        <pc:spChg chg="add mod">
          <ac:chgData name="John Thompson (Liability Advisor)" userId="cb9e26a6-1c67-4cf2-b413-f092d02591f0" providerId="ADAL" clId="{21B2D80E-A580-4587-B584-A9A80959BA36}" dt="2026-08-19T17:38:06.940" v="1858" actId="1076"/>
          <ac:spMkLst>
            <pc:docMk/>
            <pc:sldMk cId="0" sldId="282"/>
            <ac:spMk id="25" creationId="{2860CB62-228C-5A29-2B3F-144AB0F95CC1}"/>
          </ac:spMkLst>
        </pc:spChg>
        <pc:spChg chg="add mod">
          <ac:chgData name="John Thompson (Liability Advisor)" userId="cb9e26a6-1c67-4cf2-b413-f092d02591f0" providerId="ADAL" clId="{21B2D80E-A580-4587-B584-A9A80959BA36}" dt="2026-08-19T17:38:37.347" v="1899" actId="1076"/>
          <ac:spMkLst>
            <pc:docMk/>
            <pc:sldMk cId="0" sldId="282"/>
            <ac:spMk id="27" creationId="{15D67B29-FA3E-1B71-1BB2-F8293AFB4CA3}"/>
          </ac:spMkLst>
        </pc:spChg>
        <pc:graphicFrameChg chg="modGraphic">
          <ac:chgData name="John Thompson (Liability Advisor)" userId="cb9e26a6-1c67-4cf2-b413-f092d02591f0" providerId="ADAL" clId="{21B2D80E-A580-4587-B584-A9A80959BA36}" dt="2026-08-19T17:41:30.482" v="1960" actId="113"/>
          <ac:graphicFrameMkLst>
            <pc:docMk/>
            <pc:sldMk cId="0" sldId="282"/>
            <ac:graphicFrameMk id="5" creationId="{00000000-0000-0000-0000-000000000000}"/>
          </ac:graphicFrameMkLst>
        </pc:graphicFrameChg>
      </pc:sldChg>
      <pc:sldChg chg="addSp delSp modSp add mod setBg">
        <pc:chgData name="John Thompson (Liability Advisor)" userId="cb9e26a6-1c67-4cf2-b413-f092d02591f0" providerId="ADAL" clId="{21B2D80E-A580-4587-B584-A9A80959BA36}" dt="2026-08-19T17:26:01.087" v="1531" actId="1076"/>
        <pc:sldMkLst>
          <pc:docMk/>
          <pc:sldMk cId="122484400" sldId="283"/>
        </pc:sldMkLst>
        <pc:spChg chg="mod">
          <ac:chgData name="John Thompson (Liability Advisor)" userId="cb9e26a6-1c67-4cf2-b413-f092d02591f0" providerId="ADAL" clId="{21B2D80E-A580-4587-B584-A9A80959BA36}" dt="2026-08-19T16:59:39.545" v="1426" actId="2711"/>
          <ac:spMkLst>
            <pc:docMk/>
            <pc:sldMk cId="122484400" sldId="283"/>
            <ac:spMk id="2" creationId="{E10AA079-06E5-7E41-DCFE-FEB364DA0D3A}"/>
          </ac:spMkLst>
        </pc:spChg>
        <pc:spChg chg="mod">
          <ac:chgData name="John Thompson (Liability Advisor)" userId="cb9e26a6-1c67-4cf2-b413-f092d02591f0" providerId="ADAL" clId="{21B2D80E-A580-4587-B584-A9A80959BA36}" dt="2026-08-19T17:21:47.072" v="1449" actId="14100"/>
          <ac:spMkLst>
            <pc:docMk/>
            <pc:sldMk cId="122484400" sldId="283"/>
            <ac:spMk id="4" creationId="{2E600935-5314-2011-DD26-E4E7898060D2}"/>
          </ac:spMkLst>
        </pc:spChg>
        <pc:spChg chg="mod">
          <ac:chgData name="John Thompson (Liability Advisor)" userId="cb9e26a6-1c67-4cf2-b413-f092d02591f0" providerId="ADAL" clId="{21B2D80E-A580-4587-B584-A9A80959BA36}" dt="2026-08-19T16:59:39.545" v="1426" actId="2711"/>
          <ac:spMkLst>
            <pc:docMk/>
            <pc:sldMk cId="122484400" sldId="283"/>
            <ac:spMk id="10" creationId="{43FB77AD-0E72-FA7E-7E9F-23A08E338A88}"/>
          </ac:spMkLst>
        </pc:spChg>
        <pc:spChg chg="mod">
          <ac:chgData name="John Thompson (Liability Advisor)" userId="cb9e26a6-1c67-4cf2-b413-f092d02591f0" providerId="ADAL" clId="{21B2D80E-A580-4587-B584-A9A80959BA36}" dt="2026-08-19T16:59:39.545" v="1426" actId="2711"/>
          <ac:spMkLst>
            <pc:docMk/>
            <pc:sldMk cId="122484400" sldId="283"/>
            <ac:spMk id="11" creationId="{4DDA8D76-FF83-FBDC-941D-E54B7A28E13F}"/>
          </ac:spMkLst>
        </pc:spChg>
        <pc:spChg chg="mod">
          <ac:chgData name="John Thompson (Liability Advisor)" userId="cb9e26a6-1c67-4cf2-b413-f092d02591f0" providerId="ADAL" clId="{21B2D80E-A580-4587-B584-A9A80959BA36}" dt="2026-08-19T16:59:39.545" v="1426" actId="2711"/>
          <ac:spMkLst>
            <pc:docMk/>
            <pc:sldMk cId="122484400" sldId="283"/>
            <ac:spMk id="12" creationId="{8B5F8371-96B6-6D14-C2A2-51EEE8DB9614}"/>
          </ac:spMkLst>
        </pc:spChg>
        <pc:spChg chg="mod">
          <ac:chgData name="John Thompson (Liability Advisor)" userId="cb9e26a6-1c67-4cf2-b413-f092d02591f0" providerId="ADAL" clId="{21B2D80E-A580-4587-B584-A9A80959BA36}" dt="2026-08-19T16:59:39.545" v="1426" actId="2711"/>
          <ac:spMkLst>
            <pc:docMk/>
            <pc:sldMk cId="122484400" sldId="283"/>
            <ac:spMk id="18" creationId="{B50B656D-E1BD-8312-CD00-2D2A1D2F2809}"/>
          </ac:spMkLst>
        </pc:spChg>
        <pc:spChg chg="mod">
          <ac:chgData name="John Thompson (Liability Advisor)" userId="cb9e26a6-1c67-4cf2-b413-f092d02591f0" providerId="ADAL" clId="{21B2D80E-A580-4587-B584-A9A80959BA36}" dt="2026-08-19T16:59:39.545" v="1426" actId="2711"/>
          <ac:spMkLst>
            <pc:docMk/>
            <pc:sldMk cId="122484400" sldId="283"/>
            <ac:spMk id="21" creationId="{E1D2D406-8402-7D86-1D5E-5792693EDC0E}"/>
          </ac:spMkLst>
        </pc:spChg>
        <pc:spChg chg="mod">
          <ac:chgData name="John Thompson (Liability Advisor)" userId="cb9e26a6-1c67-4cf2-b413-f092d02591f0" providerId="ADAL" clId="{21B2D80E-A580-4587-B584-A9A80959BA36}" dt="2026-08-19T17:22:41.555" v="1465" actId="2710"/>
          <ac:spMkLst>
            <pc:docMk/>
            <pc:sldMk cId="122484400" sldId="283"/>
            <ac:spMk id="22" creationId="{FD1B43C5-0CE9-CB0C-02F9-D3910EF99FF7}"/>
          </ac:spMkLst>
        </pc:spChg>
        <pc:spChg chg="add del mod">
          <ac:chgData name="John Thompson (Liability Advisor)" userId="cb9e26a6-1c67-4cf2-b413-f092d02591f0" providerId="ADAL" clId="{21B2D80E-A580-4587-B584-A9A80959BA36}" dt="2026-08-19T17:22:49.978" v="1468"/>
          <ac:spMkLst>
            <pc:docMk/>
            <pc:sldMk cId="122484400" sldId="283"/>
            <ac:spMk id="23" creationId="{67C1B8DD-5A73-A15D-DAF6-C547FD6B64F2}"/>
          </ac:spMkLst>
        </pc:spChg>
        <pc:spChg chg="del">
          <ac:chgData name="John Thompson (Liability Advisor)" userId="cb9e26a6-1c67-4cf2-b413-f092d02591f0" providerId="ADAL" clId="{21B2D80E-A580-4587-B584-A9A80959BA36}" dt="2026-08-19T15:23:30.729" v="1303" actId="478"/>
          <ac:spMkLst>
            <pc:docMk/>
            <pc:sldMk cId="122484400" sldId="283"/>
            <ac:spMk id="23" creationId="{701553D3-86FB-808C-B182-58E4C71B51BD}"/>
          </ac:spMkLst>
        </pc:spChg>
        <pc:spChg chg="mod">
          <ac:chgData name="John Thompson (Liability Advisor)" userId="cb9e26a6-1c67-4cf2-b413-f092d02591f0" providerId="ADAL" clId="{21B2D80E-A580-4587-B584-A9A80959BA36}" dt="2026-08-19T17:23:28.338" v="1483" actId="1076"/>
          <ac:spMkLst>
            <pc:docMk/>
            <pc:sldMk cId="122484400" sldId="283"/>
            <ac:spMk id="24" creationId="{A0A10DFF-5ED7-7F73-27B7-D95600E55C6B}"/>
          </ac:spMkLst>
        </pc:spChg>
        <pc:spChg chg="mod">
          <ac:chgData name="John Thompson (Liability Advisor)" userId="cb9e26a6-1c67-4cf2-b413-f092d02591f0" providerId="ADAL" clId="{21B2D80E-A580-4587-B584-A9A80959BA36}" dt="2026-08-19T16:56:06.178" v="1375" actId="1076"/>
          <ac:spMkLst>
            <pc:docMk/>
            <pc:sldMk cId="122484400" sldId="283"/>
            <ac:spMk id="25" creationId="{FB9C643D-DA26-E0A2-AD54-8781D9314DAB}"/>
          </ac:spMkLst>
        </pc:spChg>
        <pc:spChg chg="mod">
          <ac:chgData name="John Thompson (Liability Advisor)" userId="cb9e26a6-1c67-4cf2-b413-f092d02591f0" providerId="ADAL" clId="{21B2D80E-A580-4587-B584-A9A80959BA36}" dt="2026-08-19T16:56:06.178" v="1375" actId="1076"/>
          <ac:spMkLst>
            <pc:docMk/>
            <pc:sldMk cId="122484400" sldId="283"/>
            <ac:spMk id="26" creationId="{08DFE048-E2B2-F1FF-613D-E7E98A6F9209}"/>
          </ac:spMkLst>
        </pc:spChg>
        <pc:spChg chg="mod">
          <ac:chgData name="John Thompson (Liability Advisor)" userId="cb9e26a6-1c67-4cf2-b413-f092d02591f0" providerId="ADAL" clId="{21B2D80E-A580-4587-B584-A9A80959BA36}" dt="2026-08-19T16:59:39.545" v="1426" actId="2711"/>
          <ac:spMkLst>
            <pc:docMk/>
            <pc:sldMk cId="122484400" sldId="283"/>
            <ac:spMk id="27" creationId="{E283323D-BCB1-D4CD-0839-910E4E99A3F2}"/>
          </ac:spMkLst>
        </pc:spChg>
        <pc:spChg chg="mod">
          <ac:chgData name="John Thompson (Liability Advisor)" userId="cb9e26a6-1c67-4cf2-b413-f092d02591f0" providerId="ADAL" clId="{21B2D80E-A580-4587-B584-A9A80959BA36}" dt="2026-08-19T17:23:03.971" v="1473" actId="1036"/>
          <ac:spMkLst>
            <pc:docMk/>
            <pc:sldMk cId="122484400" sldId="283"/>
            <ac:spMk id="28" creationId="{62723A9E-67CA-ADAA-9583-73EACDEC762A}"/>
          </ac:spMkLst>
        </pc:spChg>
        <pc:spChg chg="mod">
          <ac:chgData name="John Thompson (Liability Advisor)" userId="cb9e26a6-1c67-4cf2-b413-f092d02591f0" providerId="ADAL" clId="{21B2D80E-A580-4587-B584-A9A80959BA36}" dt="2026-08-19T17:23:03.971" v="1473" actId="1036"/>
          <ac:spMkLst>
            <pc:docMk/>
            <pc:sldMk cId="122484400" sldId="283"/>
            <ac:spMk id="29" creationId="{39412E61-71B6-E091-3AE6-FFFC2F6A0B58}"/>
          </ac:spMkLst>
        </pc:spChg>
        <pc:spChg chg="mod">
          <ac:chgData name="John Thompson (Liability Advisor)" userId="cb9e26a6-1c67-4cf2-b413-f092d02591f0" providerId="ADAL" clId="{21B2D80E-A580-4587-B584-A9A80959BA36}" dt="2026-08-19T17:23:03.971" v="1473" actId="1036"/>
          <ac:spMkLst>
            <pc:docMk/>
            <pc:sldMk cId="122484400" sldId="283"/>
            <ac:spMk id="30" creationId="{7BB19ED0-6E2B-693F-A808-748D4A366A39}"/>
          </ac:spMkLst>
        </pc:spChg>
        <pc:spChg chg="mod">
          <ac:chgData name="John Thompson (Liability Advisor)" userId="cb9e26a6-1c67-4cf2-b413-f092d02591f0" providerId="ADAL" clId="{21B2D80E-A580-4587-B584-A9A80959BA36}" dt="2026-08-19T17:23:03.971" v="1473" actId="1036"/>
          <ac:spMkLst>
            <pc:docMk/>
            <pc:sldMk cId="122484400" sldId="283"/>
            <ac:spMk id="31" creationId="{0642F399-947E-8B7B-F6A7-318658AF4E09}"/>
          </ac:spMkLst>
        </pc:spChg>
        <pc:spChg chg="mod">
          <ac:chgData name="John Thompson (Liability Advisor)" userId="cb9e26a6-1c67-4cf2-b413-f092d02591f0" providerId="ADAL" clId="{21B2D80E-A580-4587-B584-A9A80959BA36}" dt="2026-08-19T16:56:23.891" v="1425" actId="1035"/>
          <ac:spMkLst>
            <pc:docMk/>
            <pc:sldMk cId="122484400" sldId="283"/>
            <ac:spMk id="32" creationId="{F7EFC9F2-CEFB-1F78-1009-E856A17251AD}"/>
          </ac:spMkLst>
        </pc:spChg>
        <pc:spChg chg="mod">
          <ac:chgData name="John Thompson (Liability Advisor)" userId="cb9e26a6-1c67-4cf2-b413-f092d02591f0" providerId="ADAL" clId="{21B2D80E-A580-4587-B584-A9A80959BA36}" dt="2026-08-19T17:26:01.087" v="1531" actId="1076"/>
          <ac:spMkLst>
            <pc:docMk/>
            <pc:sldMk cId="122484400" sldId="283"/>
            <ac:spMk id="33" creationId="{61DC2A00-52F3-1D24-4380-8D73F0081679}"/>
          </ac:spMkLst>
        </pc:spChg>
        <pc:spChg chg="mod">
          <ac:chgData name="John Thompson (Liability Advisor)" userId="cb9e26a6-1c67-4cf2-b413-f092d02591f0" providerId="ADAL" clId="{21B2D80E-A580-4587-B584-A9A80959BA36}" dt="2026-08-19T16:59:39.545" v="1426" actId="2711"/>
          <ac:spMkLst>
            <pc:docMk/>
            <pc:sldMk cId="122484400" sldId="283"/>
            <ac:spMk id="34" creationId="{E2CC240D-4A94-8688-A5CD-9AB4C4412A72}"/>
          </ac:spMkLst>
        </pc:spChg>
        <pc:spChg chg="mod">
          <ac:chgData name="John Thompson (Liability Advisor)" userId="cb9e26a6-1c67-4cf2-b413-f092d02591f0" providerId="ADAL" clId="{21B2D80E-A580-4587-B584-A9A80959BA36}" dt="2026-08-19T17:20:34.076" v="1440" actId="6549"/>
          <ac:spMkLst>
            <pc:docMk/>
            <pc:sldMk cId="122484400" sldId="283"/>
            <ac:spMk id="35" creationId="{5867851D-6F11-FADD-05AD-4028270BBA92}"/>
          </ac:spMkLst>
        </pc:spChg>
        <pc:spChg chg="del">
          <ac:chgData name="John Thompson (Liability Advisor)" userId="cb9e26a6-1c67-4cf2-b413-f092d02591f0" providerId="ADAL" clId="{21B2D80E-A580-4587-B584-A9A80959BA36}" dt="2026-08-19T15:23:18.143" v="1301" actId="478"/>
          <ac:spMkLst>
            <pc:docMk/>
            <pc:sldMk cId="122484400" sldId="283"/>
            <ac:spMk id="36" creationId="{F44B06A3-9541-48D6-D720-7F2F174EC69D}"/>
          </ac:spMkLst>
        </pc:spChg>
        <pc:spChg chg="add del">
          <ac:chgData name="John Thompson (Liability Advisor)" userId="cb9e26a6-1c67-4cf2-b413-f092d02591f0" providerId="ADAL" clId="{21B2D80E-A580-4587-B584-A9A80959BA36}" dt="2026-08-19T17:23:56.078" v="1485" actId="21"/>
          <ac:spMkLst>
            <pc:docMk/>
            <pc:sldMk cId="122484400" sldId="283"/>
            <ac:spMk id="37" creationId="{44D37CFB-C00F-4CF0-EB59-726DF3541043}"/>
          </ac:spMkLst>
        </pc:spChg>
        <pc:spChg chg="del">
          <ac:chgData name="John Thompson (Liability Advisor)" userId="cb9e26a6-1c67-4cf2-b413-f092d02591f0" providerId="ADAL" clId="{21B2D80E-A580-4587-B584-A9A80959BA36}" dt="2026-08-19T15:23:21.073" v="1302" actId="478"/>
          <ac:spMkLst>
            <pc:docMk/>
            <pc:sldMk cId="122484400" sldId="283"/>
            <ac:spMk id="37" creationId="{C4A1583F-F2AD-69C0-B27A-8BFE4D56E1A8}"/>
          </ac:spMkLst>
        </pc:spChg>
        <pc:spChg chg="mod">
          <ac:chgData name="John Thompson (Liability Advisor)" userId="cb9e26a6-1c67-4cf2-b413-f092d02591f0" providerId="ADAL" clId="{21B2D80E-A580-4587-B584-A9A80959BA36}" dt="2026-08-19T16:59:39.545" v="1426" actId="2711"/>
          <ac:spMkLst>
            <pc:docMk/>
            <pc:sldMk cId="122484400" sldId="283"/>
            <ac:spMk id="39" creationId="{162DF543-79FC-5608-98C6-34CD6298B754}"/>
          </ac:spMkLst>
        </pc:spChg>
      </pc:sldChg>
      <pc:sldChg chg="modSp add del mod setBg modShow">
        <pc:chgData name="John Thompson (Liability Advisor)" userId="cb9e26a6-1c67-4cf2-b413-f092d02591f0" providerId="ADAL" clId="{21B2D80E-A580-4587-B584-A9A80959BA36}" dt="2026-08-19T19:01:38.539" v="2190" actId="729"/>
        <pc:sldMkLst>
          <pc:docMk/>
          <pc:sldMk cId="0" sldId="284"/>
        </pc:sldMkLst>
        <pc:spChg chg="mod">
          <ac:chgData name="John Thompson (Liability Advisor)" userId="cb9e26a6-1c67-4cf2-b413-f092d02591f0" providerId="ADAL" clId="{21B2D80E-A580-4587-B584-A9A80959BA36}" dt="2026-08-18T18:55:39.072" v="1065" actId="1076"/>
          <ac:spMkLst>
            <pc:docMk/>
            <pc:sldMk cId="0" sldId="284"/>
            <ac:spMk id="29" creationId="{00000000-0000-0000-0000-000000000000}"/>
          </ac:spMkLst>
        </pc:spChg>
        <pc:spChg chg="mod">
          <ac:chgData name="John Thompson (Liability Advisor)" userId="cb9e26a6-1c67-4cf2-b413-f092d02591f0" providerId="ADAL" clId="{21B2D80E-A580-4587-B584-A9A80959BA36}" dt="2026-08-18T18:55:18.851" v="1063" actId="20577"/>
          <ac:spMkLst>
            <pc:docMk/>
            <pc:sldMk cId="0" sldId="284"/>
            <ac:spMk id="30" creationId="{00000000-0000-0000-0000-000000000000}"/>
          </ac:spMkLst>
        </pc:spChg>
        <pc:spChg chg="mod">
          <ac:chgData name="John Thompson (Liability Advisor)" userId="cb9e26a6-1c67-4cf2-b413-f092d02591f0" providerId="ADAL" clId="{21B2D80E-A580-4587-B584-A9A80959BA36}" dt="2026-08-18T18:55:35.888" v="1064" actId="1076"/>
          <ac:spMkLst>
            <pc:docMk/>
            <pc:sldMk cId="0" sldId="284"/>
            <ac:spMk id="33" creationId="{00000000-0000-0000-0000-000000000000}"/>
          </ac:spMkLst>
        </pc:spChg>
        <pc:spChg chg="mod">
          <ac:chgData name="John Thompson (Liability Advisor)" userId="cb9e26a6-1c67-4cf2-b413-f092d02591f0" providerId="ADAL" clId="{21B2D80E-A580-4587-B584-A9A80959BA36}" dt="2026-08-18T18:55:43.025" v="1066" actId="1076"/>
          <ac:spMkLst>
            <pc:docMk/>
            <pc:sldMk cId="0" sldId="284"/>
            <ac:spMk id="37" creationId="{00000000-0000-0000-0000-000000000000}"/>
          </ac:spMkLst>
        </pc:spChg>
        <pc:spChg chg="mod">
          <ac:chgData name="John Thompson (Liability Advisor)" userId="cb9e26a6-1c67-4cf2-b413-f092d02591f0" providerId="ADAL" clId="{21B2D80E-A580-4587-B584-A9A80959BA36}" dt="2026-08-18T19:00:16.267" v="1084" actId="20577"/>
          <ac:spMkLst>
            <pc:docMk/>
            <pc:sldMk cId="0" sldId="284"/>
            <ac:spMk id="38" creationId="{00000000-0000-0000-0000-000000000000}"/>
          </ac:spMkLst>
        </pc:spChg>
        <pc:spChg chg="mod">
          <ac:chgData name="John Thompson (Liability Advisor)" userId="cb9e26a6-1c67-4cf2-b413-f092d02591f0" providerId="ADAL" clId="{21B2D80E-A580-4587-B584-A9A80959BA36}" dt="2026-08-18T18:55:45.932" v="1067" actId="1076"/>
          <ac:spMkLst>
            <pc:docMk/>
            <pc:sldMk cId="0" sldId="284"/>
            <ac:spMk id="41" creationId="{00000000-0000-0000-0000-000000000000}"/>
          </ac:spMkLst>
        </pc:spChg>
        <pc:spChg chg="mod">
          <ac:chgData name="John Thompson (Liability Advisor)" userId="cb9e26a6-1c67-4cf2-b413-f092d02591f0" providerId="ADAL" clId="{21B2D80E-A580-4587-B584-A9A80959BA36}" dt="2026-08-18T18:55:53.745" v="1068" actId="1076"/>
          <ac:spMkLst>
            <pc:docMk/>
            <pc:sldMk cId="0" sldId="284"/>
            <ac:spMk id="42" creationId="{00000000-0000-0000-0000-000000000000}"/>
          </ac:spMkLst>
        </pc:spChg>
      </pc:sldChg>
      <pc:sldChg chg="add mod setBg modShow">
        <pc:chgData name="John Thompson (Liability Advisor)" userId="cb9e26a6-1c67-4cf2-b413-f092d02591f0" providerId="ADAL" clId="{21B2D80E-A580-4587-B584-A9A80959BA36}" dt="2026-08-19T19:08:45.012" v="2194" actId="729"/>
        <pc:sldMkLst>
          <pc:docMk/>
          <pc:sldMk cId="0" sldId="285"/>
        </pc:sldMkLst>
      </pc:sldChg>
      <pc:sldChg chg="modSp add mod setBg modShow">
        <pc:chgData name="John Thompson (Liability Advisor)" userId="cb9e26a6-1c67-4cf2-b413-f092d02591f0" providerId="ADAL" clId="{21B2D80E-A580-4587-B584-A9A80959BA36}" dt="2026-08-19T19:08:51.890" v="2195" actId="729"/>
        <pc:sldMkLst>
          <pc:docMk/>
          <pc:sldMk cId="0" sldId="286"/>
        </pc:sldMkLst>
        <pc:spChg chg="mod">
          <ac:chgData name="John Thompson (Liability Advisor)" userId="cb9e26a6-1c67-4cf2-b413-f092d02591f0" providerId="ADAL" clId="{21B2D80E-A580-4587-B584-A9A80959BA36}" dt="2026-08-18T19:09:14.846" v="1101" actId="1076"/>
          <ac:spMkLst>
            <pc:docMk/>
            <pc:sldMk cId="0" sldId="286"/>
            <ac:spMk id="31" creationId="{00000000-0000-0000-0000-000000000000}"/>
          </ac:spMkLst>
        </pc:spChg>
      </pc:sldChg>
      <pc:sldChg chg="modSp add mod setBg modShow">
        <pc:chgData name="John Thompson (Liability Advisor)" userId="cb9e26a6-1c67-4cf2-b413-f092d02591f0" providerId="ADAL" clId="{21B2D80E-A580-4587-B584-A9A80959BA36}" dt="2026-08-19T19:08:54.098" v="2196" actId="729"/>
        <pc:sldMkLst>
          <pc:docMk/>
          <pc:sldMk cId="0" sldId="287"/>
        </pc:sldMkLst>
        <pc:spChg chg="mod">
          <ac:chgData name="John Thompson (Liability Advisor)" userId="cb9e26a6-1c67-4cf2-b413-f092d02591f0" providerId="ADAL" clId="{21B2D80E-A580-4587-B584-A9A80959BA36}" dt="2026-08-18T19:09:21.329" v="1102" actId="1076"/>
          <ac:spMkLst>
            <pc:docMk/>
            <pc:sldMk cId="0" sldId="287"/>
            <ac:spMk id="7" creationId="{00000000-0000-0000-0000-000000000000}"/>
          </ac:spMkLst>
        </pc:spChg>
        <pc:spChg chg="mod">
          <ac:chgData name="John Thompson (Liability Advisor)" userId="cb9e26a6-1c67-4cf2-b413-f092d02591f0" providerId="ADAL" clId="{21B2D80E-A580-4587-B584-A9A80959BA36}" dt="2026-08-18T19:09:25.833" v="1103" actId="1076"/>
          <ac:spMkLst>
            <pc:docMk/>
            <pc:sldMk cId="0" sldId="287"/>
            <ac:spMk id="11" creationId="{00000000-0000-0000-0000-000000000000}"/>
          </ac:spMkLst>
        </pc:spChg>
        <pc:spChg chg="mod">
          <ac:chgData name="John Thompson (Liability Advisor)" userId="cb9e26a6-1c67-4cf2-b413-f092d02591f0" providerId="ADAL" clId="{21B2D80E-A580-4587-B584-A9A80959BA36}" dt="2026-08-18T19:09:43.899" v="1122" actId="1035"/>
          <ac:spMkLst>
            <pc:docMk/>
            <pc:sldMk cId="0" sldId="287"/>
            <ac:spMk id="13" creationId="{00000000-0000-0000-0000-000000000000}"/>
          </ac:spMkLst>
        </pc:spChg>
        <pc:spChg chg="mod">
          <ac:chgData name="John Thompson (Liability Advisor)" userId="cb9e26a6-1c67-4cf2-b413-f092d02591f0" providerId="ADAL" clId="{21B2D80E-A580-4587-B584-A9A80959BA36}" dt="2026-08-18T19:09:43.899" v="1122" actId="1035"/>
          <ac:spMkLst>
            <pc:docMk/>
            <pc:sldMk cId="0" sldId="287"/>
            <ac:spMk id="14" creationId="{00000000-0000-0000-0000-000000000000}"/>
          </ac:spMkLst>
        </pc:spChg>
        <pc:spChg chg="mod">
          <ac:chgData name="John Thompson (Liability Advisor)" userId="cb9e26a6-1c67-4cf2-b413-f092d02591f0" providerId="ADAL" clId="{21B2D80E-A580-4587-B584-A9A80959BA36}" dt="2026-08-18T19:09:31.276" v="1104" actId="1076"/>
          <ac:spMkLst>
            <pc:docMk/>
            <pc:sldMk cId="0" sldId="287"/>
            <ac:spMk id="15" creationId="{00000000-0000-0000-0000-000000000000}"/>
          </ac:spMkLst>
        </pc:spChg>
        <pc:spChg chg="mod">
          <ac:chgData name="John Thompson (Liability Advisor)" userId="cb9e26a6-1c67-4cf2-b413-f092d02591f0" providerId="ADAL" clId="{21B2D80E-A580-4587-B584-A9A80959BA36}" dt="2026-08-18T19:10:01.344" v="1124" actId="1076"/>
          <ac:spMkLst>
            <pc:docMk/>
            <pc:sldMk cId="0" sldId="287"/>
            <ac:spMk id="19" creationId="{00000000-0000-0000-0000-000000000000}"/>
          </ac:spMkLst>
        </pc:spChg>
      </pc:sldChg>
      <pc:sldChg chg="modSp add mod setBg modShow">
        <pc:chgData name="John Thompson (Liability Advisor)" userId="cb9e26a6-1c67-4cf2-b413-f092d02591f0" providerId="ADAL" clId="{21B2D80E-A580-4587-B584-A9A80959BA36}" dt="2026-08-19T19:19:36.230" v="2200" actId="729"/>
        <pc:sldMkLst>
          <pc:docMk/>
          <pc:sldMk cId="0" sldId="288"/>
        </pc:sldMkLst>
        <pc:spChg chg="mod">
          <ac:chgData name="John Thompson (Liability Advisor)" userId="cb9e26a6-1c67-4cf2-b413-f092d02591f0" providerId="ADAL" clId="{21B2D80E-A580-4587-B584-A9A80959BA36}" dt="2026-08-17T22:44:35.601" v="464" actId="20577"/>
          <ac:spMkLst>
            <pc:docMk/>
            <pc:sldMk cId="0" sldId="288"/>
            <ac:spMk id="3" creationId="{00000000-0000-0000-0000-000000000000}"/>
          </ac:spMkLst>
        </pc:spChg>
        <pc:spChg chg="mod">
          <ac:chgData name="John Thompson (Liability Advisor)" userId="cb9e26a6-1c67-4cf2-b413-f092d02591f0" providerId="ADAL" clId="{21B2D80E-A580-4587-B584-A9A80959BA36}" dt="2026-08-18T19:10:39.275" v="1131" actId="1035"/>
          <ac:spMkLst>
            <pc:docMk/>
            <pc:sldMk cId="0" sldId="288"/>
            <ac:spMk id="30" creationId="{00000000-0000-0000-0000-000000000000}"/>
          </ac:spMkLst>
        </pc:spChg>
        <pc:spChg chg="mod">
          <ac:chgData name="John Thompson (Liability Advisor)" userId="cb9e26a6-1c67-4cf2-b413-f092d02591f0" providerId="ADAL" clId="{21B2D80E-A580-4587-B584-A9A80959BA36}" dt="2026-08-18T19:10:39.275" v="1131" actId="1035"/>
          <ac:spMkLst>
            <pc:docMk/>
            <pc:sldMk cId="0" sldId="288"/>
            <ac:spMk id="31" creationId="{00000000-0000-0000-0000-000000000000}"/>
          </ac:spMkLst>
        </pc:spChg>
        <pc:spChg chg="mod">
          <ac:chgData name="John Thompson (Liability Advisor)" userId="cb9e26a6-1c67-4cf2-b413-f092d02591f0" providerId="ADAL" clId="{21B2D80E-A580-4587-B584-A9A80959BA36}" dt="2026-08-18T19:10:44.563" v="1132" actId="1076"/>
          <ac:spMkLst>
            <pc:docMk/>
            <pc:sldMk cId="0" sldId="288"/>
            <ac:spMk id="32" creationId="{00000000-0000-0000-0000-000000000000}"/>
          </ac:spMkLst>
        </pc:spChg>
        <pc:spChg chg="mod">
          <ac:chgData name="John Thompson (Liability Advisor)" userId="cb9e26a6-1c67-4cf2-b413-f092d02591f0" providerId="ADAL" clId="{21B2D80E-A580-4587-B584-A9A80959BA36}" dt="2026-08-18T19:10:50.521" v="1133" actId="1076"/>
          <ac:spMkLst>
            <pc:docMk/>
            <pc:sldMk cId="0" sldId="288"/>
            <ac:spMk id="36" creationId="{00000000-0000-0000-0000-000000000000}"/>
          </ac:spMkLst>
        </pc:spChg>
        <pc:spChg chg="mod">
          <ac:chgData name="John Thompson (Liability Advisor)" userId="cb9e26a6-1c67-4cf2-b413-f092d02591f0" providerId="ADAL" clId="{21B2D80E-A580-4587-B584-A9A80959BA36}" dt="2026-08-18T19:10:58.176" v="1134" actId="1076"/>
          <ac:spMkLst>
            <pc:docMk/>
            <pc:sldMk cId="0" sldId="288"/>
            <ac:spMk id="40" creationId="{00000000-0000-0000-0000-000000000000}"/>
          </ac:spMkLst>
        </pc:spChg>
        <pc:spChg chg="mod">
          <ac:chgData name="John Thompson (Liability Advisor)" userId="cb9e26a6-1c67-4cf2-b413-f092d02591f0" providerId="ADAL" clId="{21B2D80E-A580-4587-B584-A9A80959BA36}" dt="2026-08-18T19:11:15.316" v="1145" actId="1035"/>
          <ac:spMkLst>
            <pc:docMk/>
            <pc:sldMk cId="0" sldId="288"/>
            <ac:spMk id="42" creationId="{00000000-0000-0000-0000-000000000000}"/>
          </ac:spMkLst>
        </pc:spChg>
        <pc:spChg chg="mod">
          <ac:chgData name="John Thompson (Liability Advisor)" userId="cb9e26a6-1c67-4cf2-b413-f092d02591f0" providerId="ADAL" clId="{21B2D80E-A580-4587-B584-A9A80959BA36}" dt="2026-08-18T19:11:15.316" v="1145" actId="1035"/>
          <ac:spMkLst>
            <pc:docMk/>
            <pc:sldMk cId="0" sldId="288"/>
            <ac:spMk id="43" creationId="{00000000-0000-0000-0000-000000000000}"/>
          </ac:spMkLst>
        </pc:spChg>
        <pc:spChg chg="mod">
          <ac:chgData name="John Thompson (Liability Advisor)" userId="cb9e26a6-1c67-4cf2-b413-f092d02591f0" providerId="ADAL" clId="{21B2D80E-A580-4587-B584-A9A80959BA36}" dt="2026-08-18T19:11:04.261" v="1135" actId="1076"/>
          <ac:spMkLst>
            <pc:docMk/>
            <pc:sldMk cId="0" sldId="288"/>
            <ac:spMk id="44" creationId="{00000000-0000-0000-0000-000000000000}"/>
          </ac:spMkLst>
        </pc:spChg>
        <pc:spChg chg="mod">
          <ac:chgData name="John Thompson (Liability Advisor)" userId="cb9e26a6-1c67-4cf2-b413-f092d02591f0" providerId="ADAL" clId="{21B2D80E-A580-4587-B584-A9A80959BA36}" dt="2026-08-18T19:11:20.308" v="1146" actId="1076"/>
          <ac:spMkLst>
            <pc:docMk/>
            <pc:sldMk cId="0" sldId="288"/>
            <ac:spMk id="45" creationId="{00000000-0000-0000-0000-000000000000}"/>
          </ac:spMkLst>
        </pc:spChg>
        <pc:spChg chg="mod">
          <ac:chgData name="John Thompson (Liability Advisor)" userId="cb9e26a6-1c67-4cf2-b413-f092d02591f0" providerId="ADAL" clId="{21B2D80E-A580-4587-B584-A9A80959BA36}" dt="2026-08-18T19:11:24.656" v="1147" actId="1076"/>
          <ac:spMkLst>
            <pc:docMk/>
            <pc:sldMk cId="0" sldId="288"/>
            <ac:spMk id="46" creationId="{00000000-0000-0000-0000-000000000000}"/>
          </ac:spMkLst>
        </pc:spChg>
        <pc:spChg chg="mod">
          <ac:chgData name="John Thompson (Liability Advisor)" userId="cb9e26a6-1c67-4cf2-b413-f092d02591f0" providerId="ADAL" clId="{21B2D80E-A580-4587-B584-A9A80959BA36}" dt="2026-08-18T19:11:28.750" v="1148" actId="1076"/>
          <ac:spMkLst>
            <pc:docMk/>
            <pc:sldMk cId="0" sldId="288"/>
            <ac:spMk id="47" creationId="{00000000-0000-0000-0000-000000000000}"/>
          </ac:spMkLst>
        </pc:spChg>
      </pc:sldChg>
      <pc:sldChg chg="modSp add mod setBg modShow">
        <pc:chgData name="John Thompson (Liability Advisor)" userId="cb9e26a6-1c67-4cf2-b413-f092d02591f0" providerId="ADAL" clId="{21B2D80E-A580-4587-B584-A9A80959BA36}" dt="2026-08-19T19:19:38.298" v="2201" actId="729"/>
        <pc:sldMkLst>
          <pc:docMk/>
          <pc:sldMk cId="0" sldId="289"/>
        </pc:sldMkLst>
        <pc:spChg chg="mod">
          <ac:chgData name="John Thompson (Liability Advisor)" userId="cb9e26a6-1c67-4cf2-b413-f092d02591f0" providerId="ADAL" clId="{21B2D80E-A580-4587-B584-A9A80959BA36}" dt="2026-08-19T15:51:03.251" v="1373" actId="20577"/>
          <ac:spMkLst>
            <pc:docMk/>
            <pc:sldMk cId="0" sldId="289"/>
            <ac:spMk id="2" creationId="{00000000-0000-0000-0000-000000000000}"/>
          </ac:spMkLst>
        </pc:spChg>
        <pc:spChg chg="mod">
          <ac:chgData name="John Thompson (Liability Advisor)" userId="cb9e26a6-1c67-4cf2-b413-f092d02591f0" providerId="ADAL" clId="{21B2D80E-A580-4587-B584-A9A80959BA36}" dt="2026-08-18T19:12:24.529" v="1153" actId="20577"/>
          <ac:spMkLst>
            <pc:docMk/>
            <pc:sldMk cId="0" sldId="289"/>
            <ac:spMk id="26" creationId="{00000000-0000-0000-0000-000000000000}"/>
          </ac:spMkLst>
        </pc:spChg>
      </pc:sldChg>
      <pc:sldChg chg="modSp add mod setBg modShow">
        <pc:chgData name="John Thompson (Liability Advisor)" userId="cb9e26a6-1c67-4cf2-b413-f092d02591f0" providerId="ADAL" clId="{21B2D80E-A580-4587-B584-A9A80959BA36}" dt="2026-08-19T15:51:16.841" v="1374" actId="729"/>
        <pc:sldMkLst>
          <pc:docMk/>
          <pc:sldMk cId="0" sldId="290"/>
        </pc:sldMkLst>
        <pc:spChg chg="mod">
          <ac:chgData name="John Thompson (Liability Advisor)" userId="cb9e26a6-1c67-4cf2-b413-f092d02591f0" providerId="ADAL" clId="{21B2D80E-A580-4587-B584-A9A80959BA36}" dt="2026-08-18T19:12:44.328" v="1154" actId="1076"/>
          <ac:spMkLst>
            <pc:docMk/>
            <pc:sldMk cId="0" sldId="290"/>
            <ac:spMk id="2" creationId="{00000000-0000-0000-0000-000000000000}"/>
          </ac:spMkLst>
        </pc:spChg>
      </pc:sldChg>
      <pc:sldChg chg="addSp delSp modSp new mod">
        <pc:chgData name="John Thompson (Liability Advisor)" userId="cb9e26a6-1c67-4cf2-b413-f092d02591f0" providerId="ADAL" clId="{21B2D80E-A580-4587-B584-A9A80959BA36}" dt="2026-08-18T19:08:46.058" v="1100" actId="1076"/>
        <pc:sldMkLst>
          <pc:docMk/>
          <pc:sldMk cId="2574245153" sldId="291"/>
        </pc:sldMkLst>
        <pc:spChg chg="add del">
          <ac:chgData name="John Thompson (Liability Advisor)" userId="cb9e26a6-1c67-4cf2-b413-f092d02591f0" providerId="ADAL" clId="{21B2D80E-A580-4587-B584-A9A80959BA36}" dt="2026-08-18T19:08:10.072" v="1091" actId="478"/>
          <ac:spMkLst>
            <pc:docMk/>
            <pc:sldMk cId="2574245153" sldId="291"/>
            <ac:spMk id="5" creationId="{69D97EB5-F981-1530-9646-422D89E9F1C4}"/>
          </ac:spMkLst>
        </pc:spChg>
        <pc:picChg chg="add mod">
          <ac:chgData name="John Thompson (Liability Advisor)" userId="cb9e26a6-1c67-4cf2-b413-f092d02591f0" providerId="ADAL" clId="{21B2D80E-A580-4587-B584-A9A80959BA36}" dt="2026-08-18T19:04:28.761" v="1089" actId="1076"/>
          <ac:picMkLst>
            <pc:docMk/>
            <pc:sldMk cId="2574245153" sldId="291"/>
            <ac:picMk id="3" creationId="{915BFC71-44E2-B3A8-CEA3-5CBB2B463495}"/>
          </ac:picMkLst>
        </pc:picChg>
        <pc:picChg chg="add mod">
          <ac:chgData name="John Thompson (Liability Advisor)" userId="cb9e26a6-1c67-4cf2-b413-f092d02591f0" providerId="ADAL" clId="{21B2D80E-A580-4587-B584-A9A80959BA36}" dt="2026-08-18T19:08:46.058" v="1100" actId="1076"/>
          <ac:picMkLst>
            <pc:docMk/>
            <pc:sldMk cId="2574245153" sldId="291"/>
            <ac:picMk id="7" creationId="{3A7509D1-B390-CDF4-C579-0AB940B7B607}"/>
          </ac:picMkLst>
        </pc:picChg>
      </pc:sldChg>
      <pc:sldChg chg="add del mod setBg modShow">
        <pc:chgData name="John Thompson (Liability Advisor)" userId="cb9e26a6-1c67-4cf2-b413-f092d02591f0" providerId="ADAL" clId="{21B2D80E-A580-4587-B584-A9A80959BA36}" dt="2026-08-19T15:19:20.264" v="1299" actId="729"/>
        <pc:sldMkLst>
          <pc:docMk/>
          <pc:sldMk cId="0" sldId="292"/>
        </pc:sldMkLst>
      </pc:sldChg>
      <pc:sldChg chg="delSp modSp add del mod setBg">
        <pc:chgData name="John Thompson (Liability Advisor)" userId="cb9e26a6-1c67-4cf2-b413-f092d02591f0" providerId="ADAL" clId="{21B2D80E-A580-4587-B584-A9A80959BA36}" dt="2026-08-19T17:19:39.570" v="1430" actId="478"/>
        <pc:sldMkLst>
          <pc:docMk/>
          <pc:sldMk cId="0" sldId="293"/>
        </pc:sldMkLst>
        <pc:spChg chg="del">
          <ac:chgData name="John Thompson (Liability Advisor)" userId="cb9e26a6-1c67-4cf2-b413-f092d02591f0" providerId="ADAL" clId="{21B2D80E-A580-4587-B584-A9A80959BA36}" dt="2026-08-19T17:19:19.192" v="1428" actId="478"/>
          <ac:spMkLst>
            <pc:docMk/>
            <pc:sldMk cId="0" sldId="293"/>
            <ac:spMk id="2" creationId="{00000000-0000-0000-0000-000000000000}"/>
          </ac:spMkLst>
        </pc:spChg>
        <pc:spChg chg="mod">
          <ac:chgData name="John Thompson (Liability Advisor)" userId="cb9e26a6-1c67-4cf2-b413-f092d02591f0" providerId="ADAL" clId="{21B2D80E-A580-4587-B584-A9A80959BA36}" dt="2026-08-19T17:19:15.027" v="1427" actId="14100"/>
          <ac:spMkLst>
            <pc:docMk/>
            <pc:sldMk cId="0" sldId="293"/>
            <ac:spMk id="3" creationId="{00000000-0000-0000-0000-000000000000}"/>
          </ac:spMkLst>
        </pc:spChg>
        <pc:spChg chg="del">
          <ac:chgData name="John Thompson (Liability Advisor)" userId="cb9e26a6-1c67-4cf2-b413-f092d02591f0" providerId="ADAL" clId="{21B2D80E-A580-4587-B584-A9A80959BA36}" dt="2026-08-19T17:19:34.760" v="1429" actId="478"/>
          <ac:spMkLst>
            <pc:docMk/>
            <pc:sldMk cId="0" sldId="293"/>
            <ac:spMk id="8" creationId="{00000000-0000-0000-0000-000000000000}"/>
          </ac:spMkLst>
        </pc:spChg>
        <pc:spChg chg="del">
          <ac:chgData name="John Thompson (Liability Advisor)" userId="cb9e26a6-1c67-4cf2-b413-f092d02591f0" providerId="ADAL" clId="{21B2D80E-A580-4587-B584-A9A80959BA36}" dt="2026-08-19T17:19:39.570" v="1430" actId="478"/>
          <ac:spMkLst>
            <pc:docMk/>
            <pc:sldMk cId="0" sldId="293"/>
            <ac:spMk id="9" creationId="{00000000-0000-0000-0000-000000000000}"/>
          </ac:spMkLst>
        </pc:spChg>
      </pc:sldChg>
      <pc:sldChg chg="add del setBg">
        <pc:chgData name="John Thompson (Liability Advisor)" userId="cb9e26a6-1c67-4cf2-b413-f092d02591f0" providerId="ADAL" clId="{21B2D80E-A580-4587-B584-A9A80959BA36}" dt="2026-08-19T18:51:56.999" v="2186"/>
        <pc:sldMkLst>
          <pc:docMk/>
          <pc:sldMk cId="0" sldId="294"/>
        </pc:sldMkLst>
      </pc:sldChg>
      <pc:sldChg chg="add setBg">
        <pc:chgData name="John Thompson (Liability Advisor)" userId="cb9e26a6-1c67-4cf2-b413-f092d02591f0" providerId="ADAL" clId="{21B2D80E-A580-4587-B584-A9A80959BA36}" dt="2026-08-19T18:55:34.077" v="2189"/>
        <pc:sldMkLst>
          <pc:docMk/>
          <pc:sldMk cId="0" sldId="295"/>
        </pc:sldMkLst>
      </pc:sldChg>
      <pc:sldChg chg="add del setBg">
        <pc:chgData name="John Thompson (Liability Advisor)" userId="cb9e26a6-1c67-4cf2-b413-f092d02591f0" providerId="ADAL" clId="{21B2D80E-A580-4587-B584-A9A80959BA36}" dt="2026-08-19T19:08:37.535" v="2193"/>
        <pc:sldMkLst>
          <pc:docMk/>
          <pc:sldMk cId="0" sldId="296"/>
        </pc:sldMkLst>
      </pc:sldChg>
      <pc:sldChg chg="add del setBg">
        <pc:chgData name="John Thompson (Liability Advisor)" userId="cb9e26a6-1c67-4cf2-b413-f092d02591f0" providerId="ADAL" clId="{21B2D80E-A580-4587-B584-A9A80959BA36}" dt="2026-08-19T19:08:37.535" v="2193"/>
        <pc:sldMkLst>
          <pc:docMk/>
          <pc:sldMk cId="0" sldId="297"/>
        </pc:sldMkLst>
      </pc:sldChg>
      <pc:sldChg chg="add del setBg">
        <pc:chgData name="John Thompson (Liability Advisor)" userId="cb9e26a6-1c67-4cf2-b413-f092d02591f0" providerId="ADAL" clId="{21B2D80E-A580-4587-B584-A9A80959BA36}" dt="2026-08-19T19:08:37.535" v="2193"/>
        <pc:sldMkLst>
          <pc:docMk/>
          <pc:sldMk cId="0" sldId="298"/>
        </pc:sldMkLst>
      </pc:sldChg>
      <pc:sldChg chg="add del setBg">
        <pc:chgData name="John Thompson (Liability Advisor)" userId="cb9e26a6-1c67-4cf2-b413-f092d02591f0" providerId="ADAL" clId="{21B2D80E-A580-4587-B584-A9A80959BA36}" dt="2026-08-19T19:19:31.984" v="2199"/>
        <pc:sldMkLst>
          <pc:docMk/>
          <pc:sldMk cId="0" sldId="299"/>
        </pc:sldMkLst>
      </pc:sldChg>
      <pc:sldChg chg="add del setBg">
        <pc:chgData name="John Thompson (Liability Advisor)" userId="cb9e26a6-1c67-4cf2-b413-f092d02591f0" providerId="ADAL" clId="{21B2D80E-A580-4587-B584-A9A80959BA36}" dt="2026-08-19T19:19:31.984" v="2199"/>
        <pc:sldMkLst>
          <pc:docMk/>
          <pc:sldMk cId="0" sldId="300"/>
        </pc:sldMkLst>
      </pc:sldChg>
      <pc:sldChg chg="add del setBg">
        <pc:chgData name="John Thompson (Liability Advisor)" userId="cb9e26a6-1c67-4cf2-b413-f092d02591f0" providerId="ADAL" clId="{21B2D80E-A580-4587-B584-A9A80959BA36}" dt="2026-08-19T19:25:07.602" v="2204"/>
        <pc:sldMkLst>
          <pc:docMk/>
          <pc:sldMk cId="0" sldId="301"/>
        </pc:sldMkLst>
      </pc:sldChg>
      <pc:sldChg chg="add del setBg">
        <pc:chgData name="John Thompson (Liability Advisor)" userId="cb9e26a6-1c67-4cf2-b413-f092d02591f0" providerId="ADAL" clId="{21B2D80E-A580-4587-B584-A9A80959BA36}" dt="2026-08-19T19:25:07.602" v="2204"/>
        <pc:sldMkLst>
          <pc:docMk/>
          <pc:sldMk cId="0" sldId="302"/>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Available Line of Credit</c:v>
                </c:pt>
              </c:strCache>
            </c:strRef>
          </c:tx>
          <c:spPr>
            <a:solidFill>
              <a:srgbClr val="1B5E6B"/>
            </a:solidFill>
            <a:effectLst/>
          </c:spPr>
          <c:invertIfNegative val="0"/>
          <c:cat>
            <c:strRef>
              <c:f>Sheet1!$A$2:$A$8</c:f>
              <c:strCache>
                <c:ptCount val="7"/>
                <c:pt idx="0">
                  <c:v>Age 65</c:v>
                </c:pt>
                <c:pt idx="1">
                  <c:v>Age 70</c:v>
                </c:pt>
                <c:pt idx="2">
                  <c:v>Age 75</c:v>
                </c:pt>
                <c:pt idx="3">
                  <c:v>Age 80</c:v>
                </c:pt>
                <c:pt idx="4">
                  <c:v>Age 85</c:v>
                </c:pt>
                <c:pt idx="5">
                  <c:v>Age 90</c:v>
                </c:pt>
                <c:pt idx="6">
                  <c:v>Age 95</c:v>
                </c:pt>
              </c:strCache>
            </c:strRef>
          </c:cat>
          <c:val>
            <c:numRef>
              <c:f>Sheet1!$B$2:$B$8</c:f>
              <c:numCache>
                <c:formatCode>General</c:formatCode>
                <c:ptCount val="7"/>
                <c:pt idx="0">
                  <c:v>275330</c:v>
                </c:pt>
                <c:pt idx="1">
                  <c:v>391383</c:v>
                </c:pt>
                <c:pt idx="2">
                  <c:v>556354</c:v>
                </c:pt>
                <c:pt idx="3">
                  <c:v>790861</c:v>
                </c:pt>
                <c:pt idx="4">
                  <c:v>1124213</c:v>
                </c:pt>
                <c:pt idx="5">
                  <c:v>1598076</c:v>
                </c:pt>
                <c:pt idx="6">
                  <c:v>2271676</c:v>
                </c:pt>
              </c:numCache>
            </c:numRef>
          </c:val>
          <c:extLst>
            <c:ext xmlns:c16="http://schemas.microsoft.com/office/drawing/2014/chart" uri="{C3380CC4-5D6E-409C-BE32-E72D297353CC}">
              <c16:uniqueId val="{00000000-B10E-4F9A-802A-C34902AEAD2C}"/>
            </c:ext>
          </c:extLst>
        </c:ser>
        <c:ser>
          <c:idx val="1"/>
          <c:order val="1"/>
          <c:tx>
            <c:strRef>
              <c:f>Sheet1!$C$1</c:f>
              <c:strCache>
                <c:ptCount val="1"/>
                <c:pt idx="0">
                  <c:v>Loan Balance Due</c:v>
                </c:pt>
              </c:strCache>
            </c:strRef>
          </c:tx>
          <c:spPr>
            <a:solidFill>
              <a:srgbClr val="C8922A"/>
            </a:solidFill>
            <a:effectLst/>
          </c:spPr>
          <c:invertIfNegative val="0"/>
          <c:cat>
            <c:strRef>
              <c:f>Sheet1!$A$2:$A$8</c:f>
              <c:strCache>
                <c:ptCount val="7"/>
                <c:pt idx="0">
                  <c:v>Age 65</c:v>
                </c:pt>
                <c:pt idx="1">
                  <c:v>Age 70</c:v>
                </c:pt>
                <c:pt idx="2">
                  <c:v>Age 75</c:v>
                </c:pt>
                <c:pt idx="3">
                  <c:v>Age 80</c:v>
                </c:pt>
                <c:pt idx="4">
                  <c:v>Age 85</c:v>
                </c:pt>
                <c:pt idx="5">
                  <c:v>Age 90</c:v>
                </c:pt>
                <c:pt idx="6">
                  <c:v>Age 95</c:v>
                </c:pt>
              </c:strCache>
            </c:strRef>
          </c:cat>
          <c:val>
            <c:numRef>
              <c:f>Sheet1!$C$2:$C$8</c:f>
              <c:numCache>
                <c:formatCode>General</c:formatCode>
                <c:ptCount val="7"/>
                <c:pt idx="0">
                  <c:v>26420</c:v>
                </c:pt>
                <c:pt idx="1">
                  <c:v>37556</c:v>
                </c:pt>
                <c:pt idx="2">
                  <c:v>53386</c:v>
                </c:pt>
                <c:pt idx="3">
                  <c:v>75889</c:v>
                </c:pt>
                <c:pt idx="4">
                  <c:v>107877</c:v>
                </c:pt>
                <c:pt idx="5">
                  <c:v>153348</c:v>
                </c:pt>
                <c:pt idx="6">
                  <c:v>217984</c:v>
                </c:pt>
              </c:numCache>
            </c:numRef>
          </c:val>
          <c:extLst>
            <c:ext xmlns:c16="http://schemas.microsoft.com/office/drawing/2014/chart" uri="{C3380CC4-5D6E-409C-BE32-E72D297353CC}">
              <c16:uniqueId val="{00000001-B10E-4F9A-802A-C34902AEAD2C}"/>
            </c:ext>
          </c:extLst>
        </c:ser>
        <c:dLbls>
          <c:showLegendKey val="0"/>
          <c:showVal val="0"/>
          <c:showCatName val="0"/>
          <c:showSerName val="0"/>
          <c:showPercent val="0"/>
          <c:showBubbleSize val="0"/>
        </c:dLbls>
        <c:gapWidth val="3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0,\K"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pieChart>
        <c:varyColors val="1"/>
        <c:ser>
          <c:idx val="0"/>
          <c:order val="0"/>
          <c:tx>
            <c:strRef>
              <c:f>Sheet1!$B$1</c:f>
              <c:strCache>
                <c:ptCount val="1"/>
                <c:pt idx="0">
                  <c:v>Uses</c:v>
                </c:pt>
              </c:strCache>
            </c:strRef>
          </c:tx>
          <c:spPr>
            <a:solidFill>
              <a:schemeClr val="accent1"/>
            </a:solidFill>
            <a:ln w="9525" cap="flat">
              <a:solidFill>
                <a:srgbClr val="F9F9F9"/>
              </a:solidFill>
              <a:prstDash val="solid"/>
              <a:round/>
            </a:ln>
            <a:effectLst/>
          </c:spPr>
          <c:dPt>
            <c:idx val="0"/>
            <c:bubble3D val="0"/>
            <c:spPr>
              <a:solidFill>
                <a:srgbClr val="1B5E6B"/>
              </a:solidFill>
              <a:effectLst/>
            </c:spPr>
            <c:extLst>
              <c:ext xmlns:c16="http://schemas.microsoft.com/office/drawing/2014/chart" uri="{C3380CC4-5D6E-409C-BE32-E72D297353CC}">
                <c16:uniqueId val="{00000001-52CB-4EF5-8CC9-C2B01859232D}"/>
              </c:ext>
            </c:extLst>
          </c:dPt>
          <c:dPt>
            <c:idx val="1"/>
            <c:bubble3D val="0"/>
            <c:spPr>
              <a:solidFill>
                <a:srgbClr val="C8922A"/>
              </a:solidFill>
              <a:effectLst/>
            </c:spPr>
            <c:extLst>
              <c:ext xmlns:c16="http://schemas.microsoft.com/office/drawing/2014/chart" uri="{C3380CC4-5D6E-409C-BE32-E72D297353CC}">
                <c16:uniqueId val="{00000003-52CB-4EF5-8CC9-C2B01859232D}"/>
              </c:ext>
            </c:extLst>
          </c:dPt>
          <c:dPt>
            <c:idx val="2"/>
            <c:bubble3D val="0"/>
            <c:spPr>
              <a:solidFill>
                <a:srgbClr val="8FA6A0"/>
              </a:solidFill>
              <a:effectLst/>
            </c:spPr>
            <c:extLst>
              <c:ext xmlns:c16="http://schemas.microsoft.com/office/drawing/2014/chart" uri="{C3380CC4-5D6E-409C-BE32-E72D297353CC}">
                <c16:uniqueId val="{00000005-52CB-4EF5-8CC9-C2B01859232D}"/>
              </c:ext>
            </c:extLst>
          </c:dPt>
          <c:dPt>
            <c:idx val="3"/>
            <c:bubble3D val="0"/>
            <c:spPr>
              <a:solidFill>
                <a:srgbClr val="C9C2AE"/>
              </a:solidFill>
              <a:effectLst/>
            </c:spPr>
            <c:extLst>
              <c:ext xmlns:c16="http://schemas.microsoft.com/office/drawing/2014/chart" uri="{C3380CC4-5D6E-409C-BE32-E72D297353CC}">
                <c16:uniqueId val="{00000007-52CB-4EF5-8CC9-C2B01859232D}"/>
              </c:ext>
            </c:extLst>
          </c:dPt>
          <c:dPt>
            <c:idx val="4"/>
            <c:bubble3D val="0"/>
            <c:spPr>
              <a:solidFill>
                <a:srgbClr val="D9B98A"/>
              </a:solidFill>
              <a:effectLst/>
            </c:spPr>
            <c:extLst>
              <c:ext xmlns:c16="http://schemas.microsoft.com/office/drawing/2014/chart" uri="{C3380CC4-5D6E-409C-BE32-E72D297353CC}">
                <c16:uniqueId val="{00000009-52CB-4EF5-8CC9-C2B01859232D}"/>
              </c:ext>
            </c:extLst>
          </c:dPt>
          <c:dPt>
            <c:idx val="5"/>
            <c:bubble3D val="0"/>
            <c:spPr>
              <a:solidFill>
                <a:srgbClr val="5F8B85"/>
              </a:solidFill>
              <a:effectLst/>
            </c:spPr>
            <c:extLst>
              <c:ext xmlns:c16="http://schemas.microsoft.com/office/drawing/2014/chart" uri="{C3380CC4-5D6E-409C-BE32-E72D297353CC}">
                <c16:uniqueId val="{0000000B-52CB-4EF5-8CC9-C2B01859232D}"/>
              </c:ext>
            </c:extLst>
          </c:dPt>
          <c:dLbls>
            <c:dLbl>
              <c:idx val="0"/>
              <c:tx>
                <c:rich>
                  <a:bodyPr/>
                  <a:lstStyle/>
                  <a:p>
                    <a:pPr>
                      <a:defRPr sz="1100" b="0" i="0" u="none" strike="noStrike">
                        <a:solidFill>
                          <a:srgbClr val="FFFFFF"/>
                        </a:solidFill>
                        <a:latin typeface="Arial"/>
                      </a:defRPr>
                    </a:pPr>
                    <a:fld id="{F80DB68A-8407-4B2C-A638-4B2C630502B5}" type="PERCENTAGE">
                      <a:rPr lang="en-US">
                        <a:latin typeface="DM Sans" pitchFamily="2" charset="0"/>
                      </a:rPr>
                      <a:pPr>
                        <a:defRPr sz="1100" b="0" i="0" u="none" strike="noStrike">
                          <a:solidFill>
                            <a:srgbClr val="FFFFFF"/>
                          </a:solidFill>
                          <a:latin typeface="Arial"/>
                        </a:defRPr>
                      </a:pPr>
                      <a:t>[PERCENTAGE]</a:t>
                    </a:fld>
                    <a:endParaRPr lang="en-US"/>
                  </a:p>
                </c:rich>
              </c:tx>
              <c:numFmt formatCode="0%" sourceLinked="0"/>
              <c:spPr/>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2CB-4EF5-8CC9-C2B01859232D}"/>
                </c:ext>
              </c:extLst>
            </c:dLbl>
            <c:dLbl>
              <c:idx val="1"/>
              <c:tx>
                <c:rich>
                  <a:bodyPr/>
                  <a:lstStyle/>
                  <a:p>
                    <a:pPr>
                      <a:defRPr sz="1100" b="0" i="0" u="none" strike="noStrike">
                        <a:solidFill>
                          <a:srgbClr val="FFFFFF"/>
                        </a:solidFill>
                        <a:latin typeface="Arial"/>
                      </a:defRPr>
                    </a:pPr>
                    <a:fld id="{3CC557E7-E68C-48E3-8A2D-8F54BB8DA27E}" type="PERCENTAGE">
                      <a:rPr lang="en-US">
                        <a:latin typeface="DM Sans" pitchFamily="2" charset="0"/>
                      </a:rPr>
                      <a:pPr>
                        <a:defRPr sz="1100" b="0" i="0" u="none" strike="noStrike">
                          <a:solidFill>
                            <a:srgbClr val="FFFFFF"/>
                          </a:solidFill>
                          <a:latin typeface="Arial"/>
                        </a:defRPr>
                      </a:pPr>
                      <a:t>[PERCENTAGE]</a:t>
                    </a:fld>
                    <a:endParaRPr lang="en-US"/>
                  </a:p>
                </c:rich>
              </c:tx>
              <c:numFmt formatCode="0%" sourceLinked="0"/>
              <c:spPr/>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2CB-4EF5-8CC9-C2B01859232D}"/>
                </c:ext>
              </c:extLst>
            </c:dLbl>
            <c:dLbl>
              <c:idx val="2"/>
              <c:tx>
                <c:rich>
                  <a:bodyPr/>
                  <a:lstStyle/>
                  <a:p>
                    <a:pPr>
                      <a:defRPr sz="1100" b="0" i="0" u="none" strike="noStrike">
                        <a:solidFill>
                          <a:srgbClr val="FFFFFF"/>
                        </a:solidFill>
                        <a:latin typeface="Arial"/>
                      </a:defRPr>
                    </a:pPr>
                    <a:fld id="{C2AFD83E-0E2B-4BB5-B83E-E52D45F0806D}" type="PERCENTAGE">
                      <a:rPr lang="en-US">
                        <a:latin typeface="DM Sans" pitchFamily="2" charset="0"/>
                      </a:rPr>
                      <a:pPr>
                        <a:defRPr sz="1100" b="0" i="0" u="none" strike="noStrike">
                          <a:solidFill>
                            <a:srgbClr val="FFFFFF"/>
                          </a:solidFill>
                          <a:latin typeface="Arial"/>
                        </a:defRPr>
                      </a:pPr>
                      <a:t>[PERCENTAGE]</a:t>
                    </a:fld>
                    <a:endParaRPr lang="en-US"/>
                  </a:p>
                </c:rich>
              </c:tx>
              <c:numFmt formatCode="0%" sourceLinked="0"/>
              <c:spPr/>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2CB-4EF5-8CC9-C2B01859232D}"/>
                </c:ext>
              </c:extLst>
            </c:dLbl>
            <c:dLbl>
              <c:idx val="3"/>
              <c:tx>
                <c:rich>
                  <a:bodyPr/>
                  <a:lstStyle/>
                  <a:p>
                    <a:pPr>
                      <a:defRPr sz="1100" b="0" i="0" u="none" strike="noStrike">
                        <a:solidFill>
                          <a:srgbClr val="FFFFFF"/>
                        </a:solidFill>
                        <a:latin typeface="Arial"/>
                      </a:defRPr>
                    </a:pPr>
                    <a:fld id="{9B9FEF2C-9FC4-4DC3-9369-E7BB66BCA279}" type="PERCENTAGE">
                      <a:rPr lang="en-US">
                        <a:latin typeface="DM Sans" pitchFamily="2" charset="0"/>
                      </a:rPr>
                      <a:pPr>
                        <a:defRPr sz="1100" b="0" i="0" u="none" strike="noStrike">
                          <a:solidFill>
                            <a:srgbClr val="FFFFFF"/>
                          </a:solidFill>
                          <a:latin typeface="Arial"/>
                        </a:defRPr>
                      </a:pPr>
                      <a:t>[PERCENTAGE]</a:t>
                    </a:fld>
                    <a:endParaRPr lang="en-US"/>
                  </a:p>
                </c:rich>
              </c:tx>
              <c:numFmt formatCode="0%" sourceLinked="0"/>
              <c:spPr/>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2CB-4EF5-8CC9-C2B01859232D}"/>
                </c:ext>
              </c:extLst>
            </c:dLbl>
            <c:dLbl>
              <c:idx val="4"/>
              <c:tx>
                <c:rich>
                  <a:bodyPr/>
                  <a:lstStyle/>
                  <a:p>
                    <a:pPr>
                      <a:defRPr sz="1100" b="0" i="0" u="none" strike="noStrike">
                        <a:solidFill>
                          <a:srgbClr val="FFFFFF"/>
                        </a:solidFill>
                        <a:latin typeface="Arial"/>
                      </a:defRPr>
                    </a:pPr>
                    <a:fld id="{BB8D7FBB-0065-4E3B-994D-64002007E160}" type="PERCENTAGE">
                      <a:rPr lang="en-US">
                        <a:latin typeface="DM Sans" pitchFamily="2" charset="0"/>
                      </a:rPr>
                      <a:pPr>
                        <a:defRPr sz="1100" b="0" i="0" u="none" strike="noStrike">
                          <a:solidFill>
                            <a:srgbClr val="FFFFFF"/>
                          </a:solidFill>
                          <a:latin typeface="Arial"/>
                        </a:defRPr>
                      </a:pPr>
                      <a:t>[PERCENTAGE]</a:t>
                    </a:fld>
                    <a:endParaRPr lang="en-US"/>
                  </a:p>
                </c:rich>
              </c:tx>
              <c:numFmt formatCode="0%" sourceLinked="0"/>
              <c:spPr/>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52CB-4EF5-8CC9-C2B01859232D}"/>
                </c:ext>
              </c:extLst>
            </c:dLbl>
            <c:dLbl>
              <c:idx val="5"/>
              <c:tx>
                <c:rich>
                  <a:bodyPr/>
                  <a:lstStyle/>
                  <a:p>
                    <a:pPr>
                      <a:defRPr sz="1100" b="0" i="0" u="none" strike="noStrike">
                        <a:solidFill>
                          <a:srgbClr val="FFFFFF"/>
                        </a:solidFill>
                        <a:latin typeface="Arial"/>
                      </a:defRPr>
                    </a:pPr>
                    <a:fld id="{693ABBFE-5489-4F5B-877F-0A58B84CFA87}" type="PERCENTAGE">
                      <a:rPr lang="en-US">
                        <a:latin typeface="DM Sans" pitchFamily="2" charset="0"/>
                      </a:rPr>
                      <a:pPr>
                        <a:defRPr sz="1100" b="0" i="0" u="none" strike="noStrike">
                          <a:solidFill>
                            <a:srgbClr val="FFFFFF"/>
                          </a:solidFill>
                          <a:latin typeface="Arial"/>
                        </a:defRPr>
                      </a:pPr>
                      <a:t>[PERCENTAGE]</a:t>
                    </a:fld>
                    <a:endParaRPr lang="en-US"/>
                  </a:p>
                </c:rich>
              </c:tx>
              <c:numFmt formatCode="0%" sourceLinked="0"/>
              <c:spPr/>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52CB-4EF5-8CC9-C2B01859232D}"/>
                </c:ext>
              </c:extLst>
            </c:dLbl>
            <c:numFmt formatCode="0%" sourceLinked="0"/>
            <c:spPr>
              <a:noFill/>
              <a:ln>
                <a:noFill/>
              </a:ln>
              <a:effectLst/>
            </c:spPr>
            <c:txPr>
              <a:bodyPr/>
              <a:lstStyle/>
              <a:p>
                <a:pPr>
                  <a:defRPr sz="1800" b="0" i="0" u="none" strike="noStrike">
                    <a:solidFill>
                      <a:srgbClr val="000000"/>
                    </a:solidFill>
                    <a:latin typeface="Arial"/>
                  </a:defRPr>
                </a:pPr>
                <a:endParaRPr lang="en-US"/>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Sheet1!$A$2:$A$7</c:f>
              <c:strCache>
                <c:ptCount val="6"/>
                <c:pt idx="0">
                  <c:v>Cash to Client
(Inheritance Advance)</c:v>
                </c:pt>
                <c:pt idx="1">
                  <c:v>LOC Retained
(Reserve)</c:v>
                </c:pt>
                <c:pt idx="2">
                  <c:v>Mortgage Insurance</c:v>
                </c:pt>
                <c:pt idx="3">
                  <c:v>Origination Fee</c:v>
                </c:pt>
                <c:pt idx="4">
                  <c:v>Other Fees</c:v>
                </c:pt>
                <c:pt idx="5">
                  <c:v>Liens Payoff</c:v>
                </c:pt>
              </c:strCache>
            </c:strRef>
          </c:cat>
          <c:val>
            <c:numRef>
              <c:f>Sheet1!$B$2:$B$7</c:f>
              <c:numCache>
                <c:formatCode>General</c:formatCode>
                <c:ptCount val="6"/>
                <c:pt idx="0">
                  <c:v>402627.19</c:v>
                </c:pt>
                <c:pt idx="1">
                  <c:v>294211.20000000001</c:v>
                </c:pt>
                <c:pt idx="2">
                  <c:v>24195</c:v>
                </c:pt>
                <c:pt idx="3">
                  <c:v>6000</c:v>
                </c:pt>
                <c:pt idx="4">
                  <c:v>4364.2</c:v>
                </c:pt>
                <c:pt idx="5">
                  <c:v>4130.41</c:v>
                </c:pt>
              </c:numCache>
            </c:numRef>
          </c:val>
          <c:extLst>
            <c:ext xmlns:c16="http://schemas.microsoft.com/office/drawing/2014/chart" uri="{C3380CC4-5D6E-409C-BE32-E72D297353CC}">
              <c16:uniqueId val="{0000000C-52CB-4EF5-8CC9-C2B01859232D}"/>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txPr>
        <a:bodyPr/>
        <a:lstStyle/>
        <a:p>
          <a:pPr>
            <a:defRPr sz="1100"/>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6975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assumes the audience attended Part One or read the guide. Today is all application: five clients — four plans that closed, and one that did not.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A117F-94D9-405D-EE6D-C4BF7DD7EF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C6A6ED-ED76-A474-21B6-B63491963A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90619-3EF4-435D-972B-C55F0D721CEF}"/>
              </a:ext>
            </a:extLst>
          </p:cNvPr>
          <p:cNvSpPr>
            <a:spLocks noGrp="1"/>
          </p:cNvSpPr>
          <p:nvPr>
            <p:ph type="body" idx="1"/>
          </p:nvPr>
        </p:nvSpPr>
        <p:spPr/>
        <p:txBody>
          <a:bodyPr/>
          <a:lstStyle/>
          <a:p>
            <a:r>
              <a:rPr lang="en-US" dirty="0"/>
              <a:t>The negative $1,000 monthly cash flow is the tell. Two strategies from here: stop paying (Scenario A) or keep paying voluntarily (Scenario B).</a:t>
            </a:r>
          </a:p>
        </p:txBody>
      </p:sp>
      <p:sp>
        <p:nvSpPr>
          <p:cNvPr id="4" name="Slide Number Placeholder 3">
            <a:extLst>
              <a:ext uri="{FF2B5EF4-FFF2-40B4-BE49-F238E27FC236}">
                <a16:creationId xmlns:a16="http://schemas.microsoft.com/office/drawing/2014/main" id="{2C277868-600C-5BFF-64DA-4229D48DB044}"/>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166825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table top-down: the money row now leads — $18,000 at 68, $90,000 complete by 73, and the ledger below shows what it cost. Then trace the timeline band: five draws, one number. Amber cells: line recovers to $339,941, equity still grows to $1.67M. Assumes 3% appreciation, 3.97% expected rate; at flat prices equity declines — the case stands on cash flow. Appendix B holds the full assumptions.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Mirrors slide 5's structure. The cumulative-draws row shows $0 through age 76 — draws haven't started yet — then jumps to the full $725,000 by 90, because the 10-year draw period (77–86) completes before then. The equation band makes the arithmetic visible: 10 years × $72,500 = $725,000, funded by the very payments the couple chose to keep making. Land the line: same payment, new job.</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closing question is the engagement move — pause and let them actually think of a client before moving 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Real case, 2026. The reverse mortgage won the cash-flow comparison outright — and still lost. Red flag #1 from Part One (timeline) plus the occupancy rule. This is the screen working.</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parents later return home for good, the reverse mortgage comes back on the table — the no is situational, not permanent. CPA tie-in: rental income is taxable; interest deductibility differs by use of funds. Illustrative rates as of the comparison date.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it here: the turned-down case is what makes the other four believable. Then the brand line — planning tool, not last resort — and transition to the book.</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Position the guide as pre-work before any client illustration meeting — the cases land faster when the client arrives already educated.</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same promise as Part One: screening first, illustrations second. Q&amp;A from here — the appendix of the Part One deck is available if mechanics questions come up.</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29882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413518"/>
      </p:ext>
    </p:extLst>
  </p:cSld>
  <p:clrMap bg1="lt1" tx1="dk1" bg2="lt2" tx2="dk2" accent1="accent1" accent2="accent2" accent3="accent3" accent4="accent4" accent5="accent5" accent6="accent6" hlink="hlink" folHlink="folHlink"/>
  <p:sldLayoutIdLst>
    <p:sldLayoutId id="2147483651"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A4A"/>
        </a:solidFill>
        <a:effectLst/>
      </p:bgPr>
    </p:bg>
    <p:spTree>
      <p:nvGrpSpPr>
        <p:cNvPr id="1" name=""/>
        <p:cNvGrpSpPr/>
        <p:nvPr/>
      </p:nvGrpSpPr>
      <p:grpSpPr>
        <a:xfrm>
          <a:off x="0" y="0"/>
          <a:ext cx="0" cy="0"/>
          <a:chOff x="0" y="0"/>
          <a:chExt cx="0" cy="0"/>
        </a:xfrm>
      </p:grpSpPr>
      <p:sp>
        <p:nvSpPr>
          <p:cNvPr id="2" name="Shape 0"/>
          <p:cNvSpPr/>
          <p:nvPr/>
        </p:nvSpPr>
        <p:spPr>
          <a:xfrm>
            <a:off x="8321040" y="-2011680"/>
            <a:ext cx="6858000" cy="6858000"/>
          </a:xfrm>
          <a:prstGeom prst="ellipse">
            <a:avLst/>
          </a:prstGeom>
          <a:solidFill>
            <a:srgbClr val="06559D">
              <a:alpha val="30000"/>
            </a:srgbClr>
          </a:solidFill>
          <a:ln w="12700">
            <a:solidFill>
              <a:srgbClr val="06559D"/>
            </a:solidFill>
            <a:prstDash val="solid"/>
          </a:ln>
        </p:spPr>
        <p:txBody>
          <a:bodyPr/>
          <a:lstStyle/>
          <a:p>
            <a:endParaRPr lang="en-US"/>
          </a:p>
        </p:txBody>
      </p:sp>
      <p:sp>
        <p:nvSpPr>
          <p:cNvPr id="3" name="Shape 1"/>
          <p:cNvSpPr/>
          <p:nvPr/>
        </p:nvSpPr>
        <p:spPr>
          <a:xfrm>
            <a:off x="9692640" y="4023360"/>
            <a:ext cx="4206240" cy="4206240"/>
          </a:xfrm>
          <a:prstGeom prst="ellipse">
            <a:avLst/>
          </a:prstGeom>
          <a:solidFill>
            <a:srgbClr val="E8A020">
              <a:alpha val="18000"/>
            </a:srgbClr>
          </a:solidFill>
          <a:ln w="12700">
            <a:solidFill>
              <a:srgbClr val="E8A020"/>
            </a:solidFill>
            <a:prstDash val="solid"/>
          </a:ln>
        </p:spPr>
        <p:txBody>
          <a:bodyPr/>
          <a:lstStyle/>
          <a:p>
            <a:endParaRPr lang="en-US"/>
          </a:p>
        </p:txBody>
      </p:sp>
      <p:sp>
        <p:nvSpPr>
          <p:cNvPr id="4" name="Text 2"/>
          <p:cNvSpPr/>
          <p:nvPr/>
        </p:nvSpPr>
        <p:spPr>
          <a:xfrm>
            <a:off x="731520" y="1371600"/>
            <a:ext cx="9601200" cy="320040"/>
          </a:xfrm>
          <a:prstGeom prst="rect">
            <a:avLst/>
          </a:prstGeom>
          <a:noFill/>
          <a:ln/>
        </p:spPr>
        <p:txBody>
          <a:bodyPr wrap="square" lIns="0" tIns="0" rIns="0" bIns="0" rtlCol="0" anchor="ctr"/>
          <a:lstStyle/>
          <a:p>
            <a:pPr marL="0" indent="0">
              <a:buNone/>
            </a:pPr>
            <a:r>
              <a:rPr lang="en-US" sz="1300" b="1" kern="0" spc="300" dirty="0">
                <a:solidFill>
                  <a:srgbClr val="E8A020"/>
                </a:solidFill>
                <a:latin typeface="Calibri" pitchFamily="34" charset="0"/>
                <a:ea typeface="Calibri" pitchFamily="34" charset="-122"/>
                <a:cs typeface="Calibri" pitchFamily="34" charset="-120"/>
              </a:rPr>
              <a:t>PART TWO  ·  AN EDUCATIONAL SESSION FOR FINANCIAL PROFESSIONALS</a:t>
            </a:r>
            <a:endParaRPr lang="en-US" sz="1300" dirty="0"/>
          </a:p>
        </p:txBody>
      </p:sp>
      <p:sp>
        <p:nvSpPr>
          <p:cNvPr id="5" name="Text 3"/>
          <p:cNvSpPr/>
          <p:nvPr/>
        </p:nvSpPr>
        <p:spPr>
          <a:xfrm>
            <a:off x="731520" y="1783080"/>
            <a:ext cx="9326880" cy="1097280"/>
          </a:xfrm>
          <a:prstGeom prst="rect">
            <a:avLst/>
          </a:prstGeom>
          <a:noFill/>
          <a:ln/>
        </p:spPr>
        <p:txBody>
          <a:bodyPr wrap="square" lIns="0" tIns="0" rIns="0" bIns="0" rtlCol="0" anchor="ctr"/>
          <a:lstStyle/>
          <a:p>
            <a:pPr marL="0" indent="0">
              <a:buNone/>
            </a:pPr>
            <a:r>
              <a:rPr lang="en-US" sz="5400" b="1" dirty="0">
                <a:solidFill>
                  <a:srgbClr val="FFFFFF"/>
                </a:solidFill>
                <a:latin typeface="DM Sans Medium" panose="020F0502020204030204" pitchFamily="2" charset="0"/>
                <a:ea typeface="Cambria" pitchFamily="34" charset="-122"/>
                <a:cs typeface="Cambria" pitchFamily="34" charset="-120"/>
              </a:rPr>
              <a:t>The Case Files</a:t>
            </a:r>
            <a:endParaRPr lang="en-US" sz="5400" dirty="0"/>
          </a:p>
        </p:txBody>
      </p:sp>
      <p:sp>
        <p:nvSpPr>
          <p:cNvPr id="6" name="Text 4"/>
          <p:cNvSpPr/>
          <p:nvPr/>
        </p:nvSpPr>
        <p:spPr>
          <a:xfrm>
            <a:off x="731520" y="3063240"/>
            <a:ext cx="8686800" cy="914400"/>
          </a:xfrm>
          <a:prstGeom prst="rect">
            <a:avLst/>
          </a:prstGeom>
          <a:noFill/>
          <a:ln/>
        </p:spPr>
        <p:txBody>
          <a:bodyPr wrap="square" lIns="0" tIns="0" rIns="0" bIns="0" rtlCol="0" anchor="ctr"/>
          <a:lstStyle/>
          <a:p>
            <a:pPr marL="0" indent="0">
              <a:lnSpc>
                <a:spcPts val="3000"/>
              </a:lnSpc>
              <a:buNone/>
            </a:pPr>
            <a:r>
              <a:rPr lang="en-US" sz="2200" dirty="0">
                <a:solidFill>
                  <a:srgbClr val="CADCFC"/>
                </a:solidFill>
                <a:latin typeface="Calibri" pitchFamily="34" charset="0"/>
                <a:ea typeface="Calibri" pitchFamily="34" charset="-122"/>
                <a:cs typeface="Calibri" pitchFamily="34" charset="-120"/>
              </a:rPr>
              <a:t>Client scenarios, start to finish.</a:t>
            </a:r>
            <a:endParaRPr lang="en-US" sz="2200" dirty="0"/>
          </a:p>
          <a:p>
            <a:pPr marL="0" indent="0">
              <a:lnSpc>
                <a:spcPts val="3000"/>
              </a:lnSpc>
              <a:buNone/>
            </a:pPr>
            <a:r>
              <a:rPr lang="en-US" sz="2200" dirty="0">
                <a:solidFill>
                  <a:srgbClr val="CADCFC"/>
                </a:solidFill>
                <a:latin typeface="Calibri" pitchFamily="34" charset="0"/>
                <a:ea typeface="Calibri" pitchFamily="34" charset="-122"/>
                <a:cs typeface="Calibri" pitchFamily="34" charset="-120"/>
              </a:rPr>
              <a:t>The numbers behind the framework.</a:t>
            </a:r>
            <a:endParaRPr lang="en-US" sz="2200" dirty="0"/>
          </a:p>
        </p:txBody>
      </p:sp>
      <p:sp>
        <p:nvSpPr>
          <p:cNvPr id="7" name="Text 5"/>
          <p:cNvSpPr/>
          <p:nvPr/>
        </p:nvSpPr>
        <p:spPr>
          <a:xfrm>
            <a:off x="731520" y="5120640"/>
            <a:ext cx="9601200" cy="73152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John Thompson, CLA, CRMP   ·   Todd Ballenger, Author, Borrow Smart Repay Smart</a:t>
            </a:r>
            <a:endParaRPr lang="en-US" sz="1500" dirty="0"/>
          </a:p>
          <a:p>
            <a:pPr marL="0" indent="0">
              <a:buNone/>
            </a:pPr>
            <a:r>
              <a:rPr lang="en-US" sz="1500" dirty="0">
                <a:solidFill>
                  <a:srgbClr val="CADCFC"/>
                </a:solidFill>
                <a:latin typeface="Calibri" pitchFamily="34" charset="0"/>
                <a:ea typeface="Calibri" pitchFamily="34" charset="-122"/>
                <a:cs typeface="Calibri" pitchFamily="34" charset="-120"/>
              </a:rPr>
              <a:t>SMPL Mortgage  |  Generational Lending</a:t>
            </a:r>
            <a:endParaRPr lang="en-US" sz="1500" dirty="0"/>
          </a:p>
        </p:txBody>
      </p:sp>
      <p:sp>
        <p:nvSpPr>
          <p:cNvPr id="8" name="Text 6"/>
          <p:cNvSpPr/>
          <p:nvPr/>
        </p:nvSpPr>
        <p:spPr>
          <a:xfrm>
            <a:off x="731520" y="6080760"/>
            <a:ext cx="7772400" cy="365760"/>
          </a:xfrm>
          <a:prstGeom prst="rect">
            <a:avLst/>
          </a:prstGeom>
          <a:noFill/>
          <a:ln/>
        </p:spPr>
        <p:txBody>
          <a:bodyPr wrap="square" lIns="0" tIns="0" rIns="0" bIns="0" rtlCol="0" anchor="ctr"/>
          <a:lstStyle/>
          <a:p>
            <a:pPr marL="0" indent="0">
              <a:buNone/>
            </a:pPr>
            <a:r>
              <a:rPr lang="en-US" sz="1300" i="1" dirty="0">
                <a:solidFill>
                  <a:srgbClr val="E8A020"/>
                </a:solidFill>
                <a:latin typeface="Calibri" pitchFamily="34" charset="0"/>
                <a:ea typeface="Calibri" pitchFamily="34" charset="-122"/>
                <a:cs typeface="Calibri" pitchFamily="34" charset="-120"/>
              </a:rPr>
              <a:t>Home equity is a planning tool, not a last resort.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502920" y="320040"/>
            <a:ext cx="9144000" cy="274320"/>
          </a:xfrm>
          <a:prstGeom prst="rect">
            <a:avLst/>
          </a:prstGeom>
          <a:noFill/>
          <a:ln/>
        </p:spPr>
        <p:txBody>
          <a:bodyPr wrap="square" rtlCol="0" anchor="ctr"/>
          <a:lstStyle/>
          <a:p>
            <a:pPr marL="0" indent="0">
              <a:buNone/>
            </a:pPr>
            <a:r>
              <a:rPr lang="en-US" sz="1200" b="1" kern="0" spc="200" dirty="0">
                <a:solidFill>
                  <a:srgbClr val="C8922A"/>
                </a:solidFill>
                <a:latin typeface="Calibri" pitchFamily="34" charset="0"/>
                <a:ea typeface="Calibri" pitchFamily="34" charset="-122"/>
                <a:cs typeface="Calibri" pitchFamily="34" charset="-120"/>
              </a:rPr>
              <a:t>FOUNDATIONS</a:t>
            </a:r>
            <a:endParaRPr lang="en-US" sz="1200" dirty="0"/>
          </a:p>
        </p:txBody>
      </p:sp>
      <p:sp>
        <p:nvSpPr>
          <p:cNvPr id="3" name="Text 1"/>
          <p:cNvSpPr/>
          <p:nvPr/>
        </p:nvSpPr>
        <p:spPr>
          <a:xfrm>
            <a:off x="457200" y="566928"/>
            <a:ext cx="10058400" cy="594360"/>
          </a:xfrm>
          <a:prstGeom prst="rect">
            <a:avLst/>
          </a:prstGeom>
          <a:noFill/>
          <a:ln/>
        </p:spPr>
        <p:txBody>
          <a:bodyPr wrap="square" lIns="0" tIns="0" rIns="0" bIns="0" rtlCol="0" anchor="ctr"/>
          <a:lstStyle/>
          <a:p>
            <a:pPr marL="0" indent="0">
              <a:buNone/>
            </a:pPr>
            <a:r>
              <a:rPr lang="en-US" sz="3200" b="1" dirty="0">
                <a:solidFill>
                  <a:srgbClr val="1B5E6B"/>
                </a:solidFill>
                <a:latin typeface="DM Sans Medium" panose="020F0502020204030204" pitchFamily="2" charset="0"/>
                <a:ea typeface="Cambria" pitchFamily="34" charset="-122"/>
                <a:cs typeface="Cambria" pitchFamily="34" charset="-120"/>
              </a:rPr>
              <a:t>How the Line of Credit Grows</a:t>
            </a:r>
            <a:endParaRPr lang="en-US" sz="3200" dirty="0"/>
          </a:p>
        </p:txBody>
      </p:sp>
      <p:sp>
        <p:nvSpPr>
          <p:cNvPr id="4" name="Text 2"/>
          <p:cNvSpPr/>
          <p:nvPr/>
        </p:nvSpPr>
        <p:spPr>
          <a:xfrm>
            <a:off x="502920" y="1152144"/>
            <a:ext cx="10058400" cy="365760"/>
          </a:xfrm>
          <a:prstGeom prst="rect">
            <a:avLst/>
          </a:prstGeom>
          <a:noFill/>
          <a:ln/>
        </p:spPr>
        <p:txBody>
          <a:bodyPr wrap="square" lIns="0" tIns="0" rIns="0" bIns="0" rtlCol="0" anchor="ctr"/>
          <a:lstStyle/>
          <a:p>
            <a:pPr marL="0" indent="0">
              <a:buNone/>
            </a:pPr>
            <a:r>
              <a:rPr lang="en-US" sz="1450" i="1" dirty="0">
                <a:solidFill>
                  <a:srgbClr val="6B6B6B"/>
                </a:solidFill>
                <a:latin typeface="Calibri" pitchFamily="34" charset="0"/>
                <a:ea typeface="Calibri" pitchFamily="34" charset="-122"/>
                <a:cs typeface="Calibri" pitchFamily="34" charset="-120"/>
              </a:rPr>
              <a:t>The Mechanic Every Other Slide in This Deck Depends On</a:t>
            </a:r>
            <a:endParaRPr lang="en-US" sz="1450" dirty="0"/>
          </a:p>
        </p:txBody>
      </p:sp>
      <p:sp>
        <p:nvSpPr>
          <p:cNvPr id="5" name="Shape 3"/>
          <p:cNvSpPr/>
          <p:nvPr/>
        </p:nvSpPr>
        <p:spPr>
          <a:xfrm>
            <a:off x="502920" y="1737360"/>
            <a:ext cx="384048" cy="384048"/>
          </a:xfrm>
          <a:prstGeom prst="ellipse">
            <a:avLst/>
          </a:prstGeom>
          <a:solidFill>
            <a:srgbClr val="F5F0E4"/>
          </a:solidFill>
          <a:ln/>
        </p:spPr>
        <p:txBody>
          <a:bodyPr/>
          <a:lstStyle/>
          <a:p>
            <a:endParaRPr lang="en-US"/>
          </a:p>
        </p:txBody>
      </p:sp>
      <p:sp>
        <p:nvSpPr>
          <p:cNvPr id="6" name="Text 4"/>
          <p:cNvSpPr/>
          <p:nvPr/>
        </p:nvSpPr>
        <p:spPr>
          <a:xfrm>
            <a:off x="502920" y="173736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1</a:t>
            </a:r>
            <a:endParaRPr lang="en-US" sz="1600" dirty="0"/>
          </a:p>
        </p:txBody>
      </p:sp>
      <p:sp>
        <p:nvSpPr>
          <p:cNvPr id="7" name="Text 5"/>
          <p:cNvSpPr/>
          <p:nvPr/>
        </p:nvSpPr>
        <p:spPr>
          <a:xfrm>
            <a:off x="990600" y="1746504"/>
            <a:ext cx="1014984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TWO RATES, TWO JOBS</a:t>
            </a:r>
            <a:endParaRPr lang="en-US" sz="1300" dirty="0"/>
          </a:p>
        </p:txBody>
      </p:sp>
      <p:sp>
        <p:nvSpPr>
          <p:cNvPr id="8" name="Text 6"/>
          <p:cNvSpPr/>
          <p:nvPr/>
        </p:nvSpPr>
        <p:spPr>
          <a:xfrm>
            <a:off x="1051560" y="1993392"/>
            <a:ext cx="10149840" cy="64008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The Expected Rate sets the Principal Limit at closing — how much the borrower initially qualifies for. It never touches growth after that. The Note Rate (index + margin) is what actually accrues on the balance and the line, every day the loan is open.</a:t>
            </a:r>
            <a:endParaRPr lang="en-US" sz="1250" dirty="0"/>
          </a:p>
        </p:txBody>
      </p:sp>
      <p:sp>
        <p:nvSpPr>
          <p:cNvPr id="9" name="Shape 7"/>
          <p:cNvSpPr/>
          <p:nvPr/>
        </p:nvSpPr>
        <p:spPr>
          <a:xfrm>
            <a:off x="502920" y="2606040"/>
            <a:ext cx="384048" cy="384048"/>
          </a:xfrm>
          <a:prstGeom prst="ellipse">
            <a:avLst/>
          </a:prstGeom>
          <a:solidFill>
            <a:srgbClr val="F5F0E4"/>
          </a:solidFill>
          <a:ln/>
        </p:spPr>
        <p:txBody>
          <a:bodyPr/>
          <a:lstStyle/>
          <a:p>
            <a:endParaRPr lang="en-US"/>
          </a:p>
        </p:txBody>
      </p:sp>
      <p:sp>
        <p:nvSpPr>
          <p:cNvPr id="10" name="Text 8"/>
          <p:cNvSpPr/>
          <p:nvPr/>
        </p:nvSpPr>
        <p:spPr>
          <a:xfrm>
            <a:off x="502920" y="260604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2</a:t>
            </a:r>
            <a:endParaRPr lang="en-US" sz="1600" dirty="0"/>
          </a:p>
        </p:txBody>
      </p:sp>
      <p:sp>
        <p:nvSpPr>
          <p:cNvPr id="11" name="Text 9"/>
          <p:cNvSpPr/>
          <p:nvPr/>
        </p:nvSpPr>
        <p:spPr>
          <a:xfrm>
            <a:off x="990600" y="2647188"/>
            <a:ext cx="1014984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THE FORMULA</a:t>
            </a:r>
            <a:endParaRPr lang="en-US" sz="1300" dirty="0"/>
          </a:p>
        </p:txBody>
      </p:sp>
      <p:sp>
        <p:nvSpPr>
          <p:cNvPr id="12" name="Text 10"/>
          <p:cNvSpPr/>
          <p:nvPr/>
        </p:nvSpPr>
        <p:spPr>
          <a:xfrm>
            <a:off x="1051560" y="2862072"/>
            <a:ext cx="10149840" cy="64008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Growth Rate = Note Rate + Annual MIP (0.50%). That combined rate compounds against two things at once: the outstanding balance, and the unused portion of the Principal Limit — the line of credit itself.</a:t>
            </a:r>
            <a:endParaRPr lang="en-US" sz="1250" dirty="0"/>
          </a:p>
        </p:txBody>
      </p:sp>
      <p:sp>
        <p:nvSpPr>
          <p:cNvPr id="13" name="Shape 11"/>
          <p:cNvSpPr/>
          <p:nvPr/>
        </p:nvSpPr>
        <p:spPr>
          <a:xfrm>
            <a:off x="502920" y="3474720"/>
            <a:ext cx="384048" cy="384048"/>
          </a:xfrm>
          <a:prstGeom prst="ellipse">
            <a:avLst/>
          </a:prstGeom>
          <a:solidFill>
            <a:srgbClr val="F5F0E4"/>
          </a:solidFill>
          <a:ln/>
        </p:spPr>
        <p:txBody>
          <a:bodyPr/>
          <a:lstStyle/>
          <a:p>
            <a:endParaRPr lang="en-US"/>
          </a:p>
        </p:txBody>
      </p:sp>
      <p:sp>
        <p:nvSpPr>
          <p:cNvPr id="14" name="Text 12"/>
          <p:cNvSpPr/>
          <p:nvPr/>
        </p:nvSpPr>
        <p:spPr>
          <a:xfrm>
            <a:off x="502920" y="347472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3</a:t>
            </a:r>
            <a:endParaRPr lang="en-US" sz="1600" dirty="0"/>
          </a:p>
        </p:txBody>
      </p:sp>
      <p:sp>
        <p:nvSpPr>
          <p:cNvPr id="15" name="Text 13"/>
          <p:cNvSpPr/>
          <p:nvPr/>
        </p:nvSpPr>
        <p:spPr>
          <a:xfrm>
            <a:off x="990600" y="3506465"/>
            <a:ext cx="1014984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THE PART THAT SURPRISES PEOPLE</a:t>
            </a:r>
            <a:endParaRPr lang="en-US" sz="1300" dirty="0"/>
          </a:p>
        </p:txBody>
      </p:sp>
      <p:sp>
        <p:nvSpPr>
          <p:cNvPr id="16" name="Text 14"/>
          <p:cNvSpPr/>
          <p:nvPr/>
        </p:nvSpPr>
        <p:spPr>
          <a:xfrm>
            <a:off x="1051560" y="3730752"/>
            <a:ext cx="10149840" cy="77724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The unused line grows whether the borrower ever draws on it or not. It isn't earning interest for the borrower — it's growing because the borrower's total borrowing capacity compounds at the same rate as the debt would. A HELOC's undrawn limit does not do this. This is a HECM-specific mechanic, by rule.</a:t>
            </a:r>
            <a:endParaRPr lang="en-US" sz="1250" dirty="0"/>
          </a:p>
        </p:txBody>
      </p:sp>
      <p:sp>
        <p:nvSpPr>
          <p:cNvPr id="17" name="Shape 15"/>
          <p:cNvSpPr/>
          <p:nvPr/>
        </p:nvSpPr>
        <p:spPr>
          <a:xfrm>
            <a:off x="524256" y="4393692"/>
            <a:ext cx="384048" cy="402336"/>
          </a:xfrm>
          <a:prstGeom prst="ellipse">
            <a:avLst/>
          </a:prstGeom>
          <a:solidFill>
            <a:srgbClr val="F5F0E4"/>
          </a:solidFill>
          <a:ln/>
        </p:spPr>
        <p:txBody>
          <a:bodyPr/>
          <a:lstStyle/>
          <a:p>
            <a:endParaRPr lang="en-US"/>
          </a:p>
        </p:txBody>
      </p:sp>
      <p:sp>
        <p:nvSpPr>
          <p:cNvPr id="18" name="Text 16"/>
          <p:cNvSpPr/>
          <p:nvPr/>
        </p:nvSpPr>
        <p:spPr>
          <a:xfrm>
            <a:off x="524256" y="4393692"/>
            <a:ext cx="384048" cy="402336"/>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4</a:t>
            </a:r>
            <a:endParaRPr lang="en-US" sz="1600" dirty="0"/>
          </a:p>
        </p:txBody>
      </p:sp>
      <p:sp>
        <p:nvSpPr>
          <p:cNvPr id="19" name="Text 17"/>
          <p:cNvSpPr/>
          <p:nvPr/>
        </p:nvSpPr>
        <p:spPr>
          <a:xfrm>
            <a:off x="990600" y="4448470"/>
            <a:ext cx="1014984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WHY IT MATTERS FOR TIMING</a:t>
            </a:r>
            <a:endParaRPr lang="en-US" sz="1300" dirty="0"/>
          </a:p>
        </p:txBody>
      </p:sp>
      <p:sp>
        <p:nvSpPr>
          <p:cNvPr id="20" name="Text 18"/>
          <p:cNvSpPr/>
          <p:nvPr/>
        </p:nvSpPr>
        <p:spPr>
          <a:xfrm>
            <a:off x="1072896" y="4667494"/>
            <a:ext cx="10149840" cy="68580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A line opened early and left untouched can grow larger, in dollar terms, than a line opened later for the same household — even with an identical rate. Time in the line does real work. That's the whole logic behind opening standby lines before they're needed.</a:t>
            </a:r>
            <a:endParaRPr lang="en-US" sz="1250" dirty="0"/>
          </a:p>
        </p:txBody>
      </p:sp>
      <p:sp>
        <p:nvSpPr>
          <p:cNvPr id="21" name="Shape 19"/>
          <p:cNvSpPr/>
          <p:nvPr/>
        </p:nvSpPr>
        <p:spPr>
          <a:xfrm>
            <a:off x="457200" y="5394960"/>
            <a:ext cx="11247120" cy="1143000"/>
          </a:xfrm>
          <a:prstGeom prst="roundRect">
            <a:avLst>
              <a:gd name="adj" fmla="val 8000"/>
            </a:avLst>
          </a:prstGeom>
          <a:solidFill>
            <a:srgbClr val="1B5E6B"/>
          </a:solidFill>
          <a:ln/>
        </p:spPr>
        <p:txBody>
          <a:bodyPr/>
          <a:lstStyle/>
          <a:p>
            <a:endParaRPr lang="en-US"/>
          </a:p>
        </p:txBody>
      </p:sp>
      <p:sp>
        <p:nvSpPr>
          <p:cNvPr id="22" name="Text 20"/>
          <p:cNvSpPr/>
          <p:nvPr/>
        </p:nvSpPr>
        <p:spPr>
          <a:xfrm>
            <a:off x="685800" y="5532120"/>
            <a:ext cx="10789920" cy="502920"/>
          </a:xfrm>
          <a:prstGeom prst="rect">
            <a:avLst/>
          </a:prstGeom>
          <a:noFill/>
          <a:ln/>
        </p:spPr>
        <p:txBody>
          <a:bodyPr wrap="square" lIns="0" tIns="0" rIns="0" bIns="0" rtlCol="0" anchor="ctr"/>
          <a:lstStyle/>
          <a:p>
            <a:pPr marL="0" indent="0" algn="ctr">
              <a:buNone/>
            </a:pPr>
            <a:r>
              <a:rPr lang="en-US" sz="2000" b="1" dirty="0">
                <a:solidFill>
                  <a:srgbClr val="FFFFFF"/>
                </a:solidFill>
                <a:latin typeface="DM Sans Medium" panose="020F0502020204030204" pitchFamily="2" charset="0"/>
                <a:ea typeface="Cambria" pitchFamily="34" charset="-122"/>
                <a:cs typeface="Cambria" pitchFamily="34" charset="-120"/>
              </a:rPr>
              <a:t>Growth Rate  </a:t>
            </a:r>
            <a:r>
              <a:rPr lang="en-US" sz="2000" dirty="0">
                <a:solidFill>
                  <a:srgbClr val="AFCFC9"/>
                </a:solidFill>
                <a:latin typeface="DM Sans Medium" panose="020F0502020204030204" pitchFamily="2" charset="0"/>
                <a:ea typeface="Cambria" pitchFamily="34" charset="-122"/>
                <a:cs typeface="Cambria" pitchFamily="34" charset="-120"/>
              </a:rPr>
              <a:t>=</a:t>
            </a:r>
            <a:r>
              <a:rPr lang="en-US" sz="2000" b="1" dirty="0">
                <a:solidFill>
                  <a:srgbClr val="C8922A"/>
                </a:solidFill>
                <a:latin typeface="DM Sans Medium" panose="020F0502020204030204" pitchFamily="2" charset="0"/>
                <a:ea typeface="Cambria" pitchFamily="34" charset="-122"/>
                <a:cs typeface="Cambria" pitchFamily="34" charset="-120"/>
              </a:rPr>
              <a:t>  Index + Margin  </a:t>
            </a:r>
            <a:r>
              <a:rPr lang="en-US" sz="1300" i="1" dirty="0">
                <a:solidFill>
                  <a:srgbClr val="AFCFC9"/>
                </a:solidFill>
                <a:latin typeface="DM Sans Medium" panose="020F0502020204030204" pitchFamily="2" charset="0"/>
                <a:ea typeface="Cambria" pitchFamily="34" charset="-122"/>
                <a:cs typeface="Cambria" pitchFamily="34" charset="-120"/>
              </a:rPr>
              <a:t>(Note Rate)  </a:t>
            </a:r>
            <a:r>
              <a:rPr lang="en-US" sz="2000" dirty="0">
                <a:solidFill>
                  <a:srgbClr val="AFCFC9"/>
                </a:solidFill>
                <a:latin typeface="DM Sans Medium" panose="020F0502020204030204" pitchFamily="2" charset="0"/>
                <a:ea typeface="Cambria" pitchFamily="34" charset="-122"/>
                <a:cs typeface="Cambria" pitchFamily="34" charset="-120"/>
              </a:rPr>
              <a:t>+</a:t>
            </a:r>
            <a:r>
              <a:rPr lang="en-US" sz="2000" b="1" dirty="0">
                <a:solidFill>
                  <a:srgbClr val="C8922A"/>
                </a:solidFill>
                <a:latin typeface="DM Sans Medium" panose="020F0502020204030204" pitchFamily="2" charset="0"/>
                <a:ea typeface="Cambria" pitchFamily="34" charset="-122"/>
                <a:cs typeface="Cambria" pitchFamily="34" charset="-120"/>
              </a:rPr>
              <a:t>  0.50% MIP</a:t>
            </a:r>
            <a:endParaRPr lang="en-US" sz="2000" dirty="0"/>
          </a:p>
        </p:txBody>
      </p:sp>
      <p:sp>
        <p:nvSpPr>
          <p:cNvPr id="23" name="Text 21"/>
          <p:cNvSpPr/>
          <p:nvPr/>
        </p:nvSpPr>
        <p:spPr>
          <a:xfrm>
            <a:off x="685800" y="6053328"/>
            <a:ext cx="10789920" cy="365760"/>
          </a:xfrm>
          <a:prstGeom prst="rect">
            <a:avLst/>
          </a:prstGeom>
          <a:noFill/>
          <a:ln/>
        </p:spPr>
        <p:txBody>
          <a:bodyPr wrap="square" lIns="0" tIns="0" rIns="0" bIns="0" rtlCol="0" anchor="ctr"/>
          <a:lstStyle/>
          <a:p>
            <a:pPr marL="0" indent="0" algn="ctr">
              <a:buNone/>
            </a:pPr>
            <a:r>
              <a:rPr lang="en-US" sz="1250" i="1" dirty="0">
                <a:solidFill>
                  <a:srgbClr val="CFE3E0"/>
                </a:solidFill>
                <a:latin typeface="Calibri" pitchFamily="34" charset="0"/>
                <a:ea typeface="Calibri" pitchFamily="34" charset="-122"/>
                <a:cs typeface="Calibri" pitchFamily="34" charset="-120"/>
              </a:rPr>
              <a:t>This rate compounds the balance AND the unused line — identically, every year the loan is open.</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57200" y="566928"/>
            <a:ext cx="10765766" cy="594360"/>
          </a:xfrm>
          <a:prstGeom prst="rect">
            <a:avLst/>
          </a:prstGeom>
          <a:noFill/>
          <a:ln/>
        </p:spPr>
        <p:txBody>
          <a:bodyPr wrap="square" lIns="0" tIns="0" rIns="0" bIns="0" rtlCol="0" anchor="ctr"/>
          <a:lstStyle/>
          <a:p>
            <a:pPr marL="0" indent="0">
              <a:buNone/>
            </a:pPr>
            <a:r>
              <a:rPr lang="en-US" sz="3200" b="1" dirty="0">
                <a:solidFill>
                  <a:srgbClr val="1B5E6B"/>
                </a:solidFill>
                <a:latin typeface="DM Sans Medium" panose="020F0502020204030204" pitchFamily="2" charset="0"/>
                <a:ea typeface="Cambria" pitchFamily="34" charset="-122"/>
                <a:cs typeface="Cambria" pitchFamily="34" charset="-120"/>
              </a:rPr>
              <a:t>The Line That Waits – Grow Regardless of Home Value</a:t>
            </a:r>
            <a:endParaRPr lang="en-US" sz="3200" dirty="0"/>
          </a:p>
        </p:txBody>
      </p:sp>
      <p:sp>
        <p:nvSpPr>
          <p:cNvPr id="4" name="Text 2"/>
          <p:cNvSpPr/>
          <p:nvPr/>
        </p:nvSpPr>
        <p:spPr>
          <a:xfrm>
            <a:off x="502920" y="1152144"/>
            <a:ext cx="10058400" cy="365760"/>
          </a:xfrm>
          <a:prstGeom prst="rect">
            <a:avLst/>
          </a:prstGeom>
          <a:noFill/>
          <a:ln/>
        </p:spPr>
        <p:txBody>
          <a:bodyPr wrap="square" lIns="0" tIns="0" rIns="0" bIns="0" rtlCol="0" anchor="ctr"/>
          <a:lstStyle/>
          <a:p>
            <a:pPr marL="0" indent="0">
              <a:buNone/>
            </a:pPr>
            <a:r>
              <a:rPr lang="en-US" sz="1450" i="1" dirty="0">
                <a:solidFill>
                  <a:srgbClr val="6B6B6B"/>
                </a:solidFill>
                <a:latin typeface="Calibri" pitchFamily="34" charset="0"/>
                <a:ea typeface="Calibri" pitchFamily="34" charset="-122"/>
                <a:cs typeface="Calibri" pitchFamily="34" charset="-120"/>
              </a:rPr>
              <a:t>An $850,000 Home at Age 65 — Real REVERSE+ Output, 4% Appreciation</a:t>
            </a:r>
            <a:endParaRPr lang="en-US" sz="1450" dirty="0"/>
          </a:p>
        </p:txBody>
      </p:sp>
      <p:sp>
        <p:nvSpPr>
          <p:cNvPr id="5" name="Text 3"/>
          <p:cNvSpPr/>
          <p:nvPr/>
        </p:nvSpPr>
        <p:spPr>
          <a:xfrm>
            <a:off x="502920" y="1536192"/>
            <a:ext cx="11155680" cy="274320"/>
          </a:xfrm>
          <a:prstGeom prst="rect">
            <a:avLst/>
          </a:prstGeom>
          <a:noFill/>
          <a:ln/>
        </p:spPr>
        <p:txBody>
          <a:bodyPr wrap="square" lIns="0" tIns="0" rIns="0" bIns="0" rtlCol="0" anchor="ctr"/>
          <a:lstStyle/>
          <a:p>
            <a:pPr marL="0" indent="0">
              <a:buNone/>
            </a:pPr>
            <a:r>
              <a:rPr lang="en-US" sz="1150" b="1" dirty="0">
                <a:solidFill>
                  <a:srgbClr val="C8922A"/>
                </a:solidFill>
                <a:latin typeface="Calibri" pitchFamily="34" charset="0"/>
                <a:ea typeface="Calibri" pitchFamily="34" charset="-122"/>
                <a:cs typeface="Calibri" pitchFamily="34" charset="-120"/>
              </a:rPr>
              <a:t>ANCHORS:  </a:t>
            </a:r>
            <a:r>
              <a:rPr lang="en-US" sz="1150" i="1" dirty="0">
                <a:solidFill>
                  <a:srgbClr val="6B6B6B"/>
                </a:solidFill>
                <a:latin typeface="Calibri" pitchFamily="34" charset="0"/>
                <a:ea typeface="Calibri" pitchFamily="34" charset="-122"/>
                <a:cs typeface="Calibri" pitchFamily="34" charset="-120"/>
              </a:rPr>
              <a:t>Property Value $850,000  ·  Starting Age 65  ·  HECM Adjustable  ·  4% Home Appreciation  ·  Zero draws, zero payments</a:t>
            </a:r>
            <a:endParaRPr lang="en-US" sz="1150" dirty="0"/>
          </a:p>
        </p:txBody>
      </p:sp>
      <p:graphicFrame>
        <p:nvGraphicFramePr>
          <p:cNvPr id="6" name="Chart 0"/>
          <p:cNvGraphicFramePr/>
          <p:nvPr/>
        </p:nvGraphicFramePr>
        <p:xfrm>
          <a:off x="502920" y="1965960"/>
          <a:ext cx="6675120" cy="39776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0"/>
          <p:cNvGraphicFramePr>
            <a:graphicFrameLocks noGrp="1"/>
          </p:cNvGraphicFramePr>
          <p:nvPr/>
        </p:nvGraphicFramePr>
        <p:xfrm>
          <a:off x="7406640" y="1965960"/>
          <a:ext cx="4297680" cy="3291840"/>
        </p:xfrm>
        <a:graphic>
          <a:graphicData uri="http://schemas.openxmlformats.org/drawingml/2006/table">
            <a:tbl>
              <a:tblPr/>
              <a:tblGrid>
                <a:gridCol w="118872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tblGrid>
              <a:tr h="411480">
                <a:tc>
                  <a:txBody>
                    <a:bodyPr/>
                    <a:lstStyle/>
                    <a:p>
                      <a:pPr marL="0" indent="0" algn="ctr">
                        <a:buNone/>
                      </a:pPr>
                      <a:r>
                        <a:rPr lang="en-US" sz="1150" b="1" dirty="0">
                          <a:solidFill>
                            <a:srgbClr val="FFFFFF"/>
                          </a:solidFill>
                        </a:rPr>
                        <a:t>Age</a:t>
                      </a:r>
                      <a:endParaRPr lang="en-US" sz="115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1B5E6B"/>
                    </a:solidFill>
                  </a:tcPr>
                </a:tc>
                <a:tc>
                  <a:txBody>
                    <a:bodyPr/>
                    <a:lstStyle/>
                    <a:p>
                      <a:pPr marL="0" indent="0" algn="ctr">
                        <a:buNone/>
                      </a:pPr>
                      <a:r>
                        <a:rPr lang="en-US" sz="1150" b="1" dirty="0">
                          <a:solidFill>
                            <a:srgbClr val="FFFFFF"/>
                          </a:solidFill>
                        </a:rPr>
                        <a:t>Loan Balance</a:t>
                      </a:r>
                      <a:endParaRPr lang="en-US" sz="115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1B5E6B"/>
                    </a:solidFill>
                  </a:tcPr>
                </a:tc>
                <a:tc>
                  <a:txBody>
                    <a:bodyPr/>
                    <a:lstStyle/>
                    <a:p>
                      <a:pPr marL="0" indent="0" algn="ctr">
                        <a:buNone/>
                      </a:pPr>
                      <a:r>
                        <a:rPr lang="en-US" sz="1150" b="1" dirty="0">
                          <a:solidFill>
                            <a:srgbClr val="FFFFFF"/>
                          </a:solidFill>
                        </a:rPr>
                        <a:t>Available Line</a:t>
                      </a:r>
                      <a:endParaRPr lang="en-US" sz="115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1B5E6B"/>
                    </a:solidFill>
                  </a:tcPr>
                </a:tc>
                <a:extLst>
                  <a:ext uri="{0D108BD9-81ED-4DB2-BD59-A6C34878D82A}">
                    <a16:rowId xmlns:a16="http://schemas.microsoft.com/office/drawing/2014/main" val="10000"/>
                  </a:ext>
                </a:extLst>
              </a:tr>
              <a:tr h="411480">
                <a:tc>
                  <a:txBody>
                    <a:bodyPr/>
                    <a:lstStyle/>
                    <a:p>
                      <a:pPr marL="0" indent="0" algn="ctr">
                        <a:buNone/>
                      </a:pPr>
                      <a:r>
                        <a:rPr lang="en-US" sz="1100" dirty="0">
                          <a:solidFill>
                            <a:srgbClr val="000000"/>
                          </a:solidFill>
                        </a:rPr>
                        <a:t>Age 65</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100" b="1" dirty="0">
                          <a:solidFill>
                            <a:srgbClr val="C8922A"/>
                          </a:solidFill>
                        </a:rPr>
                        <a:t>$26,420</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100" b="1" dirty="0">
                          <a:solidFill>
                            <a:srgbClr val="1B5E6B"/>
                          </a:solidFill>
                        </a:rPr>
                        <a:t>$275,330</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0001"/>
                  </a:ext>
                </a:extLst>
              </a:tr>
              <a:tr h="411480">
                <a:tc>
                  <a:txBody>
                    <a:bodyPr/>
                    <a:lstStyle/>
                    <a:p>
                      <a:pPr marL="0" indent="0" algn="ctr">
                        <a:buNone/>
                      </a:pPr>
                      <a:r>
                        <a:rPr lang="en-US" sz="1100" dirty="0">
                          <a:solidFill>
                            <a:srgbClr val="000000"/>
                          </a:solidFill>
                        </a:rPr>
                        <a:t>Age 70</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100" b="1" dirty="0">
                          <a:solidFill>
                            <a:srgbClr val="C8922A"/>
                          </a:solidFill>
                        </a:rPr>
                        <a:t>$37,556</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100" b="1" dirty="0">
                          <a:solidFill>
                            <a:srgbClr val="1B5E6B"/>
                          </a:solidFill>
                        </a:rPr>
                        <a:t>$391,383</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11480">
                <a:tc>
                  <a:txBody>
                    <a:bodyPr/>
                    <a:lstStyle/>
                    <a:p>
                      <a:pPr marL="0" indent="0" algn="ctr">
                        <a:buNone/>
                      </a:pPr>
                      <a:r>
                        <a:rPr lang="en-US" sz="1100" dirty="0">
                          <a:solidFill>
                            <a:srgbClr val="000000"/>
                          </a:solidFill>
                        </a:rPr>
                        <a:t>Age 75</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100" b="1" dirty="0">
                          <a:solidFill>
                            <a:srgbClr val="C8922A"/>
                          </a:solidFill>
                        </a:rPr>
                        <a:t>$53,386</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100" b="1" dirty="0">
                          <a:solidFill>
                            <a:srgbClr val="1B5E6B"/>
                          </a:solidFill>
                        </a:rPr>
                        <a:t>$556,354</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411480">
                <a:tc>
                  <a:txBody>
                    <a:bodyPr/>
                    <a:lstStyle/>
                    <a:p>
                      <a:pPr marL="0" indent="0" algn="ctr">
                        <a:buNone/>
                      </a:pPr>
                      <a:r>
                        <a:rPr lang="en-US" sz="1100" dirty="0">
                          <a:solidFill>
                            <a:srgbClr val="000000"/>
                          </a:solidFill>
                        </a:rPr>
                        <a:t>Age 80</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100" b="1" dirty="0">
                          <a:solidFill>
                            <a:srgbClr val="C8922A"/>
                          </a:solidFill>
                        </a:rPr>
                        <a:t>$75,889</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100" b="1" dirty="0">
                          <a:solidFill>
                            <a:srgbClr val="1B5E6B"/>
                          </a:solidFill>
                        </a:rPr>
                        <a:t>$790,861</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11480">
                <a:tc>
                  <a:txBody>
                    <a:bodyPr/>
                    <a:lstStyle/>
                    <a:p>
                      <a:pPr marL="0" indent="0" algn="ctr">
                        <a:buNone/>
                      </a:pPr>
                      <a:r>
                        <a:rPr lang="en-US" sz="1100" dirty="0">
                          <a:solidFill>
                            <a:srgbClr val="000000"/>
                          </a:solidFill>
                        </a:rPr>
                        <a:t>Age 85</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100" b="1" dirty="0">
                          <a:solidFill>
                            <a:srgbClr val="C8922A"/>
                          </a:solidFill>
                        </a:rPr>
                        <a:t>$107,877</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100" b="1" dirty="0">
                          <a:solidFill>
                            <a:srgbClr val="1B5E6B"/>
                          </a:solidFill>
                        </a:rPr>
                        <a:t>$1,124,213</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0005"/>
                  </a:ext>
                </a:extLst>
              </a:tr>
              <a:tr h="411480">
                <a:tc>
                  <a:txBody>
                    <a:bodyPr/>
                    <a:lstStyle/>
                    <a:p>
                      <a:pPr marL="0" indent="0" algn="ctr">
                        <a:buNone/>
                      </a:pPr>
                      <a:r>
                        <a:rPr lang="en-US" sz="1100" dirty="0">
                          <a:solidFill>
                            <a:srgbClr val="000000"/>
                          </a:solidFill>
                        </a:rPr>
                        <a:t>Age 90</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100" b="1" dirty="0">
                          <a:solidFill>
                            <a:srgbClr val="C8922A"/>
                          </a:solidFill>
                        </a:rPr>
                        <a:t>$153,348</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100" b="1" dirty="0">
                          <a:solidFill>
                            <a:srgbClr val="1B5E6B"/>
                          </a:solidFill>
                        </a:rPr>
                        <a:t>$1,598,076</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11480">
                <a:tc>
                  <a:txBody>
                    <a:bodyPr/>
                    <a:lstStyle/>
                    <a:p>
                      <a:pPr marL="0" indent="0" algn="ctr">
                        <a:buNone/>
                      </a:pPr>
                      <a:r>
                        <a:rPr lang="en-US" sz="1100" dirty="0">
                          <a:solidFill>
                            <a:srgbClr val="000000"/>
                          </a:solidFill>
                        </a:rPr>
                        <a:t>Age 95</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100" b="1" dirty="0">
                          <a:solidFill>
                            <a:srgbClr val="C8922A"/>
                          </a:solidFill>
                        </a:rPr>
                        <a:t>$217,984</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100" b="1" dirty="0">
                          <a:solidFill>
                            <a:srgbClr val="1B5E6B"/>
                          </a:solidFill>
                        </a:rPr>
                        <a:t>$2,271,676</a:t>
                      </a:r>
                      <a:endParaRPr lang="en-US" sz="11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3A3CF-ED13-72C9-F9A1-99A3A0A83E2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10AA079-06E5-7E41-DCFE-FEB364DA0D3A}"/>
              </a:ext>
            </a:extLst>
          </p:cNvPr>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DM Sans" pitchFamily="2" charset="0"/>
                <a:ea typeface="Calibri" pitchFamily="34" charset="-122"/>
                <a:cs typeface="Calibri" pitchFamily="34" charset="-120"/>
              </a:rPr>
              <a:t>CASE 1  ·  THE PAYMENT THAT WOULDN'T QUIT</a:t>
            </a:r>
            <a:endParaRPr lang="en-US" sz="1300" dirty="0">
              <a:latin typeface="DM Sans" pitchFamily="2" charset="0"/>
            </a:endParaRPr>
          </a:p>
        </p:txBody>
      </p:sp>
      <p:sp>
        <p:nvSpPr>
          <p:cNvPr id="3" name="Text 1">
            <a:extLst>
              <a:ext uri="{FF2B5EF4-FFF2-40B4-BE49-F238E27FC236}">
                <a16:creationId xmlns:a16="http://schemas.microsoft.com/office/drawing/2014/main" id="{4E6995FF-AB7F-6FBA-E1F4-B66327FB5571}"/>
              </a:ext>
            </a:extLst>
          </p:cNvPr>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pitchFamily="2" charset="0"/>
                <a:ea typeface="Cambria" pitchFamily="34" charset="-122"/>
                <a:cs typeface="Cambria" pitchFamily="34" charset="-120"/>
              </a:rPr>
              <a:t>A Retired Couple With 18 Years of Payments Left</a:t>
            </a:r>
            <a:endParaRPr lang="en-US" sz="3200" dirty="0">
              <a:latin typeface="DM Sans" pitchFamily="2" charset="0"/>
            </a:endParaRPr>
          </a:p>
        </p:txBody>
      </p:sp>
      <p:sp>
        <p:nvSpPr>
          <p:cNvPr id="4" name="Shape 2">
            <a:extLst>
              <a:ext uri="{FF2B5EF4-FFF2-40B4-BE49-F238E27FC236}">
                <a16:creationId xmlns:a16="http://schemas.microsoft.com/office/drawing/2014/main" id="{2E600935-5314-2011-DD26-E4E7898060D2}"/>
              </a:ext>
            </a:extLst>
          </p:cNvPr>
          <p:cNvSpPr/>
          <p:nvPr/>
        </p:nvSpPr>
        <p:spPr>
          <a:xfrm>
            <a:off x="548640" y="1783080"/>
            <a:ext cx="5394960" cy="4833380"/>
          </a:xfrm>
          <a:prstGeom prst="roundRect">
            <a:avLst>
              <a:gd name="adj" fmla="val 1778"/>
            </a:avLst>
          </a:prstGeom>
          <a:solidFill>
            <a:srgbClr val="F7FAFD"/>
          </a:solidFill>
          <a:ln w="9525">
            <a:solidFill>
              <a:srgbClr val="D8E2EC"/>
            </a:solidFill>
            <a:prstDash val="solid"/>
          </a:ln>
        </p:spPr>
        <p:txBody>
          <a:bodyPr/>
          <a:lstStyle/>
          <a:p>
            <a:endParaRPr lang="en-US">
              <a:latin typeface="DM Sans" pitchFamily="2" charset="0"/>
            </a:endParaRPr>
          </a:p>
        </p:txBody>
      </p:sp>
      <p:sp>
        <p:nvSpPr>
          <p:cNvPr id="5" name="Shape 3">
            <a:extLst>
              <a:ext uri="{FF2B5EF4-FFF2-40B4-BE49-F238E27FC236}">
                <a16:creationId xmlns:a16="http://schemas.microsoft.com/office/drawing/2014/main" id="{9E438DC5-4275-0206-20DE-0EFA8F169176}"/>
              </a:ext>
            </a:extLst>
          </p:cNvPr>
          <p:cNvSpPr/>
          <p:nvPr/>
        </p:nvSpPr>
        <p:spPr>
          <a:xfrm>
            <a:off x="868680" y="2057400"/>
            <a:ext cx="685800" cy="685800"/>
          </a:xfrm>
          <a:prstGeom prst="ellipse">
            <a:avLst/>
          </a:prstGeom>
          <a:solidFill>
            <a:srgbClr val="EEF4FA"/>
          </a:solidFill>
          <a:ln w="12700">
            <a:solidFill>
              <a:srgbClr val="06559D"/>
            </a:solidFill>
            <a:prstDash val="solid"/>
          </a:ln>
        </p:spPr>
        <p:txBody>
          <a:bodyPr/>
          <a:lstStyle/>
          <a:p>
            <a:endParaRPr lang="en-US">
              <a:latin typeface="DM Sans" pitchFamily="2" charset="0"/>
            </a:endParaRPr>
          </a:p>
        </p:txBody>
      </p:sp>
      <p:pic>
        <p:nvPicPr>
          <p:cNvPr id="6" name="Image 0" descr="preencoded.png">
            <a:extLst>
              <a:ext uri="{FF2B5EF4-FFF2-40B4-BE49-F238E27FC236}">
                <a16:creationId xmlns:a16="http://schemas.microsoft.com/office/drawing/2014/main" id="{E163A4AC-E010-BACE-C260-DF12B4226486}"/>
              </a:ext>
            </a:extLst>
          </p:cNvPr>
          <p:cNvPicPr>
            <a:picLocks noChangeAspect="1"/>
          </p:cNvPicPr>
          <p:nvPr/>
        </p:nvPicPr>
        <p:blipFill>
          <a:blip r:embed="rId3"/>
          <a:stretch>
            <a:fillRect/>
          </a:stretch>
        </p:blipFill>
        <p:spPr>
          <a:xfrm>
            <a:off x="1033272" y="2221992"/>
            <a:ext cx="356616" cy="356616"/>
          </a:xfrm>
          <a:prstGeom prst="rect">
            <a:avLst/>
          </a:prstGeom>
        </p:spPr>
      </p:pic>
      <p:sp>
        <p:nvSpPr>
          <p:cNvPr id="7" name="Text 4">
            <a:extLst>
              <a:ext uri="{FF2B5EF4-FFF2-40B4-BE49-F238E27FC236}">
                <a16:creationId xmlns:a16="http://schemas.microsoft.com/office/drawing/2014/main" id="{EEC9916B-BA7C-82B6-B59F-C5F4DE93996F}"/>
              </a:ext>
            </a:extLst>
          </p:cNvPr>
          <p:cNvSpPr/>
          <p:nvPr/>
        </p:nvSpPr>
        <p:spPr>
          <a:xfrm>
            <a:off x="1737360" y="2148840"/>
            <a:ext cx="4023360" cy="365760"/>
          </a:xfrm>
          <a:prstGeom prst="rect">
            <a:avLst/>
          </a:prstGeom>
          <a:noFill/>
          <a:ln/>
        </p:spPr>
        <p:txBody>
          <a:bodyPr wrap="square" lIns="0" tIns="0" rIns="0" bIns="0" rtlCol="0" anchor="ctr"/>
          <a:lstStyle/>
          <a:p>
            <a:pPr marL="0" indent="0">
              <a:buNone/>
            </a:pPr>
            <a:r>
              <a:rPr lang="en-US" sz="1700" b="1" dirty="0">
                <a:solidFill>
                  <a:srgbClr val="1A2733"/>
                </a:solidFill>
                <a:latin typeface="DM Sans" pitchFamily="2" charset="0"/>
                <a:ea typeface="Cambria" pitchFamily="34" charset="-122"/>
                <a:cs typeface="Cambria" pitchFamily="34" charset="-120"/>
              </a:rPr>
              <a:t>The Irvings, ages 66 and 67</a:t>
            </a:r>
            <a:endParaRPr lang="en-US" sz="1700" dirty="0">
              <a:latin typeface="DM Sans" pitchFamily="2" charset="0"/>
            </a:endParaRPr>
          </a:p>
        </p:txBody>
      </p:sp>
      <p:sp>
        <p:nvSpPr>
          <p:cNvPr id="8" name="Text 5">
            <a:extLst>
              <a:ext uri="{FF2B5EF4-FFF2-40B4-BE49-F238E27FC236}">
                <a16:creationId xmlns:a16="http://schemas.microsoft.com/office/drawing/2014/main" id="{DF99C842-82AA-ADB1-A45F-F11A39238699}"/>
              </a:ext>
            </a:extLst>
          </p:cNvPr>
          <p:cNvSpPr/>
          <p:nvPr/>
        </p:nvSpPr>
        <p:spPr>
          <a:xfrm>
            <a:off x="868680" y="2788920"/>
            <a:ext cx="2377440" cy="365760"/>
          </a:xfrm>
          <a:prstGeom prst="rect">
            <a:avLst/>
          </a:prstGeom>
          <a:noFill/>
          <a:ln/>
        </p:spPr>
        <p:txBody>
          <a:bodyPr wrap="square" lIns="0" tIns="0" rIns="0" bIns="0" rtlCol="0" anchor="ctr"/>
          <a:lstStyle/>
          <a:p>
            <a:pPr marL="0" indent="0">
              <a:buNone/>
            </a:pPr>
            <a:r>
              <a:rPr lang="en-US" sz="1350" dirty="0">
                <a:solidFill>
                  <a:srgbClr val="5A6B7A"/>
                </a:solidFill>
                <a:latin typeface="DM Sans" pitchFamily="2" charset="0"/>
                <a:ea typeface="Calibri" pitchFamily="34" charset="-122"/>
                <a:cs typeface="Calibri" pitchFamily="34" charset="-120"/>
              </a:rPr>
              <a:t>Home value</a:t>
            </a:r>
            <a:endParaRPr lang="en-US" sz="1350" dirty="0">
              <a:latin typeface="DM Sans" pitchFamily="2" charset="0"/>
            </a:endParaRPr>
          </a:p>
        </p:txBody>
      </p:sp>
      <p:sp>
        <p:nvSpPr>
          <p:cNvPr id="9" name="Text 6">
            <a:extLst>
              <a:ext uri="{FF2B5EF4-FFF2-40B4-BE49-F238E27FC236}">
                <a16:creationId xmlns:a16="http://schemas.microsoft.com/office/drawing/2014/main" id="{35A0EA39-CEFB-2350-985E-5A72ABBAE5AE}"/>
              </a:ext>
            </a:extLst>
          </p:cNvPr>
          <p:cNvSpPr/>
          <p:nvPr/>
        </p:nvSpPr>
        <p:spPr>
          <a:xfrm>
            <a:off x="3246120" y="2788920"/>
            <a:ext cx="2423160" cy="365760"/>
          </a:xfrm>
          <a:prstGeom prst="rect">
            <a:avLst/>
          </a:prstGeom>
          <a:noFill/>
          <a:ln/>
        </p:spPr>
        <p:txBody>
          <a:bodyPr wrap="square" lIns="0" tIns="0" rIns="0" bIns="0" rtlCol="0" anchor="ctr"/>
          <a:lstStyle/>
          <a:p>
            <a:pPr marL="0" indent="0" algn="r">
              <a:buNone/>
            </a:pPr>
            <a:r>
              <a:rPr lang="en-US" sz="1350" b="1" dirty="0">
                <a:solidFill>
                  <a:srgbClr val="1A2733"/>
                </a:solidFill>
                <a:latin typeface="DM Sans" pitchFamily="2" charset="0"/>
                <a:ea typeface="Calibri" pitchFamily="34" charset="-122"/>
                <a:cs typeface="Calibri" pitchFamily="34" charset="-120"/>
              </a:rPr>
              <a:t>$1,250,000</a:t>
            </a:r>
            <a:endParaRPr lang="en-US" sz="1350" dirty="0">
              <a:latin typeface="DM Sans" pitchFamily="2" charset="0"/>
            </a:endParaRPr>
          </a:p>
        </p:txBody>
      </p:sp>
      <p:sp>
        <p:nvSpPr>
          <p:cNvPr id="10" name="Shape 7">
            <a:extLst>
              <a:ext uri="{FF2B5EF4-FFF2-40B4-BE49-F238E27FC236}">
                <a16:creationId xmlns:a16="http://schemas.microsoft.com/office/drawing/2014/main" id="{43FB77AD-0E72-FA7E-7E9F-23A08E338A88}"/>
              </a:ext>
            </a:extLst>
          </p:cNvPr>
          <p:cNvSpPr/>
          <p:nvPr/>
        </p:nvSpPr>
        <p:spPr>
          <a:xfrm>
            <a:off x="868680" y="3209544"/>
            <a:ext cx="4800600" cy="0"/>
          </a:xfrm>
          <a:prstGeom prst="line">
            <a:avLst/>
          </a:prstGeom>
          <a:noFill/>
          <a:ln w="9525">
            <a:solidFill>
              <a:srgbClr val="D8E2EC"/>
            </a:solidFill>
            <a:prstDash val="solid"/>
          </a:ln>
        </p:spPr>
        <p:txBody>
          <a:bodyPr/>
          <a:lstStyle/>
          <a:p>
            <a:endParaRPr lang="en-US">
              <a:latin typeface="DM Sans" pitchFamily="2" charset="0"/>
            </a:endParaRPr>
          </a:p>
        </p:txBody>
      </p:sp>
      <p:sp>
        <p:nvSpPr>
          <p:cNvPr id="11" name="Text 8">
            <a:extLst>
              <a:ext uri="{FF2B5EF4-FFF2-40B4-BE49-F238E27FC236}">
                <a16:creationId xmlns:a16="http://schemas.microsoft.com/office/drawing/2014/main" id="{4DDA8D76-FF83-FBDC-941D-E54B7A28E13F}"/>
              </a:ext>
            </a:extLst>
          </p:cNvPr>
          <p:cNvSpPr/>
          <p:nvPr/>
        </p:nvSpPr>
        <p:spPr>
          <a:xfrm>
            <a:off x="868680" y="3355848"/>
            <a:ext cx="2377440" cy="365760"/>
          </a:xfrm>
          <a:prstGeom prst="rect">
            <a:avLst/>
          </a:prstGeom>
          <a:noFill/>
          <a:ln/>
        </p:spPr>
        <p:txBody>
          <a:bodyPr wrap="square" lIns="0" tIns="0" rIns="0" bIns="0" rtlCol="0" anchor="ctr"/>
          <a:lstStyle/>
          <a:p>
            <a:pPr marL="0" indent="0">
              <a:buNone/>
            </a:pPr>
            <a:r>
              <a:rPr lang="en-US" sz="1350" dirty="0">
                <a:solidFill>
                  <a:srgbClr val="5A6B7A"/>
                </a:solidFill>
                <a:latin typeface="DM Sans" pitchFamily="2" charset="0"/>
                <a:ea typeface="Calibri" pitchFamily="34" charset="-122"/>
                <a:cs typeface="Calibri" pitchFamily="34" charset="-120"/>
              </a:rPr>
              <a:t>Mortgage balance</a:t>
            </a:r>
            <a:endParaRPr lang="en-US" sz="1350" dirty="0">
              <a:latin typeface="DM Sans" pitchFamily="2" charset="0"/>
            </a:endParaRPr>
          </a:p>
        </p:txBody>
      </p:sp>
      <p:sp>
        <p:nvSpPr>
          <p:cNvPr id="12" name="Text 9">
            <a:extLst>
              <a:ext uri="{FF2B5EF4-FFF2-40B4-BE49-F238E27FC236}">
                <a16:creationId xmlns:a16="http://schemas.microsoft.com/office/drawing/2014/main" id="{8B5F8371-96B6-6D14-C2A2-51EEE8DB9614}"/>
              </a:ext>
            </a:extLst>
          </p:cNvPr>
          <p:cNvSpPr/>
          <p:nvPr/>
        </p:nvSpPr>
        <p:spPr>
          <a:xfrm>
            <a:off x="3246120" y="3355848"/>
            <a:ext cx="2423160" cy="365760"/>
          </a:xfrm>
          <a:prstGeom prst="rect">
            <a:avLst/>
          </a:prstGeom>
          <a:noFill/>
          <a:ln/>
        </p:spPr>
        <p:txBody>
          <a:bodyPr wrap="square" lIns="0" tIns="0" rIns="0" bIns="0" rtlCol="0" anchor="ctr"/>
          <a:lstStyle/>
          <a:p>
            <a:pPr marL="0" indent="0" algn="r">
              <a:buNone/>
            </a:pPr>
            <a:r>
              <a:rPr lang="en-US" sz="1350" b="1" dirty="0">
                <a:solidFill>
                  <a:srgbClr val="1A2733"/>
                </a:solidFill>
                <a:latin typeface="DM Sans" pitchFamily="2" charset="0"/>
                <a:ea typeface="Calibri" pitchFamily="34" charset="-122"/>
                <a:cs typeface="Calibri" pitchFamily="34" charset="-120"/>
              </a:rPr>
              <a:t>$230,000</a:t>
            </a:r>
            <a:endParaRPr lang="en-US" sz="1350" dirty="0">
              <a:latin typeface="DM Sans" pitchFamily="2" charset="0"/>
            </a:endParaRPr>
          </a:p>
        </p:txBody>
      </p:sp>
      <p:sp>
        <p:nvSpPr>
          <p:cNvPr id="13" name="Shape 10">
            <a:extLst>
              <a:ext uri="{FF2B5EF4-FFF2-40B4-BE49-F238E27FC236}">
                <a16:creationId xmlns:a16="http://schemas.microsoft.com/office/drawing/2014/main" id="{DDED98C1-1197-866B-2FC3-44CD29D6790C}"/>
              </a:ext>
            </a:extLst>
          </p:cNvPr>
          <p:cNvSpPr/>
          <p:nvPr/>
        </p:nvSpPr>
        <p:spPr>
          <a:xfrm>
            <a:off x="868680" y="3776472"/>
            <a:ext cx="4800600" cy="0"/>
          </a:xfrm>
          <a:prstGeom prst="line">
            <a:avLst/>
          </a:prstGeom>
          <a:noFill/>
          <a:ln w="9525">
            <a:solidFill>
              <a:srgbClr val="D8E2EC"/>
            </a:solidFill>
            <a:prstDash val="solid"/>
          </a:ln>
        </p:spPr>
        <p:txBody>
          <a:bodyPr/>
          <a:lstStyle/>
          <a:p>
            <a:endParaRPr lang="en-US">
              <a:latin typeface="DM Sans" pitchFamily="2" charset="0"/>
            </a:endParaRPr>
          </a:p>
        </p:txBody>
      </p:sp>
      <p:sp>
        <p:nvSpPr>
          <p:cNvPr id="14" name="Text 11">
            <a:extLst>
              <a:ext uri="{FF2B5EF4-FFF2-40B4-BE49-F238E27FC236}">
                <a16:creationId xmlns:a16="http://schemas.microsoft.com/office/drawing/2014/main" id="{123A965C-6613-B46A-A0F2-C5340D1F89BD}"/>
              </a:ext>
            </a:extLst>
          </p:cNvPr>
          <p:cNvSpPr/>
          <p:nvPr/>
        </p:nvSpPr>
        <p:spPr>
          <a:xfrm>
            <a:off x="868680" y="3922776"/>
            <a:ext cx="2377440" cy="365760"/>
          </a:xfrm>
          <a:prstGeom prst="rect">
            <a:avLst/>
          </a:prstGeom>
          <a:noFill/>
          <a:ln/>
        </p:spPr>
        <p:txBody>
          <a:bodyPr wrap="square" lIns="0" tIns="0" rIns="0" bIns="0" rtlCol="0" anchor="ctr"/>
          <a:lstStyle/>
          <a:p>
            <a:pPr marL="0" indent="0">
              <a:buNone/>
            </a:pPr>
            <a:r>
              <a:rPr lang="en-US" sz="1350" dirty="0">
                <a:solidFill>
                  <a:srgbClr val="5A6B7A"/>
                </a:solidFill>
                <a:latin typeface="DM Sans" pitchFamily="2" charset="0"/>
                <a:ea typeface="Calibri" pitchFamily="34" charset="-122"/>
                <a:cs typeface="Calibri" pitchFamily="34" charset="-120"/>
              </a:rPr>
              <a:t>Monthly payment</a:t>
            </a:r>
            <a:endParaRPr lang="en-US" sz="1350" dirty="0">
              <a:latin typeface="DM Sans" pitchFamily="2" charset="0"/>
            </a:endParaRPr>
          </a:p>
        </p:txBody>
      </p:sp>
      <p:sp>
        <p:nvSpPr>
          <p:cNvPr id="15" name="Text 12">
            <a:extLst>
              <a:ext uri="{FF2B5EF4-FFF2-40B4-BE49-F238E27FC236}">
                <a16:creationId xmlns:a16="http://schemas.microsoft.com/office/drawing/2014/main" id="{30EDE816-D77B-E88D-C7B0-23CDBD616805}"/>
              </a:ext>
            </a:extLst>
          </p:cNvPr>
          <p:cNvSpPr/>
          <p:nvPr/>
        </p:nvSpPr>
        <p:spPr>
          <a:xfrm>
            <a:off x="3246120" y="3922776"/>
            <a:ext cx="2423160" cy="365760"/>
          </a:xfrm>
          <a:prstGeom prst="rect">
            <a:avLst/>
          </a:prstGeom>
          <a:noFill/>
          <a:ln/>
        </p:spPr>
        <p:txBody>
          <a:bodyPr wrap="square" lIns="0" tIns="0" rIns="0" bIns="0" rtlCol="0" anchor="ctr"/>
          <a:lstStyle/>
          <a:p>
            <a:pPr marL="0" indent="0" algn="r">
              <a:buNone/>
            </a:pPr>
            <a:r>
              <a:rPr lang="en-US" sz="1350" b="1" dirty="0">
                <a:solidFill>
                  <a:srgbClr val="1A2733"/>
                </a:solidFill>
                <a:latin typeface="DM Sans" pitchFamily="2" charset="0"/>
                <a:ea typeface="Calibri" pitchFamily="34" charset="-122"/>
                <a:cs typeface="Calibri" pitchFamily="34" charset="-120"/>
              </a:rPr>
              <a:t>$2,127  (18 years left)</a:t>
            </a:r>
            <a:endParaRPr lang="en-US" sz="1350" dirty="0">
              <a:latin typeface="DM Sans" pitchFamily="2" charset="0"/>
            </a:endParaRPr>
          </a:p>
        </p:txBody>
      </p:sp>
      <p:sp>
        <p:nvSpPr>
          <p:cNvPr id="16" name="Shape 13">
            <a:extLst>
              <a:ext uri="{FF2B5EF4-FFF2-40B4-BE49-F238E27FC236}">
                <a16:creationId xmlns:a16="http://schemas.microsoft.com/office/drawing/2014/main" id="{E5AD427E-329E-E2A6-949B-2A42662E78DC}"/>
              </a:ext>
            </a:extLst>
          </p:cNvPr>
          <p:cNvSpPr/>
          <p:nvPr/>
        </p:nvSpPr>
        <p:spPr>
          <a:xfrm>
            <a:off x="868680" y="4343400"/>
            <a:ext cx="4800600" cy="0"/>
          </a:xfrm>
          <a:prstGeom prst="line">
            <a:avLst/>
          </a:prstGeom>
          <a:noFill/>
          <a:ln w="9525">
            <a:solidFill>
              <a:srgbClr val="D8E2EC"/>
            </a:solidFill>
            <a:prstDash val="solid"/>
          </a:ln>
        </p:spPr>
        <p:txBody>
          <a:bodyPr/>
          <a:lstStyle/>
          <a:p>
            <a:endParaRPr lang="en-US">
              <a:latin typeface="DM Sans" pitchFamily="2" charset="0"/>
            </a:endParaRPr>
          </a:p>
        </p:txBody>
      </p:sp>
      <p:sp>
        <p:nvSpPr>
          <p:cNvPr id="17" name="Text 14">
            <a:extLst>
              <a:ext uri="{FF2B5EF4-FFF2-40B4-BE49-F238E27FC236}">
                <a16:creationId xmlns:a16="http://schemas.microsoft.com/office/drawing/2014/main" id="{0B7E9991-4F12-BF8A-0898-09CAF0BB68D0}"/>
              </a:ext>
            </a:extLst>
          </p:cNvPr>
          <p:cNvSpPr/>
          <p:nvPr/>
        </p:nvSpPr>
        <p:spPr>
          <a:xfrm>
            <a:off x="868680" y="4489704"/>
            <a:ext cx="2377440" cy="365760"/>
          </a:xfrm>
          <a:prstGeom prst="rect">
            <a:avLst/>
          </a:prstGeom>
          <a:noFill/>
          <a:ln/>
        </p:spPr>
        <p:txBody>
          <a:bodyPr wrap="square" lIns="0" tIns="0" rIns="0" bIns="0" rtlCol="0" anchor="ctr"/>
          <a:lstStyle/>
          <a:p>
            <a:pPr marL="0" indent="0">
              <a:buNone/>
            </a:pPr>
            <a:r>
              <a:rPr lang="en-US" sz="1350" dirty="0">
                <a:solidFill>
                  <a:srgbClr val="5A6B7A"/>
                </a:solidFill>
                <a:latin typeface="DM Sans" pitchFamily="2" charset="0"/>
                <a:ea typeface="Calibri" pitchFamily="34" charset="-122"/>
                <a:cs typeface="Calibri" pitchFamily="34" charset="-120"/>
              </a:rPr>
              <a:t>Monthly cash flow</a:t>
            </a:r>
            <a:endParaRPr lang="en-US" sz="1350" dirty="0">
              <a:latin typeface="DM Sans" pitchFamily="2" charset="0"/>
            </a:endParaRPr>
          </a:p>
        </p:txBody>
      </p:sp>
      <p:sp>
        <p:nvSpPr>
          <p:cNvPr id="18" name="Text 15">
            <a:extLst>
              <a:ext uri="{FF2B5EF4-FFF2-40B4-BE49-F238E27FC236}">
                <a16:creationId xmlns:a16="http://schemas.microsoft.com/office/drawing/2014/main" id="{B50B656D-E1BD-8312-CD00-2D2A1D2F2809}"/>
              </a:ext>
            </a:extLst>
          </p:cNvPr>
          <p:cNvSpPr/>
          <p:nvPr/>
        </p:nvSpPr>
        <p:spPr>
          <a:xfrm>
            <a:off x="3246120" y="4489704"/>
            <a:ext cx="2423160" cy="365760"/>
          </a:xfrm>
          <a:prstGeom prst="rect">
            <a:avLst/>
          </a:prstGeom>
          <a:noFill/>
          <a:ln/>
        </p:spPr>
        <p:txBody>
          <a:bodyPr wrap="square" lIns="0" tIns="0" rIns="0" bIns="0" rtlCol="0" anchor="ctr"/>
          <a:lstStyle/>
          <a:p>
            <a:pPr marL="0" indent="0" algn="r">
              <a:buNone/>
            </a:pPr>
            <a:r>
              <a:rPr lang="en-US" sz="1350" b="1" dirty="0">
                <a:solidFill>
                  <a:srgbClr val="C0392B"/>
                </a:solidFill>
                <a:latin typeface="DM Sans" pitchFamily="2" charset="0"/>
                <a:ea typeface="Calibri" pitchFamily="34" charset="-122"/>
                <a:cs typeface="Calibri" pitchFamily="34" charset="-120"/>
              </a:rPr>
              <a:t>Neutral</a:t>
            </a:r>
            <a:endParaRPr lang="en-US" sz="1350" dirty="0">
              <a:latin typeface="DM Sans" pitchFamily="2" charset="0"/>
            </a:endParaRPr>
          </a:p>
        </p:txBody>
      </p:sp>
      <p:sp>
        <p:nvSpPr>
          <p:cNvPr id="19" name="Shape 16">
            <a:extLst>
              <a:ext uri="{FF2B5EF4-FFF2-40B4-BE49-F238E27FC236}">
                <a16:creationId xmlns:a16="http://schemas.microsoft.com/office/drawing/2014/main" id="{6851B373-425A-7156-5527-E932F4148495}"/>
              </a:ext>
            </a:extLst>
          </p:cNvPr>
          <p:cNvSpPr/>
          <p:nvPr/>
        </p:nvSpPr>
        <p:spPr>
          <a:xfrm>
            <a:off x="868680" y="4910328"/>
            <a:ext cx="4800600" cy="0"/>
          </a:xfrm>
          <a:prstGeom prst="line">
            <a:avLst/>
          </a:prstGeom>
          <a:noFill/>
          <a:ln w="9525">
            <a:solidFill>
              <a:srgbClr val="D8E2EC"/>
            </a:solidFill>
            <a:prstDash val="solid"/>
          </a:ln>
        </p:spPr>
        <p:txBody>
          <a:bodyPr/>
          <a:lstStyle/>
          <a:p>
            <a:endParaRPr lang="en-US">
              <a:latin typeface="DM Sans" pitchFamily="2" charset="0"/>
            </a:endParaRPr>
          </a:p>
        </p:txBody>
      </p:sp>
      <p:sp>
        <p:nvSpPr>
          <p:cNvPr id="20" name="Text 17">
            <a:extLst>
              <a:ext uri="{FF2B5EF4-FFF2-40B4-BE49-F238E27FC236}">
                <a16:creationId xmlns:a16="http://schemas.microsoft.com/office/drawing/2014/main" id="{CA3F5CD9-6856-6D6F-8EF0-F7FFE7AC6A8E}"/>
              </a:ext>
            </a:extLst>
          </p:cNvPr>
          <p:cNvSpPr/>
          <p:nvPr/>
        </p:nvSpPr>
        <p:spPr>
          <a:xfrm>
            <a:off x="868680" y="5056632"/>
            <a:ext cx="2377440" cy="365760"/>
          </a:xfrm>
          <a:prstGeom prst="rect">
            <a:avLst/>
          </a:prstGeom>
          <a:noFill/>
          <a:ln/>
        </p:spPr>
        <p:txBody>
          <a:bodyPr wrap="square" lIns="0" tIns="0" rIns="0" bIns="0" rtlCol="0" anchor="ctr"/>
          <a:lstStyle/>
          <a:p>
            <a:pPr marL="0" indent="0">
              <a:buNone/>
            </a:pPr>
            <a:r>
              <a:rPr lang="en-US" sz="1350" dirty="0">
                <a:solidFill>
                  <a:srgbClr val="5A6B7A"/>
                </a:solidFill>
                <a:latin typeface="DM Sans" pitchFamily="2" charset="0"/>
                <a:ea typeface="Calibri" pitchFamily="34" charset="-122"/>
                <a:cs typeface="Calibri" pitchFamily="34" charset="-120"/>
              </a:rPr>
              <a:t>Retirement savings</a:t>
            </a:r>
            <a:endParaRPr lang="en-US" sz="1350" dirty="0">
              <a:latin typeface="DM Sans" pitchFamily="2" charset="0"/>
            </a:endParaRPr>
          </a:p>
        </p:txBody>
      </p:sp>
      <p:sp>
        <p:nvSpPr>
          <p:cNvPr id="21" name="Text 18">
            <a:extLst>
              <a:ext uri="{FF2B5EF4-FFF2-40B4-BE49-F238E27FC236}">
                <a16:creationId xmlns:a16="http://schemas.microsoft.com/office/drawing/2014/main" id="{E1D2D406-8402-7D86-1D5E-5792693EDC0E}"/>
              </a:ext>
            </a:extLst>
          </p:cNvPr>
          <p:cNvSpPr/>
          <p:nvPr/>
        </p:nvSpPr>
        <p:spPr>
          <a:xfrm>
            <a:off x="3246120" y="5056632"/>
            <a:ext cx="2423160" cy="365760"/>
          </a:xfrm>
          <a:prstGeom prst="rect">
            <a:avLst/>
          </a:prstGeom>
          <a:noFill/>
          <a:ln/>
        </p:spPr>
        <p:txBody>
          <a:bodyPr wrap="square" lIns="0" tIns="0" rIns="0" bIns="0" rtlCol="0" anchor="ctr"/>
          <a:lstStyle/>
          <a:p>
            <a:pPr marL="0" indent="0" algn="r">
              <a:buNone/>
            </a:pPr>
            <a:r>
              <a:rPr lang="en-US" sz="1350" b="1" dirty="0">
                <a:solidFill>
                  <a:srgbClr val="1A2733"/>
                </a:solidFill>
                <a:latin typeface="DM Sans" pitchFamily="2" charset="0"/>
                <a:ea typeface="Calibri" pitchFamily="34" charset="-122"/>
                <a:cs typeface="Calibri" pitchFamily="34" charset="-120"/>
              </a:rPr>
              <a:t>$500,000</a:t>
            </a:r>
            <a:endParaRPr lang="en-US" sz="1350" dirty="0">
              <a:latin typeface="DM Sans" pitchFamily="2" charset="0"/>
            </a:endParaRPr>
          </a:p>
        </p:txBody>
      </p:sp>
      <p:sp>
        <p:nvSpPr>
          <p:cNvPr id="22" name="Text 19">
            <a:extLst>
              <a:ext uri="{FF2B5EF4-FFF2-40B4-BE49-F238E27FC236}">
                <a16:creationId xmlns:a16="http://schemas.microsoft.com/office/drawing/2014/main" id="{FD1B43C5-0CE9-CB0C-02F9-D3910EF99FF7}"/>
              </a:ext>
            </a:extLst>
          </p:cNvPr>
          <p:cNvSpPr/>
          <p:nvPr/>
        </p:nvSpPr>
        <p:spPr>
          <a:xfrm>
            <a:off x="701042" y="5643400"/>
            <a:ext cx="5059678" cy="830545"/>
          </a:xfrm>
          <a:prstGeom prst="rect">
            <a:avLst/>
          </a:prstGeom>
          <a:noFill/>
          <a:ln/>
        </p:spPr>
        <p:txBody>
          <a:bodyPr wrap="square" lIns="0" tIns="0" rIns="0" bIns="0" rtlCol="0" anchor="ctr"/>
          <a:lstStyle/>
          <a:p>
            <a:pPr marL="0" indent="0">
              <a:buNone/>
            </a:pPr>
            <a:r>
              <a:rPr lang="en-US" b="1" i="1" dirty="0">
                <a:solidFill>
                  <a:srgbClr val="06559D"/>
                </a:solidFill>
                <a:latin typeface="DM Sans" pitchFamily="2" charset="0"/>
                <a:ea typeface="Calibri" pitchFamily="34" charset="-122"/>
                <a:cs typeface="Calibri" pitchFamily="34" charset="-120"/>
              </a:rPr>
              <a:t>Goals: travel $12k/yr, home projects $6k/yr — and no mortgage payment. Downsizing was discussed - they plan to stay </a:t>
            </a:r>
          </a:p>
        </p:txBody>
      </p:sp>
      <p:sp>
        <p:nvSpPr>
          <p:cNvPr id="24" name="Shape 21">
            <a:extLst>
              <a:ext uri="{FF2B5EF4-FFF2-40B4-BE49-F238E27FC236}">
                <a16:creationId xmlns:a16="http://schemas.microsoft.com/office/drawing/2014/main" id="{A0A10DFF-5ED7-7F73-27B7-D95600E55C6B}"/>
              </a:ext>
            </a:extLst>
          </p:cNvPr>
          <p:cNvSpPr/>
          <p:nvPr/>
        </p:nvSpPr>
        <p:spPr>
          <a:xfrm>
            <a:off x="6294120" y="1792224"/>
            <a:ext cx="5349240" cy="822960"/>
          </a:xfrm>
          <a:prstGeom prst="roundRect">
            <a:avLst>
              <a:gd name="adj" fmla="val 8889"/>
            </a:avLst>
          </a:prstGeom>
          <a:solidFill>
            <a:srgbClr val="EEF4FA"/>
          </a:solidFill>
          <a:ln w="9525">
            <a:solidFill>
              <a:srgbClr val="D8E2EC"/>
            </a:solidFill>
            <a:prstDash val="solid"/>
          </a:ln>
        </p:spPr>
        <p:txBody>
          <a:bodyPr/>
          <a:lstStyle/>
          <a:p>
            <a:endParaRPr lang="en-US">
              <a:latin typeface="DM Sans" pitchFamily="2" charset="0"/>
            </a:endParaRPr>
          </a:p>
        </p:txBody>
      </p:sp>
      <p:sp>
        <p:nvSpPr>
          <p:cNvPr id="25" name="Shape 22">
            <a:extLst>
              <a:ext uri="{FF2B5EF4-FFF2-40B4-BE49-F238E27FC236}">
                <a16:creationId xmlns:a16="http://schemas.microsoft.com/office/drawing/2014/main" id="{FB9C643D-DA26-E0A2-AD54-8781D9314DAB}"/>
              </a:ext>
            </a:extLst>
          </p:cNvPr>
          <p:cNvSpPr/>
          <p:nvPr/>
        </p:nvSpPr>
        <p:spPr>
          <a:xfrm>
            <a:off x="6541008" y="1965960"/>
            <a:ext cx="475488" cy="475488"/>
          </a:xfrm>
          <a:prstGeom prst="ellipse">
            <a:avLst/>
          </a:prstGeom>
          <a:solidFill>
            <a:srgbClr val="06559D"/>
          </a:solidFill>
          <a:ln w="12700">
            <a:solidFill>
              <a:srgbClr val="06559D"/>
            </a:solidFill>
            <a:prstDash val="solid"/>
          </a:ln>
        </p:spPr>
        <p:txBody>
          <a:bodyPr/>
          <a:lstStyle/>
          <a:p>
            <a:endParaRPr lang="en-US">
              <a:latin typeface="DM Sans" pitchFamily="2" charset="0"/>
            </a:endParaRPr>
          </a:p>
        </p:txBody>
      </p:sp>
      <p:sp>
        <p:nvSpPr>
          <p:cNvPr id="26" name="Text 23">
            <a:extLst>
              <a:ext uri="{FF2B5EF4-FFF2-40B4-BE49-F238E27FC236}">
                <a16:creationId xmlns:a16="http://schemas.microsoft.com/office/drawing/2014/main" id="{08DFE048-E2B2-F1FF-613D-E7E98A6F9209}"/>
              </a:ext>
            </a:extLst>
          </p:cNvPr>
          <p:cNvSpPr/>
          <p:nvPr/>
        </p:nvSpPr>
        <p:spPr>
          <a:xfrm>
            <a:off x="6541008" y="1965960"/>
            <a:ext cx="475488"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DM Sans" pitchFamily="2" charset="0"/>
                <a:ea typeface="Cambria" pitchFamily="34" charset="-122"/>
                <a:cs typeface="Cambria" pitchFamily="34" charset="-120"/>
              </a:rPr>
              <a:t>1</a:t>
            </a:r>
            <a:endParaRPr lang="en-US" sz="1500" dirty="0">
              <a:latin typeface="DM Sans" pitchFamily="2" charset="0"/>
            </a:endParaRPr>
          </a:p>
        </p:txBody>
      </p:sp>
      <p:sp>
        <p:nvSpPr>
          <p:cNvPr id="27" name="Text 24">
            <a:extLst>
              <a:ext uri="{FF2B5EF4-FFF2-40B4-BE49-F238E27FC236}">
                <a16:creationId xmlns:a16="http://schemas.microsoft.com/office/drawing/2014/main" id="{E283323D-BCB1-D4CD-0839-910E4E99A3F2}"/>
              </a:ext>
            </a:extLst>
          </p:cNvPr>
          <p:cNvSpPr/>
          <p:nvPr/>
        </p:nvSpPr>
        <p:spPr>
          <a:xfrm>
            <a:off x="7208520" y="1883664"/>
            <a:ext cx="4251960" cy="658368"/>
          </a:xfrm>
          <a:prstGeom prst="rect">
            <a:avLst/>
          </a:prstGeom>
          <a:noFill/>
          <a:ln/>
        </p:spPr>
        <p:txBody>
          <a:bodyPr wrap="square" lIns="0" tIns="0" rIns="0" bIns="0" rtlCol="0" anchor="ctr"/>
          <a:lstStyle/>
          <a:p>
            <a:pPr marL="0" indent="0">
              <a:buNone/>
            </a:pPr>
            <a:r>
              <a:rPr lang="en-US" b="1" dirty="0">
                <a:solidFill>
                  <a:srgbClr val="1A2733"/>
                </a:solidFill>
                <a:latin typeface="DM Sans" pitchFamily="2" charset="0"/>
                <a:ea typeface="Calibri" pitchFamily="34" charset="-122"/>
                <a:cs typeface="Calibri" pitchFamily="34" charset="-120"/>
              </a:rPr>
              <a:t>HECM refinance pays off the $230,000 mortgage at closing</a:t>
            </a:r>
            <a:r>
              <a:rPr lang="en-US" sz="1250" dirty="0">
                <a:solidFill>
                  <a:srgbClr val="1A2733"/>
                </a:solidFill>
                <a:latin typeface="DM Sans" pitchFamily="2" charset="0"/>
                <a:ea typeface="Calibri" pitchFamily="34" charset="-122"/>
                <a:cs typeface="Calibri" pitchFamily="34" charset="-120"/>
              </a:rPr>
              <a:t>.</a:t>
            </a:r>
            <a:endParaRPr lang="en-US" sz="1250" dirty="0">
              <a:latin typeface="DM Sans" pitchFamily="2" charset="0"/>
            </a:endParaRPr>
          </a:p>
        </p:txBody>
      </p:sp>
      <p:sp>
        <p:nvSpPr>
          <p:cNvPr id="28" name="Shape 25">
            <a:extLst>
              <a:ext uri="{FF2B5EF4-FFF2-40B4-BE49-F238E27FC236}">
                <a16:creationId xmlns:a16="http://schemas.microsoft.com/office/drawing/2014/main" id="{62723A9E-67CA-ADAA-9583-73EACDEC762A}"/>
              </a:ext>
            </a:extLst>
          </p:cNvPr>
          <p:cNvSpPr/>
          <p:nvPr/>
        </p:nvSpPr>
        <p:spPr>
          <a:xfrm>
            <a:off x="6294120" y="3140528"/>
            <a:ext cx="5349240" cy="822960"/>
          </a:xfrm>
          <a:prstGeom prst="roundRect">
            <a:avLst>
              <a:gd name="adj" fmla="val 8889"/>
            </a:avLst>
          </a:prstGeom>
          <a:solidFill>
            <a:srgbClr val="EEF4FA"/>
          </a:solidFill>
          <a:ln w="9525">
            <a:solidFill>
              <a:srgbClr val="D8E2EC"/>
            </a:solidFill>
            <a:prstDash val="solid"/>
          </a:ln>
        </p:spPr>
        <p:txBody>
          <a:bodyPr/>
          <a:lstStyle/>
          <a:p>
            <a:endParaRPr lang="en-US">
              <a:latin typeface="DM Sans" pitchFamily="2" charset="0"/>
            </a:endParaRPr>
          </a:p>
        </p:txBody>
      </p:sp>
      <p:sp>
        <p:nvSpPr>
          <p:cNvPr id="29" name="Shape 26">
            <a:extLst>
              <a:ext uri="{FF2B5EF4-FFF2-40B4-BE49-F238E27FC236}">
                <a16:creationId xmlns:a16="http://schemas.microsoft.com/office/drawing/2014/main" id="{39412E61-71B6-E091-3AE6-FFFC2F6A0B58}"/>
              </a:ext>
            </a:extLst>
          </p:cNvPr>
          <p:cNvSpPr/>
          <p:nvPr/>
        </p:nvSpPr>
        <p:spPr>
          <a:xfrm>
            <a:off x="6541008" y="3314264"/>
            <a:ext cx="475488" cy="475488"/>
          </a:xfrm>
          <a:prstGeom prst="ellipse">
            <a:avLst/>
          </a:prstGeom>
          <a:solidFill>
            <a:srgbClr val="06559D"/>
          </a:solidFill>
          <a:ln w="12700">
            <a:solidFill>
              <a:srgbClr val="06559D"/>
            </a:solidFill>
            <a:prstDash val="solid"/>
          </a:ln>
        </p:spPr>
        <p:txBody>
          <a:bodyPr/>
          <a:lstStyle/>
          <a:p>
            <a:endParaRPr lang="en-US">
              <a:latin typeface="DM Sans" pitchFamily="2" charset="0"/>
            </a:endParaRPr>
          </a:p>
        </p:txBody>
      </p:sp>
      <p:sp>
        <p:nvSpPr>
          <p:cNvPr id="30" name="Text 27">
            <a:extLst>
              <a:ext uri="{FF2B5EF4-FFF2-40B4-BE49-F238E27FC236}">
                <a16:creationId xmlns:a16="http://schemas.microsoft.com/office/drawing/2014/main" id="{7BB19ED0-6E2B-693F-A808-748D4A366A39}"/>
              </a:ext>
            </a:extLst>
          </p:cNvPr>
          <p:cNvSpPr/>
          <p:nvPr/>
        </p:nvSpPr>
        <p:spPr>
          <a:xfrm>
            <a:off x="6541008" y="3314264"/>
            <a:ext cx="475488"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DM Sans" pitchFamily="2" charset="0"/>
                <a:ea typeface="Cambria" pitchFamily="34" charset="-122"/>
                <a:cs typeface="Cambria" pitchFamily="34" charset="-120"/>
              </a:rPr>
              <a:t>2</a:t>
            </a:r>
            <a:endParaRPr lang="en-US" sz="1500" dirty="0">
              <a:latin typeface="DM Sans" pitchFamily="2" charset="0"/>
            </a:endParaRPr>
          </a:p>
        </p:txBody>
      </p:sp>
      <p:sp>
        <p:nvSpPr>
          <p:cNvPr id="31" name="Text 28">
            <a:extLst>
              <a:ext uri="{FF2B5EF4-FFF2-40B4-BE49-F238E27FC236}">
                <a16:creationId xmlns:a16="http://schemas.microsoft.com/office/drawing/2014/main" id="{0642F399-947E-8B7B-F6A7-318658AF4E09}"/>
              </a:ext>
            </a:extLst>
          </p:cNvPr>
          <p:cNvSpPr/>
          <p:nvPr/>
        </p:nvSpPr>
        <p:spPr>
          <a:xfrm>
            <a:off x="7208520" y="3231968"/>
            <a:ext cx="4251960" cy="658368"/>
          </a:xfrm>
          <a:prstGeom prst="rect">
            <a:avLst/>
          </a:prstGeom>
          <a:noFill/>
          <a:ln/>
        </p:spPr>
        <p:txBody>
          <a:bodyPr wrap="square" lIns="0" tIns="0" rIns="0" bIns="0" rtlCol="0" anchor="ctr"/>
          <a:lstStyle/>
          <a:p>
            <a:pPr marL="0" indent="0">
              <a:buNone/>
            </a:pPr>
            <a:r>
              <a:rPr lang="en-US" b="1" dirty="0">
                <a:solidFill>
                  <a:srgbClr val="1A2733"/>
                </a:solidFill>
                <a:latin typeface="DM Sans" pitchFamily="2" charset="0"/>
                <a:ea typeface="Calibri" pitchFamily="34" charset="-122"/>
                <a:cs typeface="Calibri" pitchFamily="34" charset="-120"/>
              </a:rPr>
              <a:t>The $2,127 payment disappears — $25,500 a year back in cash flow.</a:t>
            </a:r>
            <a:endParaRPr lang="en-US" b="1" dirty="0">
              <a:latin typeface="DM Sans" pitchFamily="2" charset="0"/>
            </a:endParaRPr>
          </a:p>
        </p:txBody>
      </p:sp>
      <p:sp>
        <p:nvSpPr>
          <p:cNvPr id="32" name="Shape 29">
            <a:extLst>
              <a:ext uri="{FF2B5EF4-FFF2-40B4-BE49-F238E27FC236}">
                <a16:creationId xmlns:a16="http://schemas.microsoft.com/office/drawing/2014/main" id="{F7EFC9F2-CEFB-1F78-1009-E856A17251AD}"/>
              </a:ext>
            </a:extLst>
          </p:cNvPr>
          <p:cNvSpPr/>
          <p:nvPr/>
        </p:nvSpPr>
        <p:spPr>
          <a:xfrm>
            <a:off x="6294120" y="4497468"/>
            <a:ext cx="5349240" cy="822960"/>
          </a:xfrm>
          <a:prstGeom prst="roundRect">
            <a:avLst>
              <a:gd name="adj" fmla="val 8889"/>
            </a:avLst>
          </a:prstGeom>
          <a:solidFill>
            <a:srgbClr val="EEF4FA"/>
          </a:solidFill>
          <a:ln w="9525">
            <a:solidFill>
              <a:srgbClr val="D8E2EC"/>
            </a:solidFill>
            <a:prstDash val="solid"/>
          </a:ln>
        </p:spPr>
        <p:txBody>
          <a:bodyPr/>
          <a:lstStyle/>
          <a:p>
            <a:endParaRPr lang="en-US">
              <a:latin typeface="DM Sans" pitchFamily="2" charset="0"/>
            </a:endParaRPr>
          </a:p>
        </p:txBody>
      </p:sp>
      <p:sp>
        <p:nvSpPr>
          <p:cNvPr id="33" name="Shape 30">
            <a:extLst>
              <a:ext uri="{FF2B5EF4-FFF2-40B4-BE49-F238E27FC236}">
                <a16:creationId xmlns:a16="http://schemas.microsoft.com/office/drawing/2014/main" id="{61DC2A00-52F3-1D24-4380-8D73F0081679}"/>
              </a:ext>
            </a:extLst>
          </p:cNvPr>
          <p:cNvSpPr/>
          <p:nvPr/>
        </p:nvSpPr>
        <p:spPr>
          <a:xfrm>
            <a:off x="6541008" y="4671204"/>
            <a:ext cx="475488" cy="475488"/>
          </a:xfrm>
          <a:prstGeom prst="ellipse">
            <a:avLst/>
          </a:prstGeom>
          <a:solidFill>
            <a:srgbClr val="06559D"/>
          </a:solidFill>
          <a:ln w="12700">
            <a:solidFill>
              <a:srgbClr val="06559D"/>
            </a:solidFill>
            <a:prstDash val="solid"/>
          </a:ln>
        </p:spPr>
        <p:txBody>
          <a:bodyPr/>
          <a:lstStyle/>
          <a:p>
            <a:endParaRPr lang="en-US">
              <a:latin typeface="DM Sans" pitchFamily="2" charset="0"/>
            </a:endParaRPr>
          </a:p>
        </p:txBody>
      </p:sp>
      <p:sp>
        <p:nvSpPr>
          <p:cNvPr id="34" name="Text 31">
            <a:extLst>
              <a:ext uri="{FF2B5EF4-FFF2-40B4-BE49-F238E27FC236}">
                <a16:creationId xmlns:a16="http://schemas.microsoft.com/office/drawing/2014/main" id="{E2CC240D-4A94-8688-A5CD-9AB4C4412A72}"/>
              </a:ext>
            </a:extLst>
          </p:cNvPr>
          <p:cNvSpPr/>
          <p:nvPr/>
        </p:nvSpPr>
        <p:spPr>
          <a:xfrm>
            <a:off x="6541008" y="4671204"/>
            <a:ext cx="475488"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DM Sans" pitchFamily="2" charset="0"/>
                <a:ea typeface="Cambria" pitchFamily="34" charset="-122"/>
                <a:cs typeface="Cambria" pitchFamily="34" charset="-120"/>
              </a:rPr>
              <a:t>3</a:t>
            </a:r>
            <a:endParaRPr lang="en-US" sz="1500" dirty="0">
              <a:latin typeface="DM Sans" pitchFamily="2" charset="0"/>
            </a:endParaRPr>
          </a:p>
        </p:txBody>
      </p:sp>
      <p:sp>
        <p:nvSpPr>
          <p:cNvPr id="35" name="Text 32">
            <a:extLst>
              <a:ext uri="{FF2B5EF4-FFF2-40B4-BE49-F238E27FC236}">
                <a16:creationId xmlns:a16="http://schemas.microsoft.com/office/drawing/2014/main" id="{5867851D-6F11-FADD-05AD-4028270BBA92}"/>
              </a:ext>
            </a:extLst>
          </p:cNvPr>
          <p:cNvSpPr/>
          <p:nvPr/>
        </p:nvSpPr>
        <p:spPr>
          <a:xfrm>
            <a:off x="7208520" y="4588908"/>
            <a:ext cx="4251960" cy="658368"/>
          </a:xfrm>
          <a:prstGeom prst="rect">
            <a:avLst/>
          </a:prstGeom>
          <a:noFill/>
          <a:ln/>
        </p:spPr>
        <p:txBody>
          <a:bodyPr wrap="square" lIns="0" tIns="0" rIns="0" bIns="0" rtlCol="0" anchor="ctr"/>
          <a:lstStyle/>
          <a:p>
            <a:pPr marL="0" indent="0">
              <a:buNone/>
            </a:pPr>
            <a:r>
              <a:rPr lang="en-US" b="1" dirty="0">
                <a:solidFill>
                  <a:srgbClr val="1A2733"/>
                </a:solidFill>
                <a:latin typeface="DM Sans" pitchFamily="2" charset="0"/>
                <a:ea typeface="Calibri" pitchFamily="34" charset="-122"/>
                <a:cs typeface="Calibri" pitchFamily="34" charset="-120"/>
              </a:rPr>
              <a:t>A $181,555 line of credit opens - starts growing.</a:t>
            </a:r>
            <a:endParaRPr lang="en-US" b="1" dirty="0">
              <a:latin typeface="DM Sans" pitchFamily="2" charset="0"/>
            </a:endParaRPr>
          </a:p>
        </p:txBody>
      </p:sp>
      <p:sp>
        <p:nvSpPr>
          <p:cNvPr id="39" name="Text 36">
            <a:extLst>
              <a:ext uri="{FF2B5EF4-FFF2-40B4-BE49-F238E27FC236}">
                <a16:creationId xmlns:a16="http://schemas.microsoft.com/office/drawing/2014/main" id="{162DF543-79FC-5608-98C6-34CD6298B754}"/>
              </a:ext>
            </a:extLst>
          </p:cNvPr>
          <p:cNvSpPr/>
          <p:nvPr/>
        </p:nvSpPr>
        <p:spPr>
          <a:xfrm>
            <a:off x="11338560" y="6473952"/>
            <a:ext cx="365760" cy="274320"/>
          </a:xfrm>
          <a:prstGeom prst="rect">
            <a:avLst/>
          </a:prstGeom>
          <a:noFill/>
          <a:ln/>
        </p:spPr>
        <p:txBody>
          <a:bodyPr wrap="square" lIns="0" tIns="0" rIns="0" bIns="0" rtlCol="0" anchor="ctr"/>
          <a:lstStyle/>
          <a:p>
            <a:pPr marL="0" indent="0" algn="r">
              <a:buNone/>
            </a:pPr>
            <a:r>
              <a:rPr lang="en-US" sz="900" dirty="0">
                <a:solidFill>
                  <a:srgbClr val="5A6B7A"/>
                </a:solidFill>
                <a:latin typeface="DM Sans" pitchFamily="2" charset="0"/>
                <a:ea typeface="Calibri" pitchFamily="34" charset="-122"/>
                <a:cs typeface="Calibri" pitchFamily="34" charset="-120"/>
              </a:rPr>
              <a:t>4</a:t>
            </a:r>
            <a:endParaRPr lang="en-US" sz="900" dirty="0">
              <a:latin typeface="DM Sans" pitchFamily="2" charset="0"/>
            </a:endParaRPr>
          </a:p>
        </p:txBody>
      </p:sp>
    </p:spTree>
    <p:extLst>
      <p:ext uri="{BB962C8B-B14F-4D97-AF65-F5344CB8AC3E}">
        <p14:creationId xmlns:p14="http://schemas.microsoft.com/office/powerpoint/2010/main" val="122484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Calibri" pitchFamily="34" charset="0"/>
                <a:ea typeface="Calibri" pitchFamily="34" charset="-122"/>
                <a:cs typeface="Calibri" pitchFamily="34" charset="-120"/>
              </a:rPr>
              <a:t>CASE 1  ·  SCENARIO A: IMPROVE CASH FLOW – FUND GOALS</a:t>
            </a:r>
            <a:endParaRPr lang="en-US" sz="1300" dirty="0"/>
          </a:p>
        </p:txBody>
      </p:sp>
      <p:sp>
        <p:nvSpPr>
          <p:cNvPr id="3" name="Text 1"/>
          <p:cNvSpPr/>
          <p:nvPr/>
        </p:nvSpPr>
        <p:spPr>
          <a:xfrm>
            <a:off x="640080" y="667512"/>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Medium" panose="020F0502020204030204" pitchFamily="2" charset="0"/>
                <a:ea typeface="Cambria" pitchFamily="34" charset="-122"/>
                <a:cs typeface="Cambria" pitchFamily="34" charset="-120"/>
              </a:rPr>
              <a:t>       Mortgage Payoff        Cash Flow         Credit Line</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882338893"/>
              </p:ext>
            </p:extLst>
          </p:nvPr>
        </p:nvGraphicFramePr>
        <p:xfrm>
          <a:off x="548640" y="1737360"/>
          <a:ext cx="11064240" cy="3200400"/>
        </p:xfrm>
        <a:graphic>
          <a:graphicData uri="http://schemas.openxmlformats.org/drawingml/2006/table">
            <a:tbl>
              <a:tblPr/>
              <a:tblGrid>
                <a:gridCol w="3291840">
                  <a:extLst>
                    <a:ext uri="{9D8B030D-6E8A-4147-A177-3AD203B41FA5}">
                      <a16:colId xmlns:a16="http://schemas.microsoft.com/office/drawing/2014/main" val="20000"/>
                    </a:ext>
                  </a:extLst>
                </a:gridCol>
                <a:gridCol w="196596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gridCol w="1920240">
                  <a:extLst>
                    <a:ext uri="{9D8B030D-6E8A-4147-A177-3AD203B41FA5}">
                      <a16:colId xmlns:a16="http://schemas.microsoft.com/office/drawing/2014/main" val="20003"/>
                    </a:ext>
                  </a:extLst>
                </a:gridCol>
                <a:gridCol w="1965960">
                  <a:extLst>
                    <a:ext uri="{9D8B030D-6E8A-4147-A177-3AD203B41FA5}">
                      <a16:colId xmlns:a16="http://schemas.microsoft.com/office/drawing/2014/main" val="20004"/>
                    </a:ext>
                  </a:extLst>
                </a:gridCol>
              </a:tblGrid>
              <a:tr h="457200">
                <a:tc>
                  <a:txBody>
                    <a:bodyPr/>
                    <a:lstStyle/>
                    <a:p>
                      <a:pPr marL="0" indent="0" algn="l">
                        <a:buNone/>
                      </a:pP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r">
                        <a:buNone/>
                      </a:pPr>
                      <a:r>
                        <a:rPr lang="en-US" sz="1250" b="1" dirty="0">
                          <a:solidFill>
                            <a:srgbClr val="FFFFFF"/>
                          </a:solidFill>
                          <a:latin typeface="Calibri" pitchFamily="34" charset="0"/>
                          <a:ea typeface="Calibri" pitchFamily="34" charset="-122"/>
                          <a:cs typeface="Calibri" pitchFamily="34" charset="-120"/>
                        </a:rPr>
                        <a:t>Inception(66)</a:t>
                      </a: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r">
                        <a:buNone/>
                      </a:pPr>
                      <a:r>
                        <a:rPr lang="en-US" sz="1250" b="1" dirty="0">
                          <a:solidFill>
                            <a:srgbClr val="FFFFFF"/>
                          </a:solidFill>
                          <a:latin typeface="Calibri" pitchFamily="34" charset="0"/>
                          <a:ea typeface="Calibri" pitchFamily="34" charset="-122"/>
                          <a:cs typeface="Calibri" pitchFamily="34" charset="-120"/>
                        </a:rPr>
                        <a:t>Age 68</a:t>
                      </a: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r">
                        <a:buNone/>
                      </a:pPr>
                      <a:r>
                        <a:rPr lang="en-US" sz="1250" b="1" dirty="0">
                          <a:solidFill>
                            <a:srgbClr val="FFFFFF"/>
                          </a:solidFill>
                          <a:latin typeface="Calibri" pitchFamily="34" charset="0"/>
                          <a:ea typeface="Calibri" pitchFamily="34" charset="-122"/>
                          <a:cs typeface="Calibri" pitchFamily="34" charset="-120"/>
                        </a:rPr>
                        <a:t>Age 73</a:t>
                      </a: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r">
                        <a:buNone/>
                      </a:pPr>
                      <a:r>
                        <a:rPr lang="en-US" sz="1250" b="1" dirty="0">
                          <a:solidFill>
                            <a:srgbClr val="FFFFFF"/>
                          </a:solidFill>
                          <a:latin typeface="Calibri" pitchFamily="34" charset="0"/>
                          <a:ea typeface="Calibri" pitchFamily="34" charset="-122"/>
                          <a:cs typeface="Calibri" pitchFamily="34" charset="-120"/>
                        </a:rPr>
                        <a:t>Age 90</a:t>
                      </a: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extLst>
                  <a:ext uri="{0D108BD9-81ED-4DB2-BD59-A6C34878D82A}">
                    <a16:rowId xmlns:a16="http://schemas.microsoft.com/office/drawing/2014/main" val="10000"/>
                  </a:ext>
                </a:extLst>
              </a:tr>
              <a:tr h="457200">
                <a:tc>
                  <a:txBody>
                    <a:bodyPr/>
                    <a:lstStyle/>
                    <a:p>
                      <a:pPr marL="0" indent="0" algn="l">
                        <a:buNone/>
                      </a:pPr>
                      <a:r>
                        <a:rPr lang="en-US" sz="1200" b="1" dirty="0">
                          <a:solidFill>
                            <a:srgbClr val="1A2733"/>
                          </a:solidFill>
                          <a:latin typeface="Calibri" pitchFamily="34" charset="0"/>
                          <a:ea typeface="Calibri" pitchFamily="34" charset="-122"/>
                          <a:cs typeface="Calibri" pitchFamily="34" charset="-120"/>
                        </a:rPr>
                        <a:t>Cumulative cash drawn (tax-free)</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pitchFamily="34" charset="0"/>
                          <a:ea typeface="Calibri" pitchFamily="34" charset="-122"/>
                          <a:cs typeface="Calibri" pitchFamily="34" charset="-120"/>
                        </a:rPr>
                        <a:t>$18,000</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pitchFamily="34" charset="0"/>
                          <a:ea typeface="Calibri" pitchFamily="34" charset="-122"/>
                          <a:cs typeface="Calibri" pitchFamily="34" charset="-120"/>
                        </a:rPr>
                        <a:t>$90,000</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pitchFamily="34" charset="0"/>
                          <a:ea typeface="Calibri" pitchFamily="34" charset="-122"/>
                          <a:cs typeface="Calibri" pitchFamily="34" charset="-120"/>
                        </a:rPr>
                        <a:t>$90,000</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extLst>
                  <a:ext uri="{0D108BD9-81ED-4DB2-BD59-A6C34878D82A}">
                    <a16:rowId xmlns:a16="http://schemas.microsoft.com/office/drawing/2014/main" val="10001"/>
                  </a:ext>
                </a:extLst>
              </a:tr>
              <a:tr h="457200">
                <a:tc>
                  <a:txBody>
                    <a:bodyPr/>
                    <a:lstStyle/>
                    <a:p>
                      <a:pPr marL="0" indent="0" algn="l">
                        <a:buNone/>
                      </a:pPr>
                      <a:r>
                        <a:rPr lang="en-US" sz="1200" b="1" dirty="0">
                          <a:solidFill>
                            <a:srgbClr val="1A2733"/>
                          </a:solidFill>
                          <a:latin typeface="Calibri" pitchFamily="34" charset="0"/>
                          <a:ea typeface="Calibri" pitchFamily="34" charset="-122"/>
                          <a:cs typeface="Calibri" pitchFamily="34" charset="-120"/>
                        </a:rPr>
                        <a:t>Available credit line</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$181,155</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$209,273</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$298,519</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b="1" dirty="0">
                          <a:solidFill>
                            <a:srgbClr val="8A5A00"/>
                          </a:solidFill>
                          <a:latin typeface="Calibri" pitchFamily="34" charset="0"/>
                          <a:ea typeface="Calibri" pitchFamily="34" charset="-122"/>
                          <a:cs typeface="Calibri" pitchFamily="34" charset="-120"/>
                        </a:rPr>
                        <a:t>$998,748</a:t>
                      </a:r>
                      <a:endParaRPr lang="en-US" sz="1200" dirty="0">
                        <a:solidFill>
                          <a:srgbClr val="8A5A00"/>
                        </a:solidFill>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extLst>
                  <a:ext uri="{0D108BD9-81ED-4DB2-BD59-A6C34878D82A}">
                    <a16:rowId xmlns:a16="http://schemas.microsoft.com/office/drawing/2014/main" val="10002"/>
                  </a:ext>
                </a:extLst>
              </a:tr>
              <a:tr h="457200">
                <a:tc>
                  <a:txBody>
                    <a:bodyPr/>
                    <a:lstStyle/>
                    <a:p>
                      <a:pPr marL="0" indent="0" algn="l">
                        <a:buNone/>
                      </a:pPr>
                      <a:r>
                        <a:rPr lang="en-US" sz="1200" b="1" dirty="0">
                          <a:solidFill>
                            <a:srgbClr val="1A2733"/>
                          </a:solidFill>
                          <a:latin typeface="Calibri" pitchFamily="34" charset="0"/>
                          <a:ea typeface="Calibri" pitchFamily="34" charset="-122"/>
                          <a:cs typeface="Calibri" pitchFamily="34" charset="-120"/>
                        </a:rPr>
                        <a:t>Loan balance</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$264,383</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$304,745</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$434,707</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$1,454,388</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lgn="l">
                        <a:buNone/>
                      </a:pPr>
                      <a:r>
                        <a:rPr lang="en-US" sz="1200" b="1" dirty="0">
                          <a:solidFill>
                            <a:srgbClr val="1A2733"/>
                          </a:solidFill>
                          <a:latin typeface="Calibri" pitchFamily="34" charset="0"/>
                          <a:ea typeface="Calibri" pitchFamily="34" charset="-122"/>
                          <a:cs typeface="Calibri" pitchFamily="34" charset="-120"/>
                        </a:rPr>
                        <a:t>Home value (3%)</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$1,250,000</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$1,326,125</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$1,537,342</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$2,540,993</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4"/>
                  </a:ext>
                </a:extLst>
              </a:tr>
              <a:tr h="457200">
                <a:tc>
                  <a:txBody>
                    <a:bodyPr/>
                    <a:lstStyle/>
                    <a:p>
                      <a:pPr marL="0" indent="0" algn="l">
                        <a:buNone/>
                      </a:pPr>
                      <a:r>
                        <a:rPr lang="en-US" sz="1200" b="1" dirty="0">
                          <a:solidFill>
                            <a:srgbClr val="1A2733"/>
                          </a:solidFill>
                          <a:latin typeface="Calibri" pitchFamily="34" charset="0"/>
                          <a:ea typeface="Calibri" pitchFamily="34" charset="-122"/>
                          <a:cs typeface="Calibri" pitchFamily="34" charset="-120"/>
                        </a:rPr>
                        <a:t>Net home equity</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$985,618</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$1,003,653</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$1,102,635</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b="1" dirty="0">
                          <a:solidFill>
                            <a:srgbClr val="8A5A00"/>
                          </a:solidFill>
                          <a:latin typeface="Calibri" pitchFamily="34" charset="0"/>
                          <a:ea typeface="Calibri" pitchFamily="34" charset="-122"/>
                          <a:cs typeface="Calibri" pitchFamily="34" charset="-120"/>
                        </a:rPr>
                        <a:t>$1,086,605</a:t>
                      </a:r>
                      <a:endParaRPr lang="en-US" sz="1200" dirty="0">
                        <a:solidFill>
                          <a:srgbClr val="8A5A00"/>
                        </a:solidFill>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extLst>
                  <a:ext uri="{0D108BD9-81ED-4DB2-BD59-A6C34878D82A}">
                    <a16:rowId xmlns:a16="http://schemas.microsoft.com/office/drawing/2014/main" val="10005"/>
                  </a:ext>
                </a:extLst>
              </a:tr>
              <a:tr h="457200">
                <a:tc>
                  <a:txBody>
                    <a:bodyPr/>
                    <a:lstStyle/>
                    <a:p>
                      <a:pPr marL="0" indent="0" algn="l">
                        <a:buNone/>
                      </a:pPr>
                      <a:r>
                        <a:rPr lang="en-US" sz="1200" b="1" dirty="0">
                          <a:latin typeface="Calibri" charset="0"/>
                          <a:ea typeface="Calibri" charset="0"/>
                          <a:cs typeface="Calibri" charset="0"/>
                        </a:rPr>
                        <a:t>Spending increase ($2,127 Monthly Mortgage) </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charset="0"/>
                          <a:ea typeface="Calibri" charset="0"/>
                          <a:cs typeface="Calibri" charset="0"/>
                        </a:rPr>
                        <a:t>$0</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charset="0"/>
                          <a:ea typeface="Calibri" charset="0"/>
                          <a:cs typeface="Calibri" charset="0"/>
                        </a:rPr>
                        <a:t>$25,500 Annually </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charset="0"/>
                          <a:ea typeface="Calibri" charset="0"/>
                          <a:cs typeface="Calibri" charset="0"/>
                        </a:rPr>
                        <a:t>$153,000</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charset="0"/>
                          <a:ea typeface="Calibri" charset="0"/>
                          <a:cs typeface="Calibri" charset="0"/>
                        </a:rPr>
                        <a:t>$612,000</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extLst>
                  <a:ext uri="{0D108BD9-81ED-4DB2-BD59-A6C34878D82A}">
                    <a16:rowId xmlns:a16="http://schemas.microsoft.com/office/drawing/2014/main" val="1289013852"/>
                  </a:ext>
                </a:extLst>
              </a:tr>
            </a:tbl>
          </a:graphicData>
        </a:graphic>
      </p:graphicFrame>
      <p:sp>
        <p:nvSpPr>
          <p:cNvPr id="5" name="Text 2"/>
          <p:cNvSpPr/>
          <p:nvPr/>
        </p:nvSpPr>
        <p:spPr>
          <a:xfrm>
            <a:off x="747047" y="6227064"/>
            <a:ext cx="11064240" cy="329184"/>
          </a:xfrm>
          <a:prstGeom prst="rect">
            <a:avLst/>
          </a:prstGeom>
          <a:noFill/>
          <a:ln/>
        </p:spPr>
        <p:txBody>
          <a:bodyPr wrap="square" lIns="0" tIns="0" rIns="0" bIns="0" rtlCol="0" anchor="ctr"/>
          <a:lstStyle/>
          <a:p>
            <a:pPr marL="0" indent="0">
              <a:buNone/>
            </a:pPr>
            <a:r>
              <a:rPr lang="en-US" sz="1050" i="1" dirty="0">
                <a:solidFill>
                  <a:srgbClr val="5A6B7A"/>
                </a:solidFill>
                <a:latin typeface="Calibri" pitchFamily="34" charset="0"/>
                <a:ea typeface="Calibri" pitchFamily="34" charset="-122"/>
                <a:cs typeface="Calibri" pitchFamily="34" charset="-120"/>
              </a:rPr>
              <a:t>The inception balance is $264,383 — the $230,000 payoff plus $34,383 of financed costs. Nothing out of pocket; the fees buy the non-recourse guarantee and the growing line.</a:t>
            </a:r>
            <a:endParaRPr lang="en-US" sz="1050" dirty="0"/>
          </a:p>
        </p:txBody>
      </p:sp>
      <p:sp>
        <p:nvSpPr>
          <p:cNvPr id="6" name="Shape 3"/>
          <p:cNvSpPr/>
          <p:nvPr/>
        </p:nvSpPr>
        <p:spPr>
          <a:xfrm>
            <a:off x="548640" y="5103274"/>
            <a:ext cx="11064240" cy="1115568"/>
          </a:xfrm>
          <a:prstGeom prst="roundRect">
            <a:avLst>
              <a:gd name="adj" fmla="val 6557"/>
            </a:avLst>
          </a:prstGeom>
          <a:solidFill>
            <a:srgbClr val="F7FAFD"/>
          </a:solidFill>
          <a:ln w="9525">
            <a:solidFill>
              <a:srgbClr val="D8E2EC"/>
            </a:solidFill>
            <a:prstDash val="solid"/>
          </a:ln>
        </p:spPr>
        <p:txBody>
          <a:bodyPr/>
          <a:lstStyle/>
          <a:p>
            <a:endParaRPr lang="en-US"/>
          </a:p>
        </p:txBody>
      </p:sp>
      <p:sp>
        <p:nvSpPr>
          <p:cNvPr id="7" name="Text 4"/>
          <p:cNvSpPr/>
          <p:nvPr/>
        </p:nvSpPr>
        <p:spPr>
          <a:xfrm>
            <a:off x="841248" y="5120640"/>
            <a:ext cx="1828800" cy="256032"/>
          </a:xfrm>
          <a:prstGeom prst="rect">
            <a:avLst/>
          </a:prstGeom>
          <a:noFill/>
          <a:ln/>
        </p:spPr>
        <p:txBody>
          <a:bodyPr wrap="square" lIns="0" tIns="0" rIns="0" bIns="0" rtlCol="0" anchor="ctr"/>
          <a:lstStyle/>
          <a:p>
            <a:pPr marL="0" indent="0">
              <a:buNone/>
            </a:pPr>
            <a:r>
              <a:rPr lang="en-US" sz="1000" b="1" kern="0" spc="200" dirty="0">
                <a:solidFill>
                  <a:srgbClr val="5A6B7A"/>
                </a:solidFill>
                <a:latin typeface="Calibri" pitchFamily="34" charset="0"/>
                <a:ea typeface="Calibri" pitchFamily="34" charset="-122"/>
                <a:cs typeface="Calibri" pitchFamily="34" charset="-120"/>
              </a:rPr>
              <a:t>THE DRAWS</a:t>
            </a:r>
            <a:endParaRPr lang="en-US" sz="1000" dirty="0"/>
          </a:p>
        </p:txBody>
      </p:sp>
      <p:sp>
        <p:nvSpPr>
          <p:cNvPr id="8" name="Shape 5"/>
          <p:cNvSpPr/>
          <p:nvPr/>
        </p:nvSpPr>
        <p:spPr>
          <a:xfrm>
            <a:off x="841248" y="5413248"/>
            <a:ext cx="1170432" cy="566928"/>
          </a:xfrm>
          <a:prstGeom prst="roundRect">
            <a:avLst>
              <a:gd name="adj" fmla="val 12903"/>
            </a:avLst>
          </a:prstGeom>
          <a:solidFill>
            <a:srgbClr val="FDF3E1"/>
          </a:solidFill>
          <a:ln w="13970">
            <a:solidFill>
              <a:srgbClr val="E8A020"/>
            </a:solidFill>
            <a:prstDash val="solid"/>
          </a:ln>
        </p:spPr>
        <p:txBody>
          <a:bodyPr/>
          <a:lstStyle/>
          <a:p>
            <a:endParaRPr lang="en-US"/>
          </a:p>
        </p:txBody>
      </p:sp>
      <p:sp>
        <p:nvSpPr>
          <p:cNvPr id="9" name="Text 6"/>
          <p:cNvSpPr/>
          <p:nvPr/>
        </p:nvSpPr>
        <p:spPr>
          <a:xfrm>
            <a:off x="841248" y="5458968"/>
            <a:ext cx="1170432" cy="219456"/>
          </a:xfrm>
          <a:prstGeom prst="rect">
            <a:avLst/>
          </a:prstGeom>
          <a:noFill/>
          <a:ln/>
        </p:spPr>
        <p:txBody>
          <a:bodyPr wrap="square" lIns="0" tIns="0" rIns="0" bIns="0" rtlCol="0" anchor="ctr"/>
          <a:lstStyle/>
          <a:p>
            <a:pPr marL="0" indent="0" algn="ctr">
              <a:buNone/>
            </a:pPr>
            <a:r>
              <a:rPr lang="en-US" sz="950" dirty="0">
                <a:solidFill>
                  <a:srgbClr val="5A6B7A"/>
                </a:solidFill>
                <a:latin typeface="Calibri" pitchFamily="34" charset="0"/>
                <a:ea typeface="Calibri" pitchFamily="34" charset="-122"/>
                <a:cs typeface="Calibri" pitchFamily="34" charset="-120"/>
              </a:rPr>
              <a:t>Age 68</a:t>
            </a:r>
            <a:endParaRPr lang="en-US" sz="950" dirty="0"/>
          </a:p>
        </p:txBody>
      </p:sp>
      <p:sp>
        <p:nvSpPr>
          <p:cNvPr id="10" name="Text 7"/>
          <p:cNvSpPr/>
          <p:nvPr/>
        </p:nvSpPr>
        <p:spPr>
          <a:xfrm>
            <a:off x="841248" y="5660136"/>
            <a:ext cx="1170432" cy="274320"/>
          </a:xfrm>
          <a:prstGeom prst="rect">
            <a:avLst/>
          </a:prstGeom>
          <a:noFill/>
          <a:ln/>
        </p:spPr>
        <p:txBody>
          <a:bodyPr wrap="square" lIns="0" tIns="0" rIns="0" bIns="0" rtlCol="0" anchor="ctr"/>
          <a:lstStyle/>
          <a:p>
            <a:pPr marL="0" indent="0" algn="ctr">
              <a:buNone/>
            </a:pPr>
            <a:r>
              <a:rPr lang="en-US" sz="1250" b="1" dirty="0">
                <a:solidFill>
                  <a:srgbClr val="8A5A00"/>
                </a:solidFill>
                <a:latin typeface="Calibri" pitchFamily="34" charset="0"/>
                <a:ea typeface="Calibri" pitchFamily="34" charset="-122"/>
                <a:cs typeface="Calibri" pitchFamily="34" charset="-120"/>
              </a:rPr>
              <a:t>$18,000</a:t>
            </a:r>
            <a:endParaRPr lang="en-US" sz="1250" dirty="0"/>
          </a:p>
        </p:txBody>
      </p:sp>
      <p:sp>
        <p:nvSpPr>
          <p:cNvPr id="11" name="Text 8"/>
          <p:cNvSpPr/>
          <p:nvPr/>
        </p:nvSpPr>
        <p:spPr>
          <a:xfrm>
            <a:off x="1993392" y="5541264"/>
            <a:ext cx="182880" cy="320040"/>
          </a:xfrm>
          <a:prstGeom prst="rect">
            <a:avLst/>
          </a:prstGeom>
          <a:noFill/>
          <a:ln/>
        </p:spPr>
        <p:txBody>
          <a:bodyPr wrap="square" lIns="0" tIns="0" rIns="0" bIns="0" rtlCol="0" anchor="ctr"/>
          <a:lstStyle/>
          <a:p>
            <a:pPr marL="0" indent="0" algn="ctr">
              <a:buNone/>
            </a:pPr>
            <a:r>
              <a:rPr lang="en-US" sz="1400" b="1" dirty="0">
                <a:solidFill>
                  <a:srgbClr val="5A6B7A"/>
                </a:solidFill>
                <a:latin typeface="Calibri" pitchFamily="34" charset="0"/>
                <a:ea typeface="Calibri" pitchFamily="34" charset="-122"/>
                <a:cs typeface="Calibri" pitchFamily="34" charset="-120"/>
              </a:rPr>
              <a:t>+</a:t>
            </a:r>
            <a:endParaRPr lang="en-US" sz="1400" dirty="0"/>
          </a:p>
        </p:txBody>
      </p:sp>
      <p:sp>
        <p:nvSpPr>
          <p:cNvPr id="12" name="Shape 9"/>
          <p:cNvSpPr/>
          <p:nvPr/>
        </p:nvSpPr>
        <p:spPr>
          <a:xfrm>
            <a:off x="2139696" y="5413248"/>
            <a:ext cx="1170432" cy="566928"/>
          </a:xfrm>
          <a:prstGeom prst="roundRect">
            <a:avLst>
              <a:gd name="adj" fmla="val 12903"/>
            </a:avLst>
          </a:prstGeom>
          <a:solidFill>
            <a:srgbClr val="FDF3E1"/>
          </a:solidFill>
          <a:ln w="13970">
            <a:solidFill>
              <a:srgbClr val="E8A020"/>
            </a:solidFill>
            <a:prstDash val="solid"/>
          </a:ln>
        </p:spPr>
        <p:txBody>
          <a:bodyPr/>
          <a:lstStyle/>
          <a:p>
            <a:endParaRPr lang="en-US"/>
          </a:p>
        </p:txBody>
      </p:sp>
      <p:sp>
        <p:nvSpPr>
          <p:cNvPr id="13" name="Text 10"/>
          <p:cNvSpPr/>
          <p:nvPr/>
        </p:nvSpPr>
        <p:spPr>
          <a:xfrm>
            <a:off x="2139696" y="5458968"/>
            <a:ext cx="1170432" cy="219456"/>
          </a:xfrm>
          <a:prstGeom prst="rect">
            <a:avLst/>
          </a:prstGeom>
          <a:noFill/>
          <a:ln/>
        </p:spPr>
        <p:txBody>
          <a:bodyPr wrap="square" lIns="0" tIns="0" rIns="0" bIns="0" rtlCol="0" anchor="ctr"/>
          <a:lstStyle/>
          <a:p>
            <a:pPr marL="0" indent="0" algn="ctr">
              <a:buNone/>
            </a:pPr>
            <a:r>
              <a:rPr lang="en-US" sz="950" dirty="0">
                <a:solidFill>
                  <a:srgbClr val="5A6B7A"/>
                </a:solidFill>
                <a:latin typeface="Calibri" pitchFamily="34" charset="0"/>
                <a:ea typeface="Calibri" pitchFamily="34" charset="-122"/>
                <a:cs typeface="Calibri" pitchFamily="34" charset="-120"/>
              </a:rPr>
              <a:t>Age 69</a:t>
            </a:r>
            <a:endParaRPr lang="en-US" sz="950" dirty="0"/>
          </a:p>
        </p:txBody>
      </p:sp>
      <p:sp>
        <p:nvSpPr>
          <p:cNvPr id="14" name="Text 11"/>
          <p:cNvSpPr/>
          <p:nvPr/>
        </p:nvSpPr>
        <p:spPr>
          <a:xfrm>
            <a:off x="2139696" y="5660136"/>
            <a:ext cx="1170432" cy="274320"/>
          </a:xfrm>
          <a:prstGeom prst="rect">
            <a:avLst/>
          </a:prstGeom>
          <a:noFill/>
          <a:ln/>
        </p:spPr>
        <p:txBody>
          <a:bodyPr wrap="square" lIns="0" tIns="0" rIns="0" bIns="0" rtlCol="0" anchor="ctr"/>
          <a:lstStyle/>
          <a:p>
            <a:pPr marL="0" indent="0" algn="ctr">
              <a:buNone/>
            </a:pPr>
            <a:r>
              <a:rPr lang="en-US" sz="1250" b="1" dirty="0">
                <a:solidFill>
                  <a:srgbClr val="8A5A00"/>
                </a:solidFill>
                <a:latin typeface="Calibri" pitchFamily="34" charset="0"/>
                <a:ea typeface="Calibri" pitchFamily="34" charset="-122"/>
                <a:cs typeface="Calibri" pitchFamily="34" charset="-120"/>
              </a:rPr>
              <a:t>$18,000</a:t>
            </a:r>
            <a:endParaRPr lang="en-US" sz="1250" dirty="0"/>
          </a:p>
        </p:txBody>
      </p:sp>
      <p:sp>
        <p:nvSpPr>
          <p:cNvPr id="15" name="Text 12"/>
          <p:cNvSpPr/>
          <p:nvPr/>
        </p:nvSpPr>
        <p:spPr>
          <a:xfrm>
            <a:off x="3291840" y="5541264"/>
            <a:ext cx="182880" cy="320040"/>
          </a:xfrm>
          <a:prstGeom prst="rect">
            <a:avLst/>
          </a:prstGeom>
          <a:noFill/>
          <a:ln/>
        </p:spPr>
        <p:txBody>
          <a:bodyPr wrap="square" lIns="0" tIns="0" rIns="0" bIns="0" rtlCol="0" anchor="ctr"/>
          <a:lstStyle/>
          <a:p>
            <a:pPr marL="0" indent="0" algn="ctr">
              <a:buNone/>
            </a:pPr>
            <a:r>
              <a:rPr lang="en-US" sz="1400" b="1" dirty="0">
                <a:solidFill>
                  <a:srgbClr val="5A6B7A"/>
                </a:solidFill>
                <a:latin typeface="Calibri" pitchFamily="34" charset="0"/>
                <a:ea typeface="Calibri" pitchFamily="34" charset="-122"/>
                <a:cs typeface="Calibri" pitchFamily="34" charset="-120"/>
              </a:rPr>
              <a:t>+</a:t>
            </a:r>
            <a:endParaRPr lang="en-US" sz="1400" dirty="0"/>
          </a:p>
        </p:txBody>
      </p:sp>
      <p:sp>
        <p:nvSpPr>
          <p:cNvPr id="16" name="Shape 13"/>
          <p:cNvSpPr/>
          <p:nvPr/>
        </p:nvSpPr>
        <p:spPr>
          <a:xfrm>
            <a:off x="3438144" y="5413248"/>
            <a:ext cx="1170432" cy="566928"/>
          </a:xfrm>
          <a:prstGeom prst="roundRect">
            <a:avLst>
              <a:gd name="adj" fmla="val 12903"/>
            </a:avLst>
          </a:prstGeom>
          <a:solidFill>
            <a:srgbClr val="FDF3E1"/>
          </a:solidFill>
          <a:ln w="13970">
            <a:solidFill>
              <a:srgbClr val="E8A020"/>
            </a:solidFill>
            <a:prstDash val="solid"/>
          </a:ln>
        </p:spPr>
        <p:txBody>
          <a:bodyPr/>
          <a:lstStyle/>
          <a:p>
            <a:endParaRPr lang="en-US"/>
          </a:p>
        </p:txBody>
      </p:sp>
      <p:sp>
        <p:nvSpPr>
          <p:cNvPr id="17" name="Text 14"/>
          <p:cNvSpPr/>
          <p:nvPr/>
        </p:nvSpPr>
        <p:spPr>
          <a:xfrm>
            <a:off x="3438144" y="5458968"/>
            <a:ext cx="1170432" cy="219456"/>
          </a:xfrm>
          <a:prstGeom prst="rect">
            <a:avLst/>
          </a:prstGeom>
          <a:noFill/>
          <a:ln/>
        </p:spPr>
        <p:txBody>
          <a:bodyPr wrap="square" lIns="0" tIns="0" rIns="0" bIns="0" rtlCol="0" anchor="ctr"/>
          <a:lstStyle/>
          <a:p>
            <a:pPr marL="0" indent="0" algn="ctr">
              <a:buNone/>
            </a:pPr>
            <a:r>
              <a:rPr lang="en-US" sz="950" dirty="0">
                <a:solidFill>
                  <a:srgbClr val="5A6B7A"/>
                </a:solidFill>
                <a:latin typeface="Calibri" pitchFamily="34" charset="0"/>
                <a:ea typeface="Calibri" pitchFamily="34" charset="-122"/>
                <a:cs typeface="Calibri" pitchFamily="34" charset="-120"/>
              </a:rPr>
              <a:t>Age 70</a:t>
            </a:r>
            <a:endParaRPr lang="en-US" sz="950" dirty="0"/>
          </a:p>
        </p:txBody>
      </p:sp>
      <p:sp>
        <p:nvSpPr>
          <p:cNvPr id="18" name="Text 15"/>
          <p:cNvSpPr/>
          <p:nvPr/>
        </p:nvSpPr>
        <p:spPr>
          <a:xfrm>
            <a:off x="3438144" y="5660136"/>
            <a:ext cx="1170432" cy="274320"/>
          </a:xfrm>
          <a:prstGeom prst="rect">
            <a:avLst/>
          </a:prstGeom>
          <a:noFill/>
          <a:ln/>
        </p:spPr>
        <p:txBody>
          <a:bodyPr wrap="square" lIns="0" tIns="0" rIns="0" bIns="0" rtlCol="0" anchor="ctr"/>
          <a:lstStyle/>
          <a:p>
            <a:pPr marL="0" indent="0" algn="ctr">
              <a:buNone/>
            </a:pPr>
            <a:r>
              <a:rPr lang="en-US" sz="1250" b="1" dirty="0">
                <a:solidFill>
                  <a:srgbClr val="8A5A00"/>
                </a:solidFill>
                <a:latin typeface="Calibri" pitchFamily="34" charset="0"/>
                <a:ea typeface="Calibri" pitchFamily="34" charset="-122"/>
                <a:cs typeface="Calibri" pitchFamily="34" charset="-120"/>
              </a:rPr>
              <a:t>$18,000</a:t>
            </a:r>
            <a:endParaRPr lang="en-US" sz="1250" dirty="0"/>
          </a:p>
        </p:txBody>
      </p:sp>
      <p:sp>
        <p:nvSpPr>
          <p:cNvPr id="19" name="Text 16"/>
          <p:cNvSpPr/>
          <p:nvPr/>
        </p:nvSpPr>
        <p:spPr>
          <a:xfrm>
            <a:off x="4590288" y="5541264"/>
            <a:ext cx="182880" cy="320040"/>
          </a:xfrm>
          <a:prstGeom prst="rect">
            <a:avLst/>
          </a:prstGeom>
          <a:noFill/>
          <a:ln/>
        </p:spPr>
        <p:txBody>
          <a:bodyPr wrap="square" lIns="0" tIns="0" rIns="0" bIns="0" rtlCol="0" anchor="ctr"/>
          <a:lstStyle/>
          <a:p>
            <a:pPr marL="0" indent="0" algn="ctr">
              <a:buNone/>
            </a:pPr>
            <a:r>
              <a:rPr lang="en-US" sz="1400" b="1" dirty="0">
                <a:solidFill>
                  <a:srgbClr val="5A6B7A"/>
                </a:solidFill>
                <a:latin typeface="Calibri" pitchFamily="34" charset="0"/>
                <a:ea typeface="Calibri" pitchFamily="34" charset="-122"/>
                <a:cs typeface="Calibri" pitchFamily="34" charset="-120"/>
              </a:rPr>
              <a:t>+</a:t>
            </a:r>
            <a:endParaRPr lang="en-US" sz="1400" dirty="0"/>
          </a:p>
        </p:txBody>
      </p:sp>
      <p:sp>
        <p:nvSpPr>
          <p:cNvPr id="20" name="Shape 17"/>
          <p:cNvSpPr/>
          <p:nvPr/>
        </p:nvSpPr>
        <p:spPr>
          <a:xfrm>
            <a:off x="4736592" y="5413248"/>
            <a:ext cx="1170432" cy="566928"/>
          </a:xfrm>
          <a:prstGeom prst="roundRect">
            <a:avLst>
              <a:gd name="adj" fmla="val 12903"/>
            </a:avLst>
          </a:prstGeom>
          <a:solidFill>
            <a:srgbClr val="FDF3E1"/>
          </a:solidFill>
          <a:ln w="13970">
            <a:solidFill>
              <a:srgbClr val="E8A020"/>
            </a:solidFill>
            <a:prstDash val="solid"/>
          </a:ln>
        </p:spPr>
        <p:txBody>
          <a:bodyPr/>
          <a:lstStyle/>
          <a:p>
            <a:endParaRPr lang="en-US"/>
          </a:p>
        </p:txBody>
      </p:sp>
      <p:sp>
        <p:nvSpPr>
          <p:cNvPr id="21" name="Text 18"/>
          <p:cNvSpPr/>
          <p:nvPr/>
        </p:nvSpPr>
        <p:spPr>
          <a:xfrm>
            <a:off x="4736592" y="5458968"/>
            <a:ext cx="1170432" cy="219456"/>
          </a:xfrm>
          <a:prstGeom prst="rect">
            <a:avLst/>
          </a:prstGeom>
          <a:noFill/>
          <a:ln/>
        </p:spPr>
        <p:txBody>
          <a:bodyPr wrap="square" lIns="0" tIns="0" rIns="0" bIns="0" rtlCol="0" anchor="ctr"/>
          <a:lstStyle/>
          <a:p>
            <a:pPr marL="0" indent="0" algn="ctr">
              <a:buNone/>
            </a:pPr>
            <a:r>
              <a:rPr lang="en-US" sz="950" dirty="0">
                <a:solidFill>
                  <a:srgbClr val="5A6B7A"/>
                </a:solidFill>
                <a:latin typeface="Calibri" pitchFamily="34" charset="0"/>
                <a:ea typeface="Calibri" pitchFamily="34" charset="-122"/>
                <a:cs typeface="Calibri" pitchFamily="34" charset="-120"/>
              </a:rPr>
              <a:t>Age 71</a:t>
            </a:r>
            <a:endParaRPr lang="en-US" sz="950" dirty="0"/>
          </a:p>
        </p:txBody>
      </p:sp>
      <p:sp>
        <p:nvSpPr>
          <p:cNvPr id="22" name="Text 19"/>
          <p:cNvSpPr/>
          <p:nvPr/>
        </p:nvSpPr>
        <p:spPr>
          <a:xfrm>
            <a:off x="4736592" y="5660136"/>
            <a:ext cx="1170432" cy="274320"/>
          </a:xfrm>
          <a:prstGeom prst="rect">
            <a:avLst/>
          </a:prstGeom>
          <a:noFill/>
          <a:ln/>
        </p:spPr>
        <p:txBody>
          <a:bodyPr wrap="square" lIns="0" tIns="0" rIns="0" bIns="0" rtlCol="0" anchor="ctr"/>
          <a:lstStyle/>
          <a:p>
            <a:pPr marL="0" indent="0" algn="ctr">
              <a:buNone/>
            </a:pPr>
            <a:r>
              <a:rPr lang="en-US" sz="1250" b="1" dirty="0">
                <a:solidFill>
                  <a:srgbClr val="8A5A00"/>
                </a:solidFill>
                <a:latin typeface="Calibri" pitchFamily="34" charset="0"/>
                <a:ea typeface="Calibri" pitchFamily="34" charset="-122"/>
                <a:cs typeface="Calibri" pitchFamily="34" charset="-120"/>
              </a:rPr>
              <a:t>$18,000</a:t>
            </a:r>
            <a:endParaRPr lang="en-US" sz="1250" dirty="0"/>
          </a:p>
        </p:txBody>
      </p:sp>
      <p:sp>
        <p:nvSpPr>
          <p:cNvPr id="23" name="Text 20"/>
          <p:cNvSpPr/>
          <p:nvPr/>
        </p:nvSpPr>
        <p:spPr>
          <a:xfrm>
            <a:off x="5888736" y="5541264"/>
            <a:ext cx="182880" cy="320040"/>
          </a:xfrm>
          <a:prstGeom prst="rect">
            <a:avLst/>
          </a:prstGeom>
          <a:noFill/>
          <a:ln/>
        </p:spPr>
        <p:txBody>
          <a:bodyPr wrap="square" lIns="0" tIns="0" rIns="0" bIns="0" rtlCol="0" anchor="ctr"/>
          <a:lstStyle/>
          <a:p>
            <a:pPr marL="0" indent="0" algn="ctr">
              <a:buNone/>
            </a:pPr>
            <a:r>
              <a:rPr lang="en-US" sz="1400" b="1" dirty="0">
                <a:solidFill>
                  <a:srgbClr val="5A6B7A"/>
                </a:solidFill>
                <a:latin typeface="Calibri" pitchFamily="34" charset="0"/>
                <a:ea typeface="Calibri" pitchFamily="34" charset="-122"/>
                <a:cs typeface="Calibri" pitchFamily="34" charset="-120"/>
              </a:rPr>
              <a:t>+</a:t>
            </a:r>
            <a:endParaRPr lang="en-US" sz="1400" dirty="0"/>
          </a:p>
        </p:txBody>
      </p:sp>
      <p:sp>
        <p:nvSpPr>
          <p:cNvPr id="24" name="Shape 21"/>
          <p:cNvSpPr/>
          <p:nvPr/>
        </p:nvSpPr>
        <p:spPr>
          <a:xfrm>
            <a:off x="6035040" y="5413248"/>
            <a:ext cx="1170432" cy="566928"/>
          </a:xfrm>
          <a:prstGeom prst="roundRect">
            <a:avLst>
              <a:gd name="adj" fmla="val 12903"/>
            </a:avLst>
          </a:prstGeom>
          <a:solidFill>
            <a:srgbClr val="FDF3E1"/>
          </a:solidFill>
          <a:ln w="13970">
            <a:solidFill>
              <a:srgbClr val="E8A020"/>
            </a:solidFill>
            <a:prstDash val="solid"/>
          </a:ln>
        </p:spPr>
        <p:txBody>
          <a:bodyPr/>
          <a:lstStyle/>
          <a:p>
            <a:endParaRPr lang="en-US"/>
          </a:p>
        </p:txBody>
      </p:sp>
      <p:sp>
        <p:nvSpPr>
          <p:cNvPr id="25" name="Text 22"/>
          <p:cNvSpPr/>
          <p:nvPr/>
        </p:nvSpPr>
        <p:spPr>
          <a:xfrm>
            <a:off x="6035040" y="5458968"/>
            <a:ext cx="1170432" cy="219456"/>
          </a:xfrm>
          <a:prstGeom prst="rect">
            <a:avLst/>
          </a:prstGeom>
          <a:noFill/>
          <a:ln/>
        </p:spPr>
        <p:txBody>
          <a:bodyPr wrap="square" lIns="0" tIns="0" rIns="0" bIns="0" rtlCol="0" anchor="ctr"/>
          <a:lstStyle/>
          <a:p>
            <a:pPr marL="0" indent="0" algn="ctr">
              <a:buNone/>
            </a:pPr>
            <a:r>
              <a:rPr lang="en-US" sz="950" dirty="0">
                <a:solidFill>
                  <a:srgbClr val="5A6B7A"/>
                </a:solidFill>
                <a:latin typeface="Calibri" pitchFamily="34" charset="0"/>
                <a:ea typeface="Calibri" pitchFamily="34" charset="-122"/>
                <a:cs typeface="Calibri" pitchFamily="34" charset="-120"/>
              </a:rPr>
              <a:t>Age 72</a:t>
            </a:r>
            <a:endParaRPr lang="en-US" sz="950" dirty="0"/>
          </a:p>
        </p:txBody>
      </p:sp>
      <p:sp>
        <p:nvSpPr>
          <p:cNvPr id="26" name="Text 23"/>
          <p:cNvSpPr/>
          <p:nvPr/>
        </p:nvSpPr>
        <p:spPr>
          <a:xfrm>
            <a:off x="6035040" y="5660136"/>
            <a:ext cx="1170432" cy="274320"/>
          </a:xfrm>
          <a:prstGeom prst="rect">
            <a:avLst/>
          </a:prstGeom>
          <a:noFill/>
          <a:ln/>
        </p:spPr>
        <p:txBody>
          <a:bodyPr wrap="square" lIns="0" tIns="0" rIns="0" bIns="0" rtlCol="0" anchor="ctr"/>
          <a:lstStyle/>
          <a:p>
            <a:pPr marL="0" indent="0" algn="ctr">
              <a:buNone/>
            </a:pPr>
            <a:r>
              <a:rPr lang="en-US" sz="1250" b="1" dirty="0">
                <a:solidFill>
                  <a:srgbClr val="8A5A00"/>
                </a:solidFill>
                <a:latin typeface="Calibri" pitchFamily="34" charset="0"/>
                <a:ea typeface="Calibri" pitchFamily="34" charset="-122"/>
                <a:cs typeface="Calibri" pitchFamily="34" charset="-120"/>
              </a:rPr>
              <a:t>$18,000</a:t>
            </a:r>
            <a:endParaRPr lang="en-US" sz="1250" dirty="0"/>
          </a:p>
        </p:txBody>
      </p:sp>
      <p:sp>
        <p:nvSpPr>
          <p:cNvPr id="27" name="Text 24"/>
          <p:cNvSpPr/>
          <p:nvPr/>
        </p:nvSpPr>
        <p:spPr>
          <a:xfrm>
            <a:off x="7360920" y="5468112"/>
            <a:ext cx="365760" cy="502920"/>
          </a:xfrm>
          <a:prstGeom prst="rect">
            <a:avLst/>
          </a:prstGeom>
          <a:noFill/>
          <a:ln/>
        </p:spPr>
        <p:txBody>
          <a:bodyPr wrap="square" lIns="0" tIns="0" rIns="0" bIns="0" rtlCol="0" anchor="ctr"/>
          <a:lstStyle/>
          <a:p>
            <a:pPr marL="0" indent="0" algn="ctr">
              <a:buNone/>
            </a:pPr>
            <a:r>
              <a:rPr lang="en-US" sz="2200" b="1" dirty="0">
                <a:solidFill>
                  <a:srgbClr val="5A6B7A"/>
                </a:solidFill>
                <a:latin typeface="Calibri" pitchFamily="34" charset="0"/>
                <a:ea typeface="Calibri" pitchFamily="34" charset="-122"/>
                <a:cs typeface="Calibri" pitchFamily="34" charset="-120"/>
              </a:rPr>
              <a:t>=</a:t>
            </a:r>
            <a:endParaRPr lang="en-US" sz="2200" dirty="0"/>
          </a:p>
        </p:txBody>
      </p:sp>
      <p:sp>
        <p:nvSpPr>
          <p:cNvPr id="28" name="Text 25"/>
          <p:cNvSpPr/>
          <p:nvPr/>
        </p:nvSpPr>
        <p:spPr>
          <a:xfrm>
            <a:off x="7726680" y="5349240"/>
            <a:ext cx="2423160" cy="685800"/>
          </a:xfrm>
          <a:prstGeom prst="rect">
            <a:avLst/>
          </a:prstGeom>
          <a:noFill/>
          <a:ln/>
        </p:spPr>
        <p:txBody>
          <a:bodyPr wrap="square" lIns="0" tIns="0" rIns="0" bIns="0" rtlCol="0" anchor="ctr"/>
          <a:lstStyle/>
          <a:p>
            <a:pPr marL="0" indent="0">
              <a:buNone/>
            </a:pPr>
            <a:r>
              <a:rPr lang="en-US" sz="3700" b="1" dirty="0">
                <a:solidFill>
                  <a:srgbClr val="2E7D4F"/>
                </a:solidFill>
                <a:latin typeface="DM Sans Medium" panose="020F0502020204030204" pitchFamily="2" charset="0"/>
                <a:ea typeface="Cambria" pitchFamily="34" charset="-122"/>
                <a:cs typeface="Cambria" pitchFamily="34" charset="-120"/>
              </a:rPr>
              <a:t>$90,000</a:t>
            </a:r>
            <a:endParaRPr lang="en-US" sz="3700" dirty="0"/>
          </a:p>
        </p:txBody>
      </p:sp>
      <p:sp>
        <p:nvSpPr>
          <p:cNvPr id="29" name="Text 26"/>
          <p:cNvSpPr/>
          <p:nvPr/>
        </p:nvSpPr>
        <p:spPr>
          <a:xfrm>
            <a:off x="9814560" y="5230368"/>
            <a:ext cx="1828800" cy="841248"/>
          </a:xfrm>
          <a:prstGeom prst="rect">
            <a:avLst/>
          </a:prstGeom>
          <a:noFill/>
          <a:ln/>
        </p:spPr>
        <p:txBody>
          <a:bodyPr wrap="square" lIns="0" tIns="0" rIns="0" bIns="0" rtlCol="0" anchor="ctr"/>
          <a:lstStyle/>
          <a:p>
            <a:pPr marL="0" indent="0">
              <a:lnSpc>
                <a:spcPts val="1050"/>
              </a:lnSpc>
              <a:buNone/>
            </a:pPr>
            <a:r>
              <a:rPr lang="en-US" sz="1000" b="1" dirty="0">
                <a:solidFill>
                  <a:srgbClr val="1A2733"/>
                </a:solidFill>
                <a:latin typeface="Calibri" pitchFamily="34" charset="0"/>
                <a:ea typeface="Calibri" pitchFamily="34" charset="-122"/>
                <a:cs typeface="Calibri" pitchFamily="34" charset="-120"/>
              </a:rPr>
              <a:t>tax-free cash flow — travel and projects, no 1099s. Line still recovers to $998k by age 90</a:t>
            </a:r>
            <a:r>
              <a:rPr lang="en-US" sz="860" dirty="0">
                <a:solidFill>
                  <a:srgbClr val="1A2733"/>
                </a:solidFill>
                <a:latin typeface="Calibri" pitchFamily="34" charset="0"/>
                <a:ea typeface="Calibri" pitchFamily="34" charset="-122"/>
                <a:cs typeface="Calibri" pitchFamily="34" charset="-120"/>
              </a:rPr>
              <a:t>.</a:t>
            </a:r>
            <a:endParaRPr lang="en-US" sz="860" dirty="0"/>
          </a:p>
        </p:txBody>
      </p:sp>
      <p:sp>
        <p:nvSpPr>
          <p:cNvPr id="31" name="Text 28"/>
          <p:cNvSpPr/>
          <p:nvPr/>
        </p:nvSpPr>
        <p:spPr>
          <a:xfrm>
            <a:off x="11338560" y="6473952"/>
            <a:ext cx="365760" cy="274320"/>
          </a:xfrm>
          <a:prstGeom prst="rect">
            <a:avLst/>
          </a:prstGeom>
          <a:noFill/>
          <a:ln/>
        </p:spPr>
        <p:txBody>
          <a:bodyPr wrap="square" lIns="0" tIns="0" rIns="0" bIns="0" rtlCol="0" anchor="ctr"/>
          <a:lstStyle/>
          <a:p>
            <a:pPr marL="0" indent="0" algn="r">
              <a:buNone/>
            </a:pPr>
            <a:r>
              <a:rPr lang="en-US" sz="900" dirty="0">
                <a:solidFill>
                  <a:srgbClr val="5A6B7A"/>
                </a:solidFill>
                <a:latin typeface="Calibri" pitchFamily="34" charset="0"/>
                <a:ea typeface="Calibri" pitchFamily="34" charset="-122"/>
                <a:cs typeface="Calibri" pitchFamily="34" charset="-120"/>
              </a:rPr>
              <a:t>5</a:t>
            </a:r>
            <a:endParaRPr lang="en-US" sz="900" dirty="0"/>
          </a:p>
        </p:txBody>
      </p:sp>
      <p:sp>
        <p:nvSpPr>
          <p:cNvPr id="32" name="Shape 22">
            <a:extLst>
              <a:ext uri="{FF2B5EF4-FFF2-40B4-BE49-F238E27FC236}">
                <a16:creationId xmlns:a16="http://schemas.microsoft.com/office/drawing/2014/main" id="{F427E1D7-0DB1-DB86-A5D5-71F33A96AC80}"/>
              </a:ext>
            </a:extLst>
          </p:cNvPr>
          <p:cNvSpPr/>
          <p:nvPr/>
        </p:nvSpPr>
        <p:spPr>
          <a:xfrm>
            <a:off x="673894" y="758952"/>
            <a:ext cx="475488" cy="475488"/>
          </a:xfrm>
          <a:prstGeom prst="ellipse">
            <a:avLst/>
          </a:prstGeom>
          <a:solidFill>
            <a:srgbClr val="06559D"/>
          </a:solidFill>
          <a:ln w="12700">
            <a:solidFill>
              <a:srgbClr val="06559D"/>
            </a:solidFill>
            <a:prstDash val="solid"/>
          </a:ln>
        </p:spPr>
        <p:txBody>
          <a:bodyPr/>
          <a:lstStyle/>
          <a:p>
            <a:r>
              <a:rPr lang="en-US" b="1" dirty="0">
                <a:solidFill>
                  <a:schemeClr val="bg1"/>
                </a:solidFill>
                <a:latin typeface="DM Sans" pitchFamily="2" charset="0"/>
              </a:rPr>
              <a:t> 1</a:t>
            </a:r>
          </a:p>
        </p:txBody>
      </p:sp>
      <p:sp>
        <p:nvSpPr>
          <p:cNvPr id="34" name="Shape 22">
            <a:extLst>
              <a:ext uri="{FF2B5EF4-FFF2-40B4-BE49-F238E27FC236}">
                <a16:creationId xmlns:a16="http://schemas.microsoft.com/office/drawing/2014/main" id="{5E53E8AC-EFE4-83B1-4ABF-D84E3800AA61}"/>
              </a:ext>
            </a:extLst>
          </p:cNvPr>
          <p:cNvSpPr/>
          <p:nvPr/>
        </p:nvSpPr>
        <p:spPr>
          <a:xfrm>
            <a:off x="4625940" y="772668"/>
            <a:ext cx="475488" cy="475488"/>
          </a:xfrm>
          <a:prstGeom prst="ellipse">
            <a:avLst/>
          </a:prstGeom>
          <a:solidFill>
            <a:srgbClr val="06559D"/>
          </a:solidFill>
          <a:ln w="12700">
            <a:solidFill>
              <a:srgbClr val="06559D"/>
            </a:solidFill>
            <a:prstDash val="solid"/>
          </a:ln>
        </p:spPr>
        <p:txBody>
          <a:bodyPr/>
          <a:lstStyle/>
          <a:p>
            <a:r>
              <a:rPr lang="en-US" b="1" dirty="0">
                <a:solidFill>
                  <a:schemeClr val="bg1"/>
                </a:solidFill>
                <a:latin typeface="DM Sans" pitchFamily="2" charset="0"/>
              </a:rPr>
              <a:t>2</a:t>
            </a:r>
          </a:p>
        </p:txBody>
      </p:sp>
      <p:sp>
        <p:nvSpPr>
          <p:cNvPr id="36" name="Shape 22">
            <a:extLst>
              <a:ext uri="{FF2B5EF4-FFF2-40B4-BE49-F238E27FC236}">
                <a16:creationId xmlns:a16="http://schemas.microsoft.com/office/drawing/2014/main" id="{6020FAAF-21FC-69B2-0F2D-21FEDC6DAA1C}"/>
              </a:ext>
            </a:extLst>
          </p:cNvPr>
          <p:cNvSpPr/>
          <p:nvPr/>
        </p:nvSpPr>
        <p:spPr>
          <a:xfrm>
            <a:off x="7397404" y="747693"/>
            <a:ext cx="475488" cy="475488"/>
          </a:xfrm>
          <a:prstGeom prst="ellipse">
            <a:avLst/>
          </a:prstGeom>
          <a:solidFill>
            <a:srgbClr val="06559D"/>
          </a:solidFill>
          <a:ln w="12700">
            <a:solidFill>
              <a:srgbClr val="06559D"/>
            </a:solidFill>
            <a:prstDash val="solid"/>
          </a:ln>
        </p:spPr>
        <p:txBody>
          <a:bodyPr/>
          <a:lstStyle/>
          <a:p>
            <a:r>
              <a:rPr lang="en-US" b="1" dirty="0">
                <a:solidFill>
                  <a:schemeClr val="bg1"/>
                </a:solidFill>
                <a:latin typeface="DM Sans" pitchFamily="2" charset="0"/>
              </a:rPr>
              <a:t>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Calibri" pitchFamily="34" charset="0"/>
                <a:ea typeface="Calibri" pitchFamily="34" charset="-122"/>
                <a:cs typeface="Calibri" pitchFamily="34" charset="-120"/>
              </a:rPr>
              <a:t>CASE 1  ·  SCENARIO B: KEEP PAYING, VOLUNTARILY</a:t>
            </a:r>
            <a:endParaRPr lang="en-US" sz="1300" dirty="0"/>
          </a:p>
        </p:txBody>
      </p:sp>
      <p:sp>
        <p:nvSpPr>
          <p:cNvPr id="4" name="Text 2"/>
          <p:cNvSpPr/>
          <p:nvPr/>
        </p:nvSpPr>
        <p:spPr>
          <a:xfrm>
            <a:off x="548640" y="1417320"/>
            <a:ext cx="11064240" cy="566928"/>
          </a:xfrm>
          <a:prstGeom prst="rect">
            <a:avLst/>
          </a:prstGeom>
          <a:noFill/>
          <a:ln/>
        </p:spPr>
        <p:txBody>
          <a:bodyPr wrap="square" lIns="0" tIns="0" rIns="0" bIns="0" rtlCol="0" anchor="ctr"/>
          <a:lstStyle/>
          <a:p>
            <a:pPr marL="0" indent="0">
              <a:lnSpc>
                <a:spcPts val="1700"/>
              </a:lnSpc>
              <a:buNone/>
            </a:pPr>
            <a:r>
              <a:rPr lang="en-US" sz="1600" dirty="0">
                <a:solidFill>
                  <a:srgbClr val="1A2733"/>
                </a:solidFill>
                <a:latin typeface="Calibri" pitchFamily="34" charset="0"/>
                <a:ea typeface="Calibri" pitchFamily="34" charset="-122"/>
                <a:cs typeface="Calibri" pitchFamily="34" charset="-120"/>
              </a:rPr>
              <a:t>Same couple. Same HECM payoff. One change: they voluntarily keep paying </a:t>
            </a:r>
            <a:r>
              <a:rPr lang="en-US" sz="1600" b="1" dirty="0">
                <a:solidFill>
                  <a:srgbClr val="1A2733"/>
                </a:solidFill>
                <a:latin typeface="Calibri" pitchFamily="34" charset="0"/>
                <a:ea typeface="Calibri" pitchFamily="34" charset="-122"/>
                <a:cs typeface="Calibri" pitchFamily="34" charset="-120"/>
              </a:rPr>
              <a:t>$2,127 </a:t>
            </a:r>
            <a:r>
              <a:rPr lang="en-US" sz="1600" dirty="0">
                <a:solidFill>
                  <a:srgbClr val="1A2733"/>
                </a:solidFill>
                <a:latin typeface="Calibri" pitchFamily="34" charset="0"/>
                <a:ea typeface="Calibri" pitchFamily="34" charset="-122"/>
                <a:cs typeface="Calibri" pitchFamily="34" charset="-120"/>
              </a:rPr>
              <a:t>a month for 10 years — every dollar now optional, growing the credit line.</a:t>
            </a:r>
            <a:endParaRPr lang="en-US" sz="1600" dirty="0"/>
          </a:p>
        </p:txBody>
      </p:sp>
      <p:graphicFrame>
        <p:nvGraphicFramePr>
          <p:cNvPr id="5" name="Table 0"/>
          <p:cNvGraphicFramePr>
            <a:graphicFrameLocks noGrp="1"/>
          </p:cNvGraphicFramePr>
          <p:nvPr>
            <p:extLst>
              <p:ext uri="{D42A27DB-BD31-4B8C-83A1-F6EECF244321}">
                <p14:modId xmlns:p14="http://schemas.microsoft.com/office/powerpoint/2010/main" val="2062852420"/>
              </p:ext>
            </p:extLst>
          </p:nvPr>
        </p:nvGraphicFramePr>
        <p:xfrm>
          <a:off x="548640" y="2148840"/>
          <a:ext cx="11064240" cy="2852928"/>
        </p:xfrm>
        <a:graphic>
          <a:graphicData uri="http://schemas.openxmlformats.org/drawingml/2006/table">
            <a:tbl>
              <a:tblPr/>
              <a:tblGrid>
                <a:gridCol w="3291840">
                  <a:extLst>
                    <a:ext uri="{9D8B030D-6E8A-4147-A177-3AD203B41FA5}">
                      <a16:colId xmlns:a16="http://schemas.microsoft.com/office/drawing/2014/main" val="20000"/>
                    </a:ext>
                  </a:extLst>
                </a:gridCol>
                <a:gridCol w="196596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gridCol w="1920240">
                  <a:extLst>
                    <a:ext uri="{9D8B030D-6E8A-4147-A177-3AD203B41FA5}">
                      <a16:colId xmlns:a16="http://schemas.microsoft.com/office/drawing/2014/main" val="20003"/>
                    </a:ext>
                  </a:extLst>
                </a:gridCol>
                <a:gridCol w="1965960">
                  <a:extLst>
                    <a:ext uri="{9D8B030D-6E8A-4147-A177-3AD203B41FA5}">
                      <a16:colId xmlns:a16="http://schemas.microsoft.com/office/drawing/2014/main" val="20004"/>
                    </a:ext>
                  </a:extLst>
                </a:gridCol>
              </a:tblGrid>
              <a:tr h="475488">
                <a:tc>
                  <a:txBody>
                    <a:bodyPr/>
                    <a:lstStyle/>
                    <a:p>
                      <a:pPr marL="0" indent="0" algn="l">
                        <a:buNone/>
                      </a:pP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r">
                        <a:buNone/>
                      </a:pPr>
                      <a:r>
                        <a:rPr lang="en-US" sz="1250" b="1" dirty="0">
                          <a:solidFill>
                            <a:srgbClr val="FFFFFF"/>
                          </a:solidFill>
                          <a:latin typeface="Calibri" pitchFamily="34" charset="0"/>
                          <a:ea typeface="Calibri" pitchFamily="34" charset="-122"/>
                          <a:cs typeface="Calibri" pitchFamily="34" charset="-120"/>
                        </a:rPr>
                        <a:t>Inception (66)</a:t>
                      </a: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r">
                        <a:buNone/>
                      </a:pPr>
                      <a:r>
                        <a:rPr lang="en-US" sz="1250" b="1" dirty="0">
                          <a:solidFill>
                            <a:srgbClr val="FFFFFF"/>
                          </a:solidFill>
                          <a:latin typeface="Calibri" pitchFamily="34" charset="0"/>
                          <a:ea typeface="Calibri" pitchFamily="34" charset="-122"/>
                          <a:cs typeface="Calibri" pitchFamily="34" charset="-120"/>
                        </a:rPr>
                        <a:t>Age 70</a:t>
                      </a: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r">
                        <a:buNone/>
                      </a:pPr>
                      <a:r>
                        <a:rPr lang="en-US" sz="1250" b="1" dirty="0">
                          <a:solidFill>
                            <a:srgbClr val="FFFFFF"/>
                          </a:solidFill>
                          <a:latin typeface="Calibri" pitchFamily="34" charset="0"/>
                          <a:ea typeface="Calibri" pitchFamily="34" charset="-122"/>
                          <a:cs typeface="Calibri" pitchFamily="34" charset="-120"/>
                        </a:rPr>
                        <a:t>Age 76</a:t>
                      </a: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r">
                        <a:buNone/>
                      </a:pPr>
                      <a:r>
                        <a:rPr lang="en-US" sz="1250" b="1" dirty="0">
                          <a:solidFill>
                            <a:srgbClr val="FFFFFF"/>
                          </a:solidFill>
                          <a:latin typeface="Calibri" pitchFamily="34" charset="0"/>
                          <a:ea typeface="Calibri" pitchFamily="34" charset="-122"/>
                          <a:cs typeface="Calibri" pitchFamily="34" charset="-120"/>
                        </a:rPr>
                        <a:t>Age 90</a:t>
                      </a:r>
                      <a:endParaRPr lang="en-US" sz="12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extLst>
                  <a:ext uri="{0D108BD9-81ED-4DB2-BD59-A6C34878D82A}">
                    <a16:rowId xmlns:a16="http://schemas.microsoft.com/office/drawing/2014/main" val="10000"/>
                  </a:ext>
                </a:extLst>
              </a:tr>
              <a:tr h="475488">
                <a:tc>
                  <a:txBody>
                    <a:bodyPr/>
                    <a:lstStyle/>
                    <a:p>
                      <a:pPr marL="0" indent="0" algn="l">
                        <a:buNone/>
                      </a:pPr>
                      <a:r>
                        <a:rPr lang="en-US" sz="1200" b="1" dirty="0">
                          <a:solidFill>
                            <a:srgbClr val="1A2733"/>
                          </a:solidFill>
                          <a:latin typeface="Calibri" pitchFamily="34" charset="0"/>
                          <a:ea typeface="Calibri" pitchFamily="34" charset="-122"/>
                          <a:cs typeface="Calibri" pitchFamily="34" charset="-120"/>
                        </a:rPr>
                        <a:t>Cumulative cash drawn (tax-free)</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050" b="1" dirty="0">
                          <a:solidFill>
                            <a:srgbClr val="8A5A00"/>
                          </a:solidFill>
                          <a:latin typeface="Calibri" pitchFamily="34" charset="0"/>
                          <a:ea typeface="Calibri" pitchFamily="34" charset="-122"/>
                          <a:cs typeface="Calibri" pitchFamily="34" charset="-120"/>
                        </a:rPr>
                        <a:t>$0  —  draws not yet started</a:t>
                      </a:r>
                      <a:endParaRPr lang="en-US" sz="105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pitchFamily="34" charset="0"/>
                          <a:ea typeface="Calibri" pitchFamily="34" charset="-122"/>
                          <a:cs typeface="Calibri" pitchFamily="34" charset="-120"/>
                        </a:rPr>
                        <a:t>$725,000</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extLst>
                  <a:ext uri="{0D108BD9-81ED-4DB2-BD59-A6C34878D82A}">
                    <a16:rowId xmlns:a16="http://schemas.microsoft.com/office/drawing/2014/main" val="10001"/>
                  </a:ext>
                </a:extLst>
              </a:tr>
              <a:tr h="475488">
                <a:tc>
                  <a:txBody>
                    <a:bodyPr/>
                    <a:lstStyle/>
                    <a:p>
                      <a:pPr marL="0" indent="0" algn="l">
                        <a:buNone/>
                      </a:pPr>
                      <a:r>
                        <a:rPr lang="en-US" sz="1200" b="1" dirty="0">
                          <a:solidFill>
                            <a:srgbClr val="1A2733"/>
                          </a:solidFill>
                          <a:latin typeface="Calibri" pitchFamily="34" charset="0"/>
                          <a:ea typeface="Calibri" pitchFamily="34" charset="-122"/>
                          <a:cs typeface="Calibri" pitchFamily="34" charset="-120"/>
                        </a:rPr>
                        <a:t>Available credit line</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$181,555</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$363,403</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b="1" dirty="0">
                          <a:solidFill>
                            <a:srgbClr val="06559D"/>
                          </a:solidFill>
                          <a:latin typeface="Calibri" pitchFamily="34" charset="0"/>
                          <a:ea typeface="Calibri" pitchFamily="34" charset="-122"/>
                          <a:cs typeface="Calibri" pitchFamily="34" charset="-120"/>
                        </a:rPr>
                        <a:t>$754,221</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$585,478</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2"/>
                  </a:ext>
                </a:extLst>
              </a:tr>
              <a:tr h="475488">
                <a:tc>
                  <a:txBody>
                    <a:bodyPr/>
                    <a:lstStyle/>
                    <a:p>
                      <a:pPr marL="0" indent="0" algn="l">
                        <a:buNone/>
                      </a:pPr>
                      <a:r>
                        <a:rPr lang="en-US" sz="1200" b="1" dirty="0">
                          <a:solidFill>
                            <a:srgbClr val="1A2733"/>
                          </a:solidFill>
                          <a:latin typeface="Calibri" pitchFamily="34" charset="0"/>
                          <a:ea typeface="Calibri" pitchFamily="34" charset="-122"/>
                          <a:cs typeface="Calibri" pitchFamily="34" charset="-120"/>
                        </a:rPr>
                        <a:t>Loan balance</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$264,383</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$229,062</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$153,169</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$1,867,658</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lgn="l">
                        <a:buNone/>
                      </a:pPr>
                      <a:r>
                        <a:rPr lang="en-US" sz="1200" b="1" dirty="0">
                          <a:solidFill>
                            <a:srgbClr val="1A2733"/>
                          </a:solidFill>
                          <a:latin typeface="Calibri" pitchFamily="34" charset="0"/>
                          <a:ea typeface="Calibri" pitchFamily="34" charset="-122"/>
                          <a:cs typeface="Calibri" pitchFamily="34" charset="-120"/>
                        </a:rPr>
                        <a:t>Net home equity</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$985,618</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$1,177,824</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$1,526,727</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r">
                        <a:buNone/>
                      </a:pPr>
                      <a:r>
                        <a:rPr lang="en-US" sz="1200" dirty="0">
                          <a:solidFill>
                            <a:srgbClr val="1A2733"/>
                          </a:solidFill>
                          <a:latin typeface="Calibri" pitchFamily="34" charset="0"/>
                          <a:ea typeface="Calibri" pitchFamily="34" charset="-122"/>
                          <a:cs typeface="Calibri" pitchFamily="34" charset="-120"/>
                        </a:rPr>
                        <a:t>$673,335</a:t>
                      </a:r>
                      <a:endParaRPr lang="en-US" sz="1200" dirty="0">
                        <a:latin typeface="Calibri" charset="0"/>
                        <a:ea typeface="Calibri" charset="0"/>
                        <a:cs typeface="Calibri" charset="0"/>
                      </a:endParaRP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4"/>
                  </a:ext>
                </a:extLst>
              </a:tr>
              <a:tr h="475488">
                <a:tc>
                  <a:txBody>
                    <a:bodyPr/>
                    <a:lstStyle/>
                    <a:p>
                      <a:pPr marL="0" indent="0" algn="l">
                        <a:buNone/>
                      </a:pPr>
                      <a:r>
                        <a:rPr lang="en-US" sz="1200" b="1" dirty="0">
                          <a:solidFill>
                            <a:srgbClr val="8A5A00"/>
                          </a:solidFill>
                          <a:latin typeface="Calibri" charset="0"/>
                          <a:ea typeface="Calibri" charset="0"/>
                          <a:cs typeface="Calibri" charset="0"/>
                        </a:rPr>
                        <a:t>Spending </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dirty="0">
                          <a:solidFill>
                            <a:srgbClr val="8A5A00"/>
                          </a:solidFill>
                          <a:latin typeface="Calibri" charset="0"/>
                          <a:ea typeface="Calibri" charset="0"/>
                          <a:cs typeface="Calibri" charset="0"/>
                        </a:rPr>
                        <a:t>NA</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dirty="0">
                          <a:solidFill>
                            <a:srgbClr val="8A5A00"/>
                          </a:solidFill>
                          <a:latin typeface="Calibri" charset="0"/>
                          <a:ea typeface="Calibri" charset="0"/>
                          <a:cs typeface="Calibri" charset="0"/>
                        </a:rPr>
                        <a:t>NA</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dirty="0">
                          <a:solidFill>
                            <a:srgbClr val="8A5A00"/>
                          </a:solidFill>
                          <a:latin typeface="Calibri" charset="0"/>
                          <a:ea typeface="Calibri" charset="0"/>
                          <a:cs typeface="Calibri" charset="0"/>
                        </a:rPr>
                        <a:t>NA</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tc>
                  <a:txBody>
                    <a:bodyPr/>
                    <a:lstStyle/>
                    <a:p>
                      <a:pPr marL="0" indent="0" algn="r">
                        <a:buNone/>
                      </a:pPr>
                      <a:r>
                        <a:rPr lang="en-US" sz="1200" b="1" dirty="0">
                          <a:solidFill>
                            <a:srgbClr val="8A5A00"/>
                          </a:solidFill>
                          <a:latin typeface="Calibri" charset="0"/>
                          <a:ea typeface="Calibri" charset="0"/>
                          <a:cs typeface="Calibri" charset="0"/>
                        </a:rPr>
                        <a:t>$331,500</a:t>
                      </a:r>
                    </a:p>
                  </a:txBody>
                  <a:tcPr marL="73152" marR="73152" marT="73152" marB="73152"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DF3E1"/>
                    </a:solidFill>
                  </a:tcPr>
                </a:tc>
                <a:extLst>
                  <a:ext uri="{0D108BD9-81ED-4DB2-BD59-A6C34878D82A}">
                    <a16:rowId xmlns:a16="http://schemas.microsoft.com/office/drawing/2014/main" val="1717097288"/>
                  </a:ext>
                </a:extLst>
              </a:tr>
            </a:tbl>
          </a:graphicData>
        </a:graphic>
      </p:graphicFrame>
      <p:sp>
        <p:nvSpPr>
          <p:cNvPr id="7" name="Shape 4"/>
          <p:cNvSpPr/>
          <p:nvPr/>
        </p:nvSpPr>
        <p:spPr>
          <a:xfrm>
            <a:off x="548640" y="5243018"/>
            <a:ext cx="11064240" cy="1234440"/>
          </a:xfrm>
          <a:prstGeom prst="roundRect">
            <a:avLst>
              <a:gd name="adj" fmla="val 5926"/>
            </a:avLst>
          </a:prstGeom>
          <a:solidFill>
            <a:srgbClr val="F7FAFD"/>
          </a:solidFill>
          <a:ln w="9525">
            <a:solidFill>
              <a:srgbClr val="D8E2EC"/>
            </a:solidFill>
            <a:prstDash val="solid"/>
          </a:ln>
        </p:spPr>
        <p:txBody>
          <a:bodyPr/>
          <a:lstStyle/>
          <a:p>
            <a:endParaRPr lang="en-US"/>
          </a:p>
        </p:txBody>
      </p:sp>
      <p:sp>
        <p:nvSpPr>
          <p:cNvPr id="9" name="Shape 6"/>
          <p:cNvSpPr/>
          <p:nvPr/>
        </p:nvSpPr>
        <p:spPr>
          <a:xfrm>
            <a:off x="900684" y="5478916"/>
            <a:ext cx="2286000" cy="621792"/>
          </a:xfrm>
          <a:prstGeom prst="roundRect">
            <a:avLst>
              <a:gd name="adj" fmla="val 11765"/>
            </a:avLst>
          </a:prstGeom>
          <a:solidFill>
            <a:srgbClr val="FDF3E1"/>
          </a:solidFill>
          <a:ln w="13970">
            <a:solidFill>
              <a:srgbClr val="E8A020"/>
            </a:solidFill>
            <a:prstDash val="solid"/>
          </a:ln>
        </p:spPr>
        <p:txBody>
          <a:bodyPr/>
          <a:lstStyle/>
          <a:p>
            <a:endParaRPr lang="en-US"/>
          </a:p>
        </p:txBody>
      </p:sp>
      <p:sp>
        <p:nvSpPr>
          <p:cNvPr id="10" name="Text 7"/>
          <p:cNvSpPr/>
          <p:nvPr/>
        </p:nvSpPr>
        <p:spPr>
          <a:xfrm>
            <a:off x="827532" y="5563800"/>
            <a:ext cx="2286000" cy="237744"/>
          </a:xfrm>
          <a:prstGeom prst="rect">
            <a:avLst/>
          </a:prstGeom>
          <a:noFill/>
          <a:ln/>
        </p:spPr>
        <p:txBody>
          <a:bodyPr wrap="square" lIns="0" tIns="0" rIns="0" bIns="0" rtlCol="0" anchor="ctr"/>
          <a:lstStyle/>
          <a:p>
            <a:pPr marL="0" indent="0" algn="ctr">
              <a:buNone/>
            </a:pPr>
            <a:r>
              <a:rPr lang="en-US" sz="1200" dirty="0">
                <a:solidFill>
                  <a:srgbClr val="5A6B7A"/>
                </a:solidFill>
                <a:latin typeface="Calibri" pitchFamily="34" charset="0"/>
                <a:ea typeface="Calibri" pitchFamily="34" charset="-122"/>
                <a:cs typeface="Calibri" pitchFamily="34" charset="-120"/>
              </a:rPr>
              <a:t>10 YEARS</a:t>
            </a:r>
            <a:endParaRPr lang="en-US" sz="1200" dirty="0"/>
          </a:p>
        </p:txBody>
      </p:sp>
      <p:sp>
        <p:nvSpPr>
          <p:cNvPr id="11" name="Text 8"/>
          <p:cNvSpPr/>
          <p:nvPr/>
        </p:nvSpPr>
        <p:spPr>
          <a:xfrm>
            <a:off x="841248" y="5808569"/>
            <a:ext cx="2286000" cy="219456"/>
          </a:xfrm>
          <a:prstGeom prst="rect">
            <a:avLst/>
          </a:prstGeom>
          <a:noFill/>
          <a:ln/>
        </p:spPr>
        <p:txBody>
          <a:bodyPr wrap="square" lIns="0" tIns="0" rIns="0" bIns="0" rtlCol="0" anchor="ctr"/>
          <a:lstStyle/>
          <a:p>
            <a:pPr marL="0" indent="0" algn="ctr">
              <a:buNone/>
            </a:pPr>
            <a:r>
              <a:rPr lang="en-US" sz="1100" dirty="0">
                <a:solidFill>
                  <a:srgbClr val="5A6B7A"/>
                </a:solidFill>
                <a:latin typeface="Calibri" pitchFamily="34" charset="0"/>
                <a:ea typeface="Calibri" pitchFamily="34" charset="-122"/>
                <a:cs typeface="Calibri" pitchFamily="34" charset="-120"/>
              </a:rPr>
              <a:t>starting age 77</a:t>
            </a:r>
            <a:endParaRPr lang="en-US" sz="1100" dirty="0"/>
          </a:p>
        </p:txBody>
      </p:sp>
      <p:sp>
        <p:nvSpPr>
          <p:cNvPr id="12" name="Text 9"/>
          <p:cNvSpPr/>
          <p:nvPr/>
        </p:nvSpPr>
        <p:spPr>
          <a:xfrm>
            <a:off x="3246120" y="5478086"/>
            <a:ext cx="365760" cy="548640"/>
          </a:xfrm>
          <a:prstGeom prst="rect">
            <a:avLst/>
          </a:prstGeom>
          <a:noFill/>
          <a:ln/>
        </p:spPr>
        <p:txBody>
          <a:bodyPr wrap="square" lIns="0" tIns="0" rIns="0" bIns="0" rtlCol="0" anchor="ctr"/>
          <a:lstStyle/>
          <a:p>
            <a:pPr marL="0" indent="0" algn="ctr">
              <a:buNone/>
            </a:pPr>
            <a:r>
              <a:rPr lang="en-US" sz="2000" b="1" dirty="0">
                <a:solidFill>
                  <a:srgbClr val="5A6B7A"/>
                </a:solidFill>
                <a:latin typeface="Calibri" pitchFamily="34" charset="0"/>
                <a:ea typeface="Calibri" pitchFamily="34" charset="-122"/>
                <a:cs typeface="Calibri" pitchFamily="34" charset="-120"/>
              </a:rPr>
              <a:t>×</a:t>
            </a:r>
            <a:endParaRPr lang="en-US" sz="2000" dirty="0"/>
          </a:p>
        </p:txBody>
      </p:sp>
      <p:sp>
        <p:nvSpPr>
          <p:cNvPr id="13" name="Shape 10"/>
          <p:cNvSpPr/>
          <p:nvPr/>
        </p:nvSpPr>
        <p:spPr>
          <a:xfrm>
            <a:off x="3730752" y="5499838"/>
            <a:ext cx="2286000" cy="621792"/>
          </a:xfrm>
          <a:prstGeom prst="roundRect">
            <a:avLst>
              <a:gd name="adj" fmla="val 11765"/>
            </a:avLst>
          </a:prstGeom>
          <a:solidFill>
            <a:srgbClr val="FDF3E1"/>
          </a:solidFill>
          <a:ln w="13970">
            <a:solidFill>
              <a:srgbClr val="E8A020"/>
            </a:solidFill>
            <a:prstDash val="solid"/>
          </a:ln>
        </p:spPr>
        <p:txBody>
          <a:bodyPr/>
          <a:lstStyle/>
          <a:p>
            <a:endParaRPr lang="en-US"/>
          </a:p>
        </p:txBody>
      </p:sp>
      <p:sp>
        <p:nvSpPr>
          <p:cNvPr id="14" name="Text 11"/>
          <p:cNvSpPr/>
          <p:nvPr/>
        </p:nvSpPr>
        <p:spPr>
          <a:xfrm>
            <a:off x="3703320" y="5527224"/>
            <a:ext cx="2286000" cy="310896"/>
          </a:xfrm>
          <a:prstGeom prst="rect">
            <a:avLst/>
          </a:prstGeom>
          <a:noFill/>
          <a:ln/>
        </p:spPr>
        <p:txBody>
          <a:bodyPr wrap="square" lIns="0" tIns="0" rIns="0" bIns="0" rtlCol="0" anchor="ctr"/>
          <a:lstStyle/>
          <a:p>
            <a:pPr marL="0" indent="0" algn="ctr">
              <a:buNone/>
            </a:pPr>
            <a:r>
              <a:rPr lang="en-US" sz="2000" b="1" dirty="0">
                <a:solidFill>
                  <a:srgbClr val="8A5A00"/>
                </a:solidFill>
                <a:latin typeface="Calibri" pitchFamily="34" charset="0"/>
                <a:ea typeface="Calibri" pitchFamily="34" charset="-122"/>
                <a:cs typeface="Calibri" pitchFamily="34" charset="-120"/>
              </a:rPr>
              <a:t>$72,500</a:t>
            </a:r>
            <a:endParaRPr lang="en-US" sz="2000" dirty="0"/>
          </a:p>
        </p:txBody>
      </p:sp>
      <p:sp>
        <p:nvSpPr>
          <p:cNvPr id="15" name="Text 12"/>
          <p:cNvSpPr/>
          <p:nvPr/>
        </p:nvSpPr>
        <p:spPr>
          <a:xfrm>
            <a:off x="3703320" y="5788982"/>
            <a:ext cx="2286000" cy="219456"/>
          </a:xfrm>
          <a:prstGeom prst="rect">
            <a:avLst/>
          </a:prstGeom>
          <a:noFill/>
          <a:ln/>
        </p:spPr>
        <p:txBody>
          <a:bodyPr wrap="square" lIns="0" tIns="0" rIns="0" bIns="0" rtlCol="0" anchor="ctr"/>
          <a:lstStyle/>
          <a:p>
            <a:pPr marL="0" indent="0" algn="ctr">
              <a:buNone/>
            </a:pPr>
            <a:r>
              <a:rPr lang="en-US" sz="1200" dirty="0">
                <a:solidFill>
                  <a:srgbClr val="5A6B7A"/>
                </a:solidFill>
                <a:latin typeface="Calibri" pitchFamily="34" charset="0"/>
                <a:ea typeface="Calibri" pitchFamily="34" charset="-122"/>
                <a:cs typeface="Calibri" pitchFamily="34" charset="-120"/>
              </a:rPr>
              <a:t>per year</a:t>
            </a:r>
            <a:endParaRPr lang="en-US" sz="1200" dirty="0"/>
          </a:p>
        </p:txBody>
      </p:sp>
      <p:sp>
        <p:nvSpPr>
          <p:cNvPr id="16" name="Text 13"/>
          <p:cNvSpPr/>
          <p:nvPr/>
        </p:nvSpPr>
        <p:spPr>
          <a:xfrm>
            <a:off x="6172200" y="5478086"/>
            <a:ext cx="365760" cy="548640"/>
          </a:xfrm>
          <a:prstGeom prst="rect">
            <a:avLst/>
          </a:prstGeom>
          <a:noFill/>
          <a:ln/>
        </p:spPr>
        <p:txBody>
          <a:bodyPr wrap="square" lIns="0" tIns="0" rIns="0" bIns="0" rtlCol="0" anchor="ctr"/>
          <a:lstStyle/>
          <a:p>
            <a:pPr marL="0" indent="0" algn="ctr">
              <a:buNone/>
            </a:pPr>
            <a:r>
              <a:rPr lang="en-US" sz="2200" b="1" dirty="0">
                <a:solidFill>
                  <a:srgbClr val="5A6B7A"/>
                </a:solidFill>
                <a:latin typeface="Calibri" pitchFamily="34" charset="0"/>
                <a:ea typeface="Calibri" pitchFamily="34" charset="-122"/>
                <a:cs typeface="Calibri" pitchFamily="34" charset="-120"/>
              </a:rPr>
              <a:t>=</a:t>
            </a:r>
            <a:endParaRPr lang="en-US" sz="2200" dirty="0"/>
          </a:p>
        </p:txBody>
      </p:sp>
      <p:sp>
        <p:nvSpPr>
          <p:cNvPr id="17" name="Text 14"/>
          <p:cNvSpPr/>
          <p:nvPr/>
        </p:nvSpPr>
        <p:spPr>
          <a:xfrm>
            <a:off x="6551676" y="5434398"/>
            <a:ext cx="2880360" cy="685800"/>
          </a:xfrm>
          <a:prstGeom prst="rect">
            <a:avLst/>
          </a:prstGeom>
          <a:noFill/>
          <a:ln/>
        </p:spPr>
        <p:txBody>
          <a:bodyPr wrap="square" lIns="0" tIns="0" rIns="0" bIns="0" rtlCol="0" anchor="ctr"/>
          <a:lstStyle/>
          <a:p>
            <a:pPr marL="0" indent="0">
              <a:buNone/>
            </a:pPr>
            <a:r>
              <a:rPr lang="en-US" sz="3700" b="1" dirty="0">
                <a:solidFill>
                  <a:srgbClr val="2E7D4F"/>
                </a:solidFill>
                <a:latin typeface="DM Sans Medium" panose="020F0502020204030204" pitchFamily="2" charset="0"/>
                <a:ea typeface="Cambria" pitchFamily="34" charset="-122"/>
                <a:cs typeface="Cambria" pitchFamily="34" charset="-120"/>
              </a:rPr>
              <a:t>$725,000</a:t>
            </a:r>
            <a:endParaRPr lang="en-US" sz="3700" dirty="0"/>
          </a:p>
        </p:txBody>
      </p:sp>
      <p:sp>
        <p:nvSpPr>
          <p:cNvPr id="18" name="Text 15"/>
          <p:cNvSpPr/>
          <p:nvPr/>
        </p:nvSpPr>
        <p:spPr>
          <a:xfrm>
            <a:off x="9169908" y="5308922"/>
            <a:ext cx="2121408" cy="960120"/>
          </a:xfrm>
          <a:prstGeom prst="rect">
            <a:avLst/>
          </a:prstGeom>
          <a:noFill/>
          <a:ln/>
        </p:spPr>
        <p:txBody>
          <a:bodyPr wrap="square" lIns="0" tIns="0" rIns="0" bIns="0" rtlCol="0" anchor="ctr"/>
          <a:lstStyle/>
          <a:p>
            <a:pPr marL="0" indent="0">
              <a:lnSpc>
                <a:spcPts val="1000"/>
              </a:lnSpc>
              <a:buNone/>
            </a:pPr>
            <a:r>
              <a:rPr lang="en-US" sz="1200" b="1" dirty="0">
                <a:solidFill>
                  <a:srgbClr val="1A2733"/>
                </a:solidFill>
                <a:latin typeface="Calibri" pitchFamily="34" charset="0"/>
                <a:ea typeface="Calibri" pitchFamily="34" charset="-122"/>
                <a:cs typeface="Calibri" pitchFamily="34" charset="-120"/>
              </a:rPr>
              <a:t>in tax-free draws — funded by a credit line optional payments built. Prepayments create borrowing power</a:t>
            </a:r>
            <a:endParaRPr lang="en-US" sz="1200" b="1" dirty="0"/>
          </a:p>
        </p:txBody>
      </p:sp>
      <p:sp>
        <p:nvSpPr>
          <p:cNvPr id="20" name="Text 17"/>
          <p:cNvSpPr/>
          <p:nvPr/>
        </p:nvSpPr>
        <p:spPr>
          <a:xfrm>
            <a:off x="11338560" y="6473952"/>
            <a:ext cx="365760" cy="274320"/>
          </a:xfrm>
          <a:prstGeom prst="rect">
            <a:avLst/>
          </a:prstGeom>
          <a:noFill/>
          <a:ln/>
        </p:spPr>
        <p:txBody>
          <a:bodyPr wrap="square" lIns="0" tIns="0" rIns="0" bIns="0" rtlCol="0" anchor="ctr"/>
          <a:lstStyle/>
          <a:p>
            <a:pPr marL="0" indent="0" algn="r">
              <a:buNone/>
            </a:pPr>
            <a:r>
              <a:rPr lang="en-US" sz="900" dirty="0">
                <a:solidFill>
                  <a:srgbClr val="5A6B7A"/>
                </a:solidFill>
                <a:latin typeface="Calibri" pitchFamily="34" charset="0"/>
                <a:ea typeface="Calibri" pitchFamily="34" charset="-122"/>
                <a:cs typeface="Calibri" pitchFamily="34" charset="-120"/>
              </a:rPr>
              <a:t>6</a:t>
            </a:r>
            <a:endParaRPr lang="en-US" sz="900" dirty="0"/>
          </a:p>
        </p:txBody>
      </p:sp>
      <p:sp>
        <p:nvSpPr>
          <p:cNvPr id="21" name="Text 1">
            <a:extLst>
              <a:ext uri="{FF2B5EF4-FFF2-40B4-BE49-F238E27FC236}">
                <a16:creationId xmlns:a16="http://schemas.microsoft.com/office/drawing/2014/main" id="{F0588384-643E-3397-4A78-7449CADA7F06}"/>
              </a:ext>
            </a:extLst>
          </p:cNvPr>
          <p:cNvSpPr/>
          <p:nvPr/>
        </p:nvSpPr>
        <p:spPr>
          <a:xfrm>
            <a:off x="640080" y="667512"/>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Medium" panose="020F0502020204030204" pitchFamily="2" charset="0"/>
                <a:ea typeface="Cambria" pitchFamily="34" charset="-122"/>
                <a:cs typeface="Cambria" pitchFamily="34" charset="-120"/>
              </a:rPr>
              <a:t>       Continue Payments         Cash Flow           Credit Line</a:t>
            </a:r>
            <a:endParaRPr lang="en-US" sz="3200" dirty="0"/>
          </a:p>
        </p:txBody>
      </p:sp>
      <p:sp>
        <p:nvSpPr>
          <p:cNvPr id="23" name="Shape 22">
            <a:extLst>
              <a:ext uri="{FF2B5EF4-FFF2-40B4-BE49-F238E27FC236}">
                <a16:creationId xmlns:a16="http://schemas.microsoft.com/office/drawing/2014/main" id="{2E946D08-CDD3-64D4-5823-A0CCA7D2F98D}"/>
              </a:ext>
            </a:extLst>
          </p:cNvPr>
          <p:cNvSpPr/>
          <p:nvPr/>
        </p:nvSpPr>
        <p:spPr>
          <a:xfrm>
            <a:off x="673894" y="758952"/>
            <a:ext cx="475488" cy="475488"/>
          </a:xfrm>
          <a:prstGeom prst="ellipse">
            <a:avLst/>
          </a:prstGeom>
          <a:solidFill>
            <a:srgbClr val="06559D"/>
          </a:solidFill>
          <a:ln w="12700">
            <a:solidFill>
              <a:srgbClr val="06559D"/>
            </a:solidFill>
            <a:prstDash val="solid"/>
          </a:ln>
        </p:spPr>
        <p:txBody>
          <a:bodyPr/>
          <a:lstStyle/>
          <a:p>
            <a:r>
              <a:rPr lang="en-US" b="1" dirty="0">
                <a:solidFill>
                  <a:schemeClr val="bg1"/>
                </a:solidFill>
                <a:latin typeface="DM Sans" pitchFamily="2" charset="0"/>
              </a:rPr>
              <a:t> 1</a:t>
            </a:r>
          </a:p>
        </p:txBody>
      </p:sp>
      <p:sp>
        <p:nvSpPr>
          <p:cNvPr id="25" name="Shape 22">
            <a:extLst>
              <a:ext uri="{FF2B5EF4-FFF2-40B4-BE49-F238E27FC236}">
                <a16:creationId xmlns:a16="http://schemas.microsoft.com/office/drawing/2014/main" id="{2860CB62-228C-5A29-2B3F-144AB0F95CC1}"/>
              </a:ext>
            </a:extLst>
          </p:cNvPr>
          <p:cNvSpPr/>
          <p:nvPr/>
        </p:nvSpPr>
        <p:spPr>
          <a:xfrm>
            <a:off x="5217067" y="755765"/>
            <a:ext cx="475488" cy="475488"/>
          </a:xfrm>
          <a:prstGeom prst="ellipse">
            <a:avLst/>
          </a:prstGeom>
          <a:solidFill>
            <a:srgbClr val="06559D"/>
          </a:solidFill>
          <a:ln w="12700">
            <a:solidFill>
              <a:srgbClr val="06559D"/>
            </a:solidFill>
            <a:prstDash val="solid"/>
          </a:ln>
        </p:spPr>
        <p:txBody>
          <a:bodyPr/>
          <a:lstStyle/>
          <a:p>
            <a:r>
              <a:rPr lang="en-US" b="1" dirty="0">
                <a:solidFill>
                  <a:schemeClr val="bg1"/>
                </a:solidFill>
                <a:latin typeface="DM Sans" pitchFamily="2" charset="0"/>
              </a:rPr>
              <a:t>2</a:t>
            </a:r>
          </a:p>
        </p:txBody>
      </p:sp>
      <p:sp>
        <p:nvSpPr>
          <p:cNvPr id="27" name="Shape 22">
            <a:extLst>
              <a:ext uri="{FF2B5EF4-FFF2-40B4-BE49-F238E27FC236}">
                <a16:creationId xmlns:a16="http://schemas.microsoft.com/office/drawing/2014/main" id="{15D67B29-FA3E-1B71-1BB2-F8293AFB4CA3}"/>
              </a:ext>
            </a:extLst>
          </p:cNvPr>
          <p:cNvSpPr/>
          <p:nvPr/>
        </p:nvSpPr>
        <p:spPr>
          <a:xfrm>
            <a:off x="8123750" y="758952"/>
            <a:ext cx="475488" cy="475488"/>
          </a:xfrm>
          <a:prstGeom prst="ellipse">
            <a:avLst/>
          </a:prstGeom>
          <a:solidFill>
            <a:srgbClr val="06559D"/>
          </a:solidFill>
          <a:ln w="12700">
            <a:solidFill>
              <a:srgbClr val="06559D"/>
            </a:solidFill>
            <a:prstDash val="solid"/>
          </a:ln>
        </p:spPr>
        <p:txBody>
          <a:bodyPr/>
          <a:lstStyle/>
          <a:p>
            <a:r>
              <a:rPr lang="en-US" b="1" dirty="0">
                <a:solidFill>
                  <a:schemeClr val="bg1"/>
                </a:solidFill>
                <a:latin typeface="DM Sans" pitchFamily="2" charset="0"/>
              </a:rPr>
              <a:t>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Calibri" pitchFamily="34" charset="0"/>
                <a:ea typeface="Calibri" pitchFamily="34" charset="-122"/>
                <a:cs typeface="Calibri" pitchFamily="34" charset="-120"/>
              </a:rPr>
              <a:t>CASE 1  ·  WHAT ADVISORS SHOULD KEEP</a:t>
            </a:r>
            <a:endParaRPr lang="en-US" sz="1300" dirty="0"/>
          </a:p>
        </p:txBody>
      </p:sp>
      <p:sp>
        <p:nvSpPr>
          <p:cNvPr id="3" name="Text 1"/>
          <p:cNvSpPr/>
          <p:nvPr/>
        </p:nvSpPr>
        <p:spPr>
          <a:xfrm>
            <a:off x="548640" y="722376"/>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Medium" panose="020F0502020204030204" pitchFamily="2" charset="0"/>
                <a:ea typeface="Cambria" pitchFamily="34" charset="-122"/>
                <a:cs typeface="Cambria" pitchFamily="34" charset="-120"/>
              </a:rPr>
              <a:t>Three Takeaways From the Irvings</a:t>
            </a:r>
            <a:endParaRPr lang="en-US" sz="3200" dirty="0"/>
          </a:p>
        </p:txBody>
      </p:sp>
      <p:sp>
        <p:nvSpPr>
          <p:cNvPr id="4" name="Shape 2"/>
          <p:cNvSpPr/>
          <p:nvPr/>
        </p:nvSpPr>
        <p:spPr>
          <a:xfrm>
            <a:off x="548640" y="1828800"/>
            <a:ext cx="3566160" cy="365760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68680" y="2148840"/>
            <a:ext cx="685800" cy="685800"/>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1033272" y="2313432"/>
            <a:ext cx="356616" cy="356616"/>
          </a:xfrm>
          <a:prstGeom prst="rect">
            <a:avLst/>
          </a:prstGeom>
        </p:spPr>
      </p:pic>
      <p:sp>
        <p:nvSpPr>
          <p:cNvPr id="7" name="Text 4"/>
          <p:cNvSpPr/>
          <p:nvPr/>
        </p:nvSpPr>
        <p:spPr>
          <a:xfrm>
            <a:off x="868680" y="3017520"/>
            <a:ext cx="2971800" cy="777240"/>
          </a:xfrm>
          <a:prstGeom prst="rect">
            <a:avLst/>
          </a:prstGeom>
          <a:noFill/>
          <a:ln/>
        </p:spPr>
        <p:txBody>
          <a:bodyPr wrap="square" lIns="0" tIns="0" rIns="0" bIns="0" rtlCol="0" anchor="ctr"/>
          <a:lstStyle/>
          <a:p>
            <a:pPr marL="0" indent="0">
              <a:buNone/>
            </a:pPr>
            <a:r>
              <a:rPr lang="en-US" b="1" dirty="0">
                <a:solidFill>
                  <a:srgbClr val="1A2733"/>
                </a:solidFill>
                <a:latin typeface="Calibri" pitchFamily="34" charset="0"/>
                <a:ea typeface="Calibri" pitchFamily="34" charset="-122"/>
                <a:cs typeface="Calibri" pitchFamily="34" charset="-120"/>
              </a:rPr>
              <a:t>A payment eliminated is cash flow created</a:t>
            </a:r>
            <a:endParaRPr lang="en-US" dirty="0"/>
          </a:p>
        </p:txBody>
      </p:sp>
      <p:sp>
        <p:nvSpPr>
          <p:cNvPr id="8" name="Text 5"/>
          <p:cNvSpPr/>
          <p:nvPr/>
        </p:nvSpPr>
        <p:spPr>
          <a:xfrm>
            <a:off x="868680" y="3840480"/>
            <a:ext cx="2971800" cy="1554480"/>
          </a:xfrm>
          <a:prstGeom prst="rect">
            <a:avLst/>
          </a:prstGeom>
          <a:noFill/>
          <a:ln/>
        </p:spPr>
        <p:txBody>
          <a:bodyPr wrap="square" lIns="0" tIns="0" rIns="0" bIns="0" rtlCol="0" anchor="ctr"/>
          <a:lstStyle/>
          <a:p>
            <a:pPr marL="0" indent="0">
              <a:lnSpc>
                <a:spcPts val="1650"/>
              </a:lnSpc>
              <a:buNone/>
            </a:pPr>
            <a:r>
              <a:rPr lang="en-US" dirty="0">
                <a:solidFill>
                  <a:srgbClr val="5A6B7A"/>
                </a:solidFill>
                <a:latin typeface="Calibri" pitchFamily="34" charset="0"/>
                <a:ea typeface="Calibri" pitchFamily="34" charset="-122"/>
                <a:cs typeface="Calibri" pitchFamily="34" charset="-120"/>
              </a:rPr>
              <a:t>Removing $25,500 a year of required payments becomes $25,500 of spending power.</a:t>
            </a:r>
            <a:endParaRPr lang="en-US" dirty="0"/>
          </a:p>
        </p:txBody>
      </p:sp>
      <p:sp>
        <p:nvSpPr>
          <p:cNvPr id="9" name="Shape 6"/>
          <p:cNvSpPr/>
          <p:nvPr/>
        </p:nvSpPr>
        <p:spPr>
          <a:xfrm>
            <a:off x="4370832" y="1828800"/>
            <a:ext cx="3566160" cy="365760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10" name="Shape 7"/>
          <p:cNvSpPr/>
          <p:nvPr/>
        </p:nvSpPr>
        <p:spPr>
          <a:xfrm>
            <a:off x="4690872" y="2148840"/>
            <a:ext cx="685800" cy="685800"/>
          </a:xfrm>
          <a:prstGeom prst="ellipse">
            <a:avLst/>
          </a:prstGeom>
          <a:solidFill>
            <a:srgbClr val="EEF4FA"/>
          </a:solidFill>
          <a:ln w="12700">
            <a:solidFill>
              <a:srgbClr val="06559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855464" y="2313432"/>
            <a:ext cx="356616" cy="356616"/>
          </a:xfrm>
          <a:prstGeom prst="rect">
            <a:avLst/>
          </a:prstGeom>
        </p:spPr>
      </p:pic>
      <p:sp>
        <p:nvSpPr>
          <p:cNvPr id="12" name="Text 8"/>
          <p:cNvSpPr/>
          <p:nvPr/>
        </p:nvSpPr>
        <p:spPr>
          <a:xfrm>
            <a:off x="4690872" y="3017520"/>
            <a:ext cx="2971800" cy="777240"/>
          </a:xfrm>
          <a:prstGeom prst="rect">
            <a:avLst/>
          </a:prstGeom>
          <a:noFill/>
          <a:ln/>
        </p:spPr>
        <p:txBody>
          <a:bodyPr wrap="square" lIns="0" tIns="0" rIns="0" bIns="0" rtlCol="0" anchor="ctr"/>
          <a:lstStyle/>
          <a:p>
            <a:pPr marL="0" indent="0">
              <a:buNone/>
            </a:pPr>
            <a:r>
              <a:rPr lang="en-US" b="1" dirty="0">
                <a:solidFill>
                  <a:srgbClr val="1A2733"/>
                </a:solidFill>
                <a:latin typeface="Calibri" pitchFamily="34" charset="0"/>
                <a:ea typeface="Calibri" pitchFamily="34" charset="-122"/>
                <a:cs typeface="Calibri" pitchFamily="34" charset="-120"/>
              </a:rPr>
              <a:t>Prepayments become borrowing power</a:t>
            </a:r>
            <a:endParaRPr lang="en-US" dirty="0"/>
          </a:p>
        </p:txBody>
      </p:sp>
      <p:sp>
        <p:nvSpPr>
          <p:cNvPr id="13" name="Text 9"/>
          <p:cNvSpPr/>
          <p:nvPr/>
        </p:nvSpPr>
        <p:spPr>
          <a:xfrm>
            <a:off x="4690872" y="3840480"/>
            <a:ext cx="2971800" cy="1554480"/>
          </a:xfrm>
          <a:prstGeom prst="rect">
            <a:avLst/>
          </a:prstGeom>
          <a:noFill/>
          <a:ln/>
        </p:spPr>
        <p:txBody>
          <a:bodyPr wrap="square" lIns="0" tIns="0" rIns="0" bIns="0" rtlCol="0" anchor="ctr"/>
          <a:lstStyle/>
          <a:p>
            <a:pPr marL="0" indent="0">
              <a:lnSpc>
                <a:spcPts val="1650"/>
              </a:lnSpc>
              <a:buNone/>
            </a:pPr>
            <a:r>
              <a:rPr lang="en-US" dirty="0">
                <a:solidFill>
                  <a:srgbClr val="5A6B7A"/>
                </a:solidFill>
                <a:latin typeface="Calibri" pitchFamily="34" charset="0"/>
                <a:ea typeface="Calibri" pitchFamily="34" charset="-122"/>
                <a:cs typeface="Calibri" pitchFamily="34" charset="-120"/>
              </a:rPr>
              <a:t>In Scenario B the same $2,127 payment built a $754,221 line by 76. Voluntary payments are stored, not spent.</a:t>
            </a:r>
            <a:endParaRPr lang="en-US" dirty="0"/>
          </a:p>
        </p:txBody>
      </p:sp>
      <p:sp>
        <p:nvSpPr>
          <p:cNvPr id="14" name="Shape 10"/>
          <p:cNvSpPr/>
          <p:nvPr/>
        </p:nvSpPr>
        <p:spPr>
          <a:xfrm>
            <a:off x="8193024" y="1828800"/>
            <a:ext cx="3566160" cy="3657600"/>
          </a:xfrm>
          <a:prstGeom prst="roundRect">
            <a:avLst>
              <a:gd name="adj" fmla="val 2051"/>
            </a:avLst>
          </a:prstGeom>
          <a:solidFill>
            <a:srgbClr val="F7FAFD"/>
          </a:solidFill>
          <a:ln w="9525">
            <a:solidFill>
              <a:srgbClr val="D8E2EC"/>
            </a:solidFill>
            <a:prstDash val="solid"/>
          </a:ln>
        </p:spPr>
        <p:txBody>
          <a:bodyPr/>
          <a:lstStyle/>
          <a:p>
            <a:endParaRPr lang="en-US"/>
          </a:p>
        </p:txBody>
      </p:sp>
      <p:sp>
        <p:nvSpPr>
          <p:cNvPr id="15" name="Shape 11"/>
          <p:cNvSpPr/>
          <p:nvPr/>
        </p:nvSpPr>
        <p:spPr>
          <a:xfrm>
            <a:off x="8513064" y="2148840"/>
            <a:ext cx="685800" cy="685800"/>
          </a:xfrm>
          <a:prstGeom prst="ellipse">
            <a:avLst/>
          </a:prstGeom>
          <a:solidFill>
            <a:srgbClr val="EEF4FA"/>
          </a:solidFill>
          <a:ln w="12700">
            <a:solidFill>
              <a:srgbClr val="06559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677656" y="2313432"/>
            <a:ext cx="356616" cy="356616"/>
          </a:xfrm>
          <a:prstGeom prst="rect">
            <a:avLst/>
          </a:prstGeom>
        </p:spPr>
      </p:pic>
      <p:sp>
        <p:nvSpPr>
          <p:cNvPr id="17" name="Text 12"/>
          <p:cNvSpPr/>
          <p:nvPr/>
        </p:nvSpPr>
        <p:spPr>
          <a:xfrm>
            <a:off x="8513064" y="3017520"/>
            <a:ext cx="2971800" cy="777240"/>
          </a:xfrm>
          <a:prstGeom prst="rect">
            <a:avLst/>
          </a:prstGeom>
          <a:noFill/>
          <a:ln/>
        </p:spPr>
        <p:txBody>
          <a:bodyPr wrap="square" lIns="0" tIns="0" rIns="0" bIns="0" rtlCol="0" anchor="ctr"/>
          <a:lstStyle/>
          <a:p>
            <a:pPr marL="0" indent="0">
              <a:buNone/>
            </a:pPr>
            <a:r>
              <a:rPr lang="en-US" b="1" dirty="0">
                <a:solidFill>
                  <a:srgbClr val="1A2733"/>
                </a:solidFill>
                <a:latin typeface="Calibri" pitchFamily="34" charset="0"/>
                <a:ea typeface="Calibri" pitchFamily="34" charset="-122"/>
                <a:cs typeface="Calibri" pitchFamily="34" charset="-120"/>
              </a:rPr>
              <a:t>Equity grew in both scenarios</a:t>
            </a:r>
            <a:endParaRPr lang="en-US" dirty="0"/>
          </a:p>
        </p:txBody>
      </p:sp>
      <p:sp>
        <p:nvSpPr>
          <p:cNvPr id="18" name="Text 13"/>
          <p:cNvSpPr/>
          <p:nvPr/>
        </p:nvSpPr>
        <p:spPr>
          <a:xfrm>
            <a:off x="8513064" y="3840480"/>
            <a:ext cx="2971800" cy="1554480"/>
          </a:xfrm>
          <a:prstGeom prst="rect">
            <a:avLst/>
          </a:prstGeom>
          <a:noFill/>
          <a:ln/>
        </p:spPr>
        <p:txBody>
          <a:bodyPr wrap="square" lIns="0" tIns="0" rIns="0" bIns="0" rtlCol="0" anchor="ctr"/>
          <a:lstStyle/>
          <a:p>
            <a:pPr marL="0" indent="0">
              <a:lnSpc>
                <a:spcPts val="1650"/>
              </a:lnSpc>
              <a:buNone/>
            </a:pPr>
            <a:r>
              <a:rPr lang="en-US" dirty="0">
                <a:solidFill>
                  <a:srgbClr val="5A6B7A"/>
                </a:solidFill>
                <a:latin typeface="Calibri" pitchFamily="34" charset="0"/>
                <a:ea typeface="Calibri" pitchFamily="34" charset="-122"/>
                <a:cs typeface="Calibri" pitchFamily="34" charset="-120"/>
              </a:rPr>
              <a:t>Home Equity was still substantial — at 3% appreciation. At flat prices, equity would declines: this case is about cash flow and sustainable spending.</a:t>
            </a:r>
            <a:endParaRPr lang="en-US" dirty="0"/>
          </a:p>
        </p:txBody>
      </p:sp>
      <p:sp>
        <p:nvSpPr>
          <p:cNvPr id="19" name="Text 14"/>
          <p:cNvSpPr/>
          <p:nvPr/>
        </p:nvSpPr>
        <p:spPr>
          <a:xfrm>
            <a:off x="548640" y="5806440"/>
            <a:ext cx="11064240" cy="411480"/>
          </a:xfrm>
          <a:prstGeom prst="rect">
            <a:avLst/>
          </a:prstGeom>
          <a:noFill/>
          <a:ln/>
        </p:spPr>
        <p:txBody>
          <a:bodyPr wrap="square" lIns="0" tIns="0" rIns="0" bIns="0" rtlCol="0" anchor="ctr"/>
          <a:lstStyle/>
          <a:p>
            <a:pPr marL="0" indent="0" algn="ctr">
              <a:buNone/>
            </a:pPr>
            <a:r>
              <a:rPr lang="en-US" i="1" dirty="0">
                <a:solidFill>
                  <a:srgbClr val="06559D"/>
                </a:solidFill>
                <a:latin typeface="Calibri" pitchFamily="34" charset="0"/>
                <a:ea typeface="Calibri" pitchFamily="34" charset="-122"/>
                <a:cs typeface="Calibri" pitchFamily="34" charset="-120"/>
              </a:rPr>
              <a:t>Are any of your clients the Irvings? </a:t>
            </a:r>
            <a:endParaRPr lang="en-US" dirty="0"/>
          </a:p>
        </p:txBody>
      </p:sp>
      <p:sp>
        <p:nvSpPr>
          <p:cNvPr id="21" name="Text 16"/>
          <p:cNvSpPr/>
          <p:nvPr/>
        </p:nvSpPr>
        <p:spPr>
          <a:xfrm>
            <a:off x="11338560" y="6473952"/>
            <a:ext cx="365760" cy="274320"/>
          </a:xfrm>
          <a:prstGeom prst="rect">
            <a:avLst/>
          </a:prstGeom>
          <a:noFill/>
          <a:ln/>
        </p:spPr>
        <p:txBody>
          <a:bodyPr wrap="square" lIns="0" tIns="0" rIns="0" bIns="0" rtlCol="0" anchor="ctr"/>
          <a:lstStyle/>
          <a:p>
            <a:pPr marL="0" indent="0" algn="r">
              <a:buNone/>
            </a:pPr>
            <a:r>
              <a:rPr lang="en-US" sz="900" dirty="0">
                <a:solidFill>
                  <a:srgbClr val="5A6B7A"/>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105156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06559D"/>
                </a:solidFill>
                <a:effectLst/>
                <a:uLnTx/>
                <a:uFillTx/>
                <a:latin typeface="DM Sans" pitchFamily="34" charset="0"/>
                <a:ea typeface="DM Sans" pitchFamily="34" charset="-122"/>
                <a:cs typeface="DM Sans" pitchFamily="34" charset="-120"/>
              </a:rPr>
              <a:t>CASE 2  ·  STANDBY LINE + TAX COORDINATION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548640"/>
            <a:ext cx="10881360" cy="960120"/>
          </a:xfrm>
          <a:prstGeom prst="rect">
            <a:avLst/>
          </a:prstGeom>
          <a:noFill/>
          <a:ln/>
        </p:spPr>
        <p:txBody>
          <a:bodyPr wrap="square" lIns="0" tIns="0" rIns="0" bIns="0" rtlCol="0" anchor="ct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A Retired Couple Managing IRA Sustainability Risk</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02920" y="1737360"/>
            <a:ext cx="5212080" cy="4572000"/>
          </a:xfrm>
          <a:prstGeom prst="roundRect">
            <a:avLst>
              <a:gd name="adj" fmla="val 1600"/>
            </a:avLst>
          </a:prstGeom>
          <a:solidFill>
            <a:srgbClr val="F7FAFD"/>
          </a:solidFill>
          <a:ln w="1270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731520" y="1965960"/>
            <a:ext cx="566928" cy="566928"/>
          </a:xfrm>
          <a:prstGeom prst="ellipse">
            <a:avLst/>
          </a:prstGeom>
          <a:solidFill>
            <a:srgbClr val="FFFFFF"/>
          </a:solidFill>
          <a:ln w="19050">
            <a:solidFill>
              <a:srgbClr val="06559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731520" y="1965960"/>
            <a:ext cx="566928"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6559D"/>
                </a:solidFill>
                <a:effectLst/>
                <a:uLnTx/>
                <a:uFillTx/>
                <a:latin typeface="DM Sans" pitchFamily="34" charset="0"/>
                <a:ea typeface="DM Sans" pitchFamily="34" charset="-122"/>
                <a:cs typeface="DM Sans" pitchFamily="34" charset="-120"/>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1463040" y="2011680"/>
            <a:ext cx="402336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The Coordinated Couple, ages 70 and 71</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777240" y="2788920"/>
            <a:ext cx="2606040" cy="4663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Home value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2691994" y="2788920"/>
            <a:ext cx="2592324" cy="466344"/>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$1,300,000</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777240" y="3255264"/>
            <a:ext cx="4663440" cy="0"/>
          </a:xfrm>
          <a:prstGeom prst="line">
            <a:avLst/>
          </a:prstGeom>
          <a:noFill/>
          <a:ln w="9525">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777240" y="3255264"/>
            <a:ext cx="2606040" cy="4663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Existing mortgage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2691994" y="3255264"/>
            <a:ext cx="2592324" cy="466344"/>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$0 — free and clear</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777240" y="3721608"/>
            <a:ext cx="4663440" cy="0"/>
          </a:xfrm>
          <a:prstGeom prst="line">
            <a:avLst/>
          </a:prstGeom>
          <a:noFill/>
          <a:ln w="9525">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777240" y="3721608"/>
            <a:ext cx="2606040" cy="4663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IRA assets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2691994" y="3721608"/>
            <a:ext cx="2592324" cy="466344"/>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$862,000</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777240" y="4187952"/>
            <a:ext cx="4663440" cy="0"/>
          </a:xfrm>
          <a:prstGeom prst="line">
            <a:avLst/>
          </a:prstGeom>
          <a:noFill/>
          <a:ln w="9525">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777240" y="4187952"/>
            <a:ext cx="2606040" cy="4663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Annual spending need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2691994" y="4187952"/>
            <a:ext cx="2592324" cy="466344"/>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$25,000/yr over pension + SS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777240" y="4654296"/>
            <a:ext cx="4663440" cy="0"/>
          </a:xfrm>
          <a:prstGeom prst="line">
            <a:avLst/>
          </a:prstGeom>
          <a:noFill/>
          <a:ln w="9525">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777240" y="4654296"/>
            <a:ext cx="2606040" cy="4663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Liquid assets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2691994" y="4654296"/>
            <a:ext cx="2592324" cy="466344"/>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Nearly gone — ~13 years of runway left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777240" y="5257800"/>
            <a:ext cx="4663440" cy="914400"/>
          </a:xfrm>
          <a:prstGeom prst="rect">
            <a:avLst/>
          </a:prstGeom>
          <a:noFill/>
          <a:ln/>
        </p:spPr>
        <p:txBody>
          <a:bodyPr wrap="square" lIns="0" tIns="0" rIns="0" bIns="0" rtlCol="0" anchor="t"/>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06559D"/>
                </a:solidFill>
                <a:effectLst/>
                <a:uLnTx/>
                <a:uFillTx/>
                <a:latin typeface="DM Sans" pitchFamily="34" charset="0"/>
                <a:ea typeface="DM Sans" pitchFamily="34" charset="-122"/>
                <a:cs typeface="DM Sans" pitchFamily="34" charset="-120"/>
              </a:rPr>
              <a:t>Goal: stop the IRA drawdown above RMD’s— keep spending steady without exhausting retirement assets or triggering unnecessary taxable withdrawals.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21"/>
          <p:cNvSpPr/>
          <p:nvPr/>
        </p:nvSpPr>
        <p:spPr>
          <a:xfrm>
            <a:off x="5989320" y="1737360"/>
            <a:ext cx="384048" cy="384048"/>
          </a:xfrm>
          <a:prstGeom prst="ellipse">
            <a:avLst/>
          </a:prstGeom>
          <a:solidFill>
            <a:srgbClr val="06559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5989320" y="1737360"/>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1</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23"/>
          <p:cNvSpPr/>
          <p:nvPr/>
        </p:nvSpPr>
        <p:spPr>
          <a:xfrm>
            <a:off x="6556248" y="1682496"/>
            <a:ext cx="5148072" cy="914400"/>
          </a:xfrm>
          <a:prstGeom prst="roundRect">
            <a:avLst>
              <a:gd name="adj" fmla="val 6000"/>
            </a:avLst>
          </a:prstGeom>
          <a:solidFill>
            <a:srgbClr val="EEF4F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p:nvPr/>
        </p:nvSpPr>
        <p:spPr>
          <a:xfrm>
            <a:off x="6766560" y="1682496"/>
            <a:ext cx="4754880" cy="91440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A HECM standby line opens: $333,589 available, $100,000 taken as initial cash.</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Shape 25"/>
          <p:cNvSpPr/>
          <p:nvPr/>
        </p:nvSpPr>
        <p:spPr>
          <a:xfrm>
            <a:off x="5989320" y="2907792"/>
            <a:ext cx="384048" cy="384048"/>
          </a:xfrm>
          <a:prstGeom prst="ellipse">
            <a:avLst/>
          </a:prstGeom>
          <a:solidFill>
            <a:srgbClr val="06559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Text 26"/>
          <p:cNvSpPr/>
          <p:nvPr/>
        </p:nvSpPr>
        <p:spPr>
          <a:xfrm>
            <a:off x="5989320" y="2907792"/>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2</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Shape 27"/>
          <p:cNvSpPr/>
          <p:nvPr/>
        </p:nvSpPr>
        <p:spPr>
          <a:xfrm>
            <a:off x="6556248" y="2852928"/>
            <a:ext cx="5148072" cy="914400"/>
          </a:xfrm>
          <a:prstGeom prst="roundRect">
            <a:avLst>
              <a:gd name="adj" fmla="val 6000"/>
            </a:avLst>
          </a:prstGeom>
          <a:solidFill>
            <a:srgbClr val="EEF4F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 28"/>
          <p:cNvSpPr/>
          <p:nvPr/>
        </p:nvSpPr>
        <p:spPr>
          <a:xfrm>
            <a:off x="6766560" y="2852928"/>
            <a:ext cx="4754880" cy="91440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$25,000/year drawn for 10 years, starting at 75 — funded from the line, not the IRA.</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9"/>
          <p:cNvSpPr/>
          <p:nvPr/>
        </p:nvSpPr>
        <p:spPr>
          <a:xfrm>
            <a:off x="5989320" y="4078224"/>
            <a:ext cx="384048" cy="384048"/>
          </a:xfrm>
          <a:prstGeom prst="ellipse">
            <a:avLst/>
          </a:prstGeom>
          <a:solidFill>
            <a:srgbClr val="06559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Text 30"/>
          <p:cNvSpPr/>
          <p:nvPr/>
        </p:nvSpPr>
        <p:spPr>
          <a:xfrm>
            <a:off x="5989320" y="4078224"/>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3</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Shape 31"/>
          <p:cNvSpPr/>
          <p:nvPr/>
        </p:nvSpPr>
        <p:spPr>
          <a:xfrm>
            <a:off x="6556248" y="4023360"/>
            <a:ext cx="5148072" cy="914400"/>
          </a:xfrm>
          <a:prstGeom prst="roundRect">
            <a:avLst>
              <a:gd name="adj" fmla="val 6000"/>
            </a:avLst>
          </a:prstGeom>
          <a:solidFill>
            <a:srgbClr val="EEF4F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Text 32"/>
          <p:cNvSpPr/>
          <p:nvPr/>
        </p:nvSpPr>
        <p:spPr>
          <a:xfrm>
            <a:off x="6766560" y="4023360"/>
            <a:ext cx="4754880" cy="91440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Each year, the advisor picks the source — IRA or HECM — based on that year's tax picture.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Shape 33"/>
          <p:cNvSpPr/>
          <p:nvPr/>
        </p:nvSpPr>
        <p:spPr>
          <a:xfrm>
            <a:off x="5989320" y="5248656"/>
            <a:ext cx="384048" cy="384048"/>
          </a:xfrm>
          <a:prstGeom prst="ellipse">
            <a:avLst/>
          </a:prstGeom>
          <a:solidFill>
            <a:srgbClr val="06559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Text 34"/>
          <p:cNvSpPr/>
          <p:nvPr/>
        </p:nvSpPr>
        <p:spPr>
          <a:xfrm>
            <a:off x="5989320" y="5248656"/>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4</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Shape 35"/>
          <p:cNvSpPr/>
          <p:nvPr/>
        </p:nvSpPr>
        <p:spPr>
          <a:xfrm>
            <a:off x="6556248" y="5193792"/>
            <a:ext cx="5148072" cy="914400"/>
          </a:xfrm>
          <a:prstGeom prst="roundRect">
            <a:avLst>
              <a:gd name="adj" fmla="val 6000"/>
            </a:avLst>
          </a:prstGeom>
          <a:solidFill>
            <a:srgbClr val="EEF4F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 36"/>
          <p:cNvSpPr/>
          <p:nvPr/>
        </p:nvSpPr>
        <p:spPr>
          <a:xfrm>
            <a:off x="6766560" y="5193792"/>
            <a:ext cx="4754880" cy="91440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The unused portion of the line keeps growing the whole time, for whatever comes next.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105156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06559D"/>
                </a:solidFill>
                <a:effectLst/>
                <a:uLnTx/>
                <a:uFillTx/>
                <a:latin typeface="DM Sans" pitchFamily="34" charset="0"/>
                <a:ea typeface="DM Sans" pitchFamily="34" charset="-122"/>
                <a:cs typeface="DM Sans" pitchFamily="34" charset="-120"/>
              </a:rPr>
              <a:t>CASE 2  ·  THE COORDINATED DRAWDOWN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548640"/>
            <a:ext cx="10881360" cy="960120"/>
          </a:xfrm>
          <a:prstGeom prst="rect">
            <a:avLst/>
          </a:prstGeom>
          <a:noFill/>
          <a:ln/>
        </p:spPr>
        <p:txBody>
          <a:bodyPr wrap="square" lIns="0" tIns="0" rIns="0" bIns="0" rtlCol="0" anchor="ct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IRA Stretch: Line of Credit Funding for Sustainability</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02920" y="1783080"/>
            <a:ext cx="2236622" cy="457200"/>
          </a:xfrm>
          <a:prstGeom prst="rect">
            <a:avLst/>
          </a:prstGeom>
          <a:solidFill>
            <a:srgbClr val="06559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612648" y="1783080"/>
            <a:ext cx="2017166"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2739542" y="1783080"/>
            <a:ext cx="2236622" cy="457200"/>
          </a:xfrm>
          <a:prstGeom prst="rect">
            <a:avLst/>
          </a:prstGeom>
          <a:solidFill>
            <a:srgbClr val="06559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2849270" y="1783080"/>
            <a:ext cx="2017166" cy="45720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Inception (70)</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4976165" y="1783080"/>
            <a:ext cx="2236622" cy="457200"/>
          </a:xfrm>
          <a:prstGeom prst="rect">
            <a:avLst/>
          </a:prstGeom>
          <a:solidFill>
            <a:srgbClr val="06559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5085893" y="1783080"/>
            <a:ext cx="2017166" cy="45720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Age 75</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7212787" y="1783080"/>
            <a:ext cx="2236622" cy="457200"/>
          </a:xfrm>
          <a:prstGeom prst="rect">
            <a:avLst/>
          </a:prstGeom>
          <a:solidFill>
            <a:srgbClr val="06559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7322515" y="1783080"/>
            <a:ext cx="2017166" cy="45720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Age 85</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9449410" y="1783080"/>
            <a:ext cx="2236622" cy="457200"/>
          </a:xfrm>
          <a:prstGeom prst="rect">
            <a:avLst/>
          </a:prstGeom>
          <a:solidFill>
            <a:srgbClr val="06559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9559138" y="1783080"/>
            <a:ext cx="2017166" cy="45720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FFFFFF"/>
                </a:solidFill>
                <a:effectLst/>
                <a:uLnTx/>
                <a:uFillTx/>
                <a:latin typeface="DM Sans" pitchFamily="34" charset="0"/>
                <a:ea typeface="DM Sans" pitchFamily="34" charset="-122"/>
                <a:cs typeface="DM Sans" pitchFamily="34" charset="-120"/>
              </a:rPr>
              <a:t>Age 95</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502920" y="2240280"/>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612648" y="2240280"/>
            <a:ext cx="2017166"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Cumulative cash drawn (tax-free)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2739542" y="2240280"/>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2849270" y="2240280"/>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$100,000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Shape 16"/>
          <p:cNvSpPr/>
          <p:nvPr/>
        </p:nvSpPr>
        <p:spPr>
          <a:xfrm>
            <a:off x="4976165" y="2240280"/>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5085893" y="2240280"/>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$100,000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8"/>
          <p:cNvSpPr/>
          <p:nvPr/>
        </p:nvSpPr>
        <p:spPr>
          <a:xfrm>
            <a:off x="7212787" y="2240280"/>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 19"/>
          <p:cNvSpPr/>
          <p:nvPr/>
        </p:nvSpPr>
        <p:spPr>
          <a:xfrm>
            <a:off x="7322515" y="2240280"/>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$350,000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Shape 20"/>
          <p:cNvSpPr/>
          <p:nvPr/>
        </p:nvSpPr>
        <p:spPr>
          <a:xfrm>
            <a:off x="9449410" y="2240280"/>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21"/>
          <p:cNvSpPr/>
          <p:nvPr/>
        </p:nvSpPr>
        <p:spPr>
          <a:xfrm>
            <a:off x="9559138" y="2240280"/>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$350,000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22"/>
          <p:cNvSpPr/>
          <p:nvPr/>
        </p:nvSpPr>
        <p:spPr>
          <a:xfrm>
            <a:off x="502920" y="2642616"/>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23"/>
          <p:cNvSpPr/>
          <p:nvPr/>
        </p:nvSpPr>
        <p:spPr>
          <a:xfrm>
            <a:off x="612648" y="2642616"/>
            <a:ext cx="2017166"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Available credit line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4"/>
          <p:cNvSpPr/>
          <p:nvPr/>
        </p:nvSpPr>
        <p:spPr>
          <a:xfrm>
            <a:off x="2739542" y="2642616"/>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Text 25"/>
          <p:cNvSpPr/>
          <p:nvPr/>
        </p:nvSpPr>
        <p:spPr>
          <a:xfrm>
            <a:off x="2849270" y="2642616"/>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$333,589</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Shape 26"/>
          <p:cNvSpPr/>
          <p:nvPr/>
        </p:nvSpPr>
        <p:spPr>
          <a:xfrm>
            <a:off x="4976165" y="2642616"/>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ext 27"/>
          <p:cNvSpPr/>
          <p:nvPr/>
        </p:nvSpPr>
        <p:spPr>
          <a:xfrm>
            <a:off x="5085893" y="2642616"/>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$457,640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Shape 28"/>
          <p:cNvSpPr/>
          <p:nvPr/>
        </p:nvSpPr>
        <p:spPr>
          <a:xfrm>
            <a:off x="7212787" y="2642616"/>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 29"/>
          <p:cNvSpPr/>
          <p:nvPr/>
        </p:nvSpPr>
        <p:spPr>
          <a:xfrm>
            <a:off x="7322515" y="2642616"/>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$626,473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Shape 30"/>
          <p:cNvSpPr/>
          <p:nvPr/>
        </p:nvSpPr>
        <p:spPr>
          <a:xfrm>
            <a:off x="9449410" y="2642616"/>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 31"/>
          <p:cNvSpPr/>
          <p:nvPr/>
        </p:nvSpPr>
        <p:spPr>
          <a:xfrm>
            <a:off x="9559138" y="2642616"/>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$1,311,370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Shape 32"/>
          <p:cNvSpPr/>
          <p:nvPr/>
        </p:nvSpPr>
        <p:spPr>
          <a:xfrm>
            <a:off x="502920" y="3044952"/>
            <a:ext cx="2236622" cy="402336"/>
          </a:xfrm>
          <a:prstGeom prst="rect">
            <a:avLst/>
          </a:prstGeom>
          <a:solidFill>
            <a:srgbClr val="F7FAFD"/>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 33"/>
          <p:cNvSpPr/>
          <p:nvPr/>
        </p:nvSpPr>
        <p:spPr>
          <a:xfrm>
            <a:off x="612648" y="3044952"/>
            <a:ext cx="2017166"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Loan balance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34"/>
          <p:cNvSpPr/>
          <p:nvPr/>
        </p:nvSpPr>
        <p:spPr>
          <a:xfrm>
            <a:off x="2739542" y="3044952"/>
            <a:ext cx="2236622" cy="402336"/>
          </a:xfrm>
          <a:prstGeom prst="rect">
            <a:avLst/>
          </a:prstGeom>
          <a:solidFill>
            <a:srgbClr val="F7FAFD"/>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 35"/>
          <p:cNvSpPr/>
          <p:nvPr/>
        </p:nvSpPr>
        <p:spPr>
          <a:xfrm>
            <a:off x="2849270" y="3044952"/>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$134,833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Shape 36"/>
          <p:cNvSpPr/>
          <p:nvPr/>
        </p:nvSpPr>
        <p:spPr>
          <a:xfrm>
            <a:off x="4976165" y="3044952"/>
            <a:ext cx="2236622" cy="402336"/>
          </a:xfrm>
          <a:prstGeom prst="rect">
            <a:avLst/>
          </a:prstGeom>
          <a:solidFill>
            <a:srgbClr val="F7FAFD"/>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 37"/>
          <p:cNvSpPr/>
          <p:nvPr/>
        </p:nvSpPr>
        <p:spPr>
          <a:xfrm>
            <a:off x="5085893" y="3044952"/>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$220,077</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Shape 38"/>
          <p:cNvSpPr/>
          <p:nvPr/>
        </p:nvSpPr>
        <p:spPr>
          <a:xfrm>
            <a:off x="7212787" y="3044952"/>
            <a:ext cx="2236622" cy="402336"/>
          </a:xfrm>
          <a:prstGeom prst="rect">
            <a:avLst/>
          </a:prstGeom>
          <a:solidFill>
            <a:srgbClr val="F7FAFD"/>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Text 39"/>
          <p:cNvSpPr/>
          <p:nvPr/>
        </p:nvSpPr>
        <p:spPr>
          <a:xfrm>
            <a:off x="7322515" y="3044952"/>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$792,163</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Shape 40"/>
          <p:cNvSpPr/>
          <p:nvPr/>
        </p:nvSpPr>
        <p:spPr>
          <a:xfrm>
            <a:off x="9449410" y="3044952"/>
            <a:ext cx="2236622" cy="402336"/>
          </a:xfrm>
          <a:prstGeom prst="rect">
            <a:avLst/>
          </a:prstGeom>
          <a:solidFill>
            <a:srgbClr val="F7FAFD"/>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Text 41"/>
          <p:cNvSpPr/>
          <p:nvPr/>
        </p:nvSpPr>
        <p:spPr>
          <a:xfrm>
            <a:off x="9559138" y="3044952"/>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$1,658,202</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Shape 42"/>
          <p:cNvSpPr/>
          <p:nvPr/>
        </p:nvSpPr>
        <p:spPr>
          <a:xfrm>
            <a:off x="502920" y="3447288"/>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Text 43"/>
          <p:cNvSpPr/>
          <p:nvPr/>
        </p:nvSpPr>
        <p:spPr>
          <a:xfrm>
            <a:off x="612648" y="3447288"/>
            <a:ext cx="2017166"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Home value (4%)</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44"/>
          <p:cNvSpPr/>
          <p:nvPr/>
        </p:nvSpPr>
        <p:spPr>
          <a:xfrm>
            <a:off x="2739542" y="3447288"/>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Text 45"/>
          <p:cNvSpPr/>
          <p:nvPr/>
        </p:nvSpPr>
        <p:spPr>
          <a:xfrm>
            <a:off x="2849270" y="3447288"/>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$1,300,000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Shape 46"/>
          <p:cNvSpPr/>
          <p:nvPr/>
        </p:nvSpPr>
        <p:spPr>
          <a:xfrm>
            <a:off x="4976165" y="3447288"/>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Text 47"/>
          <p:cNvSpPr/>
          <p:nvPr/>
        </p:nvSpPr>
        <p:spPr>
          <a:xfrm>
            <a:off x="5085893" y="3447288"/>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$1,507,056</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Shape 48"/>
          <p:cNvSpPr/>
          <p:nvPr/>
        </p:nvSpPr>
        <p:spPr>
          <a:xfrm>
            <a:off x="7212787" y="3447288"/>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 49"/>
          <p:cNvSpPr/>
          <p:nvPr/>
        </p:nvSpPr>
        <p:spPr>
          <a:xfrm>
            <a:off x="7322515" y="3447288"/>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$2,025,358</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Shape 50"/>
          <p:cNvSpPr/>
          <p:nvPr/>
        </p:nvSpPr>
        <p:spPr>
          <a:xfrm>
            <a:off x="9449410" y="3447288"/>
            <a:ext cx="2236622" cy="402336"/>
          </a:xfrm>
          <a:prstGeom prst="rect">
            <a:avLst/>
          </a:prstGeom>
          <a:solidFill>
            <a:srgbClr val="FFFFFF"/>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Text 51"/>
          <p:cNvSpPr/>
          <p:nvPr/>
        </p:nvSpPr>
        <p:spPr>
          <a:xfrm>
            <a:off x="9559138" y="3447288"/>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$2,721,911</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Shape 52"/>
          <p:cNvSpPr/>
          <p:nvPr/>
        </p:nvSpPr>
        <p:spPr>
          <a:xfrm>
            <a:off x="502920" y="3849624"/>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Text 53"/>
          <p:cNvSpPr/>
          <p:nvPr/>
        </p:nvSpPr>
        <p:spPr>
          <a:xfrm>
            <a:off x="612648" y="3849624"/>
            <a:ext cx="2017166" cy="40233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Net home equity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Shape 54"/>
          <p:cNvSpPr/>
          <p:nvPr/>
        </p:nvSpPr>
        <p:spPr>
          <a:xfrm>
            <a:off x="2739542" y="3849624"/>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Text 55"/>
          <p:cNvSpPr/>
          <p:nvPr/>
        </p:nvSpPr>
        <p:spPr>
          <a:xfrm>
            <a:off x="2849270" y="3849624"/>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$1,165,168</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 name="Shape 56"/>
          <p:cNvSpPr/>
          <p:nvPr/>
        </p:nvSpPr>
        <p:spPr>
          <a:xfrm>
            <a:off x="4976165" y="3849624"/>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Text 57"/>
          <p:cNvSpPr/>
          <p:nvPr/>
        </p:nvSpPr>
        <p:spPr>
          <a:xfrm>
            <a:off x="5085893" y="3849624"/>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$1,286,979</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Shape 58"/>
          <p:cNvSpPr/>
          <p:nvPr/>
        </p:nvSpPr>
        <p:spPr>
          <a:xfrm>
            <a:off x="7212787" y="3849624"/>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 59"/>
          <p:cNvSpPr/>
          <p:nvPr/>
        </p:nvSpPr>
        <p:spPr>
          <a:xfrm>
            <a:off x="7322515" y="3849624"/>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$1,233,195</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Shape 60"/>
          <p:cNvSpPr/>
          <p:nvPr/>
        </p:nvSpPr>
        <p:spPr>
          <a:xfrm>
            <a:off x="9449410" y="3849624"/>
            <a:ext cx="2236622" cy="402336"/>
          </a:xfrm>
          <a:prstGeom prst="rect">
            <a:avLst/>
          </a:prstGeom>
          <a:solidFill>
            <a:srgbClr val="FDF3E1"/>
          </a:solidFill>
          <a:ln w="635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Text 61"/>
          <p:cNvSpPr/>
          <p:nvPr/>
        </p:nvSpPr>
        <p:spPr>
          <a:xfrm>
            <a:off x="9559138" y="3849624"/>
            <a:ext cx="2017166" cy="402336"/>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8A5A00"/>
                </a:solidFill>
                <a:effectLst/>
                <a:uLnTx/>
                <a:uFillTx/>
                <a:latin typeface="DM Sans" pitchFamily="34" charset="0"/>
                <a:ea typeface="DM Sans" pitchFamily="34" charset="-122"/>
                <a:cs typeface="DM Sans" pitchFamily="34" charset="-120"/>
              </a:rPr>
              <a:t>$1,063,709</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Shape 62"/>
          <p:cNvSpPr/>
          <p:nvPr/>
        </p:nvSpPr>
        <p:spPr>
          <a:xfrm>
            <a:off x="502920" y="4526280"/>
            <a:ext cx="11183112" cy="1051560"/>
          </a:xfrm>
          <a:prstGeom prst="roundRect">
            <a:avLst>
              <a:gd name="adj" fmla="val 6957"/>
            </a:avLst>
          </a:prstGeom>
          <a:solidFill>
            <a:srgbClr val="EEF4F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Shape 63"/>
          <p:cNvSpPr/>
          <p:nvPr/>
        </p:nvSpPr>
        <p:spPr>
          <a:xfrm>
            <a:off x="777240" y="4742285"/>
            <a:ext cx="1554480" cy="685800"/>
          </a:xfrm>
          <a:prstGeom prst="roundRect">
            <a:avLst>
              <a:gd name="adj" fmla="val 8000"/>
            </a:avLst>
          </a:prstGeom>
          <a:solidFill>
            <a:srgbClr val="FFFFFF"/>
          </a:solidFill>
          <a:ln w="15875">
            <a:solidFill>
              <a:srgbClr val="E8A0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Text 64"/>
          <p:cNvSpPr/>
          <p:nvPr/>
        </p:nvSpPr>
        <p:spPr>
          <a:xfrm>
            <a:off x="777240" y="4818888"/>
            <a:ext cx="1554480" cy="274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10 YEARS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 name="Text 65"/>
          <p:cNvSpPr/>
          <p:nvPr/>
        </p:nvSpPr>
        <p:spPr>
          <a:xfrm>
            <a:off x="777240" y="5065948"/>
            <a:ext cx="155448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starting age 75</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Text 66"/>
          <p:cNvSpPr/>
          <p:nvPr/>
        </p:nvSpPr>
        <p:spPr>
          <a:xfrm>
            <a:off x="2377440" y="4709160"/>
            <a:ext cx="365760" cy="6858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Shape 67"/>
          <p:cNvSpPr/>
          <p:nvPr/>
        </p:nvSpPr>
        <p:spPr>
          <a:xfrm>
            <a:off x="2788920" y="4750308"/>
            <a:ext cx="1554480" cy="685800"/>
          </a:xfrm>
          <a:prstGeom prst="roundRect">
            <a:avLst>
              <a:gd name="adj" fmla="val 8000"/>
            </a:avLst>
          </a:prstGeom>
          <a:solidFill>
            <a:srgbClr val="FFFFFF"/>
          </a:solidFill>
          <a:ln w="15875">
            <a:solidFill>
              <a:srgbClr val="E8A0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Text 68"/>
          <p:cNvSpPr/>
          <p:nvPr/>
        </p:nvSpPr>
        <p:spPr>
          <a:xfrm>
            <a:off x="2788920" y="4818888"/>
            <a:ext cx="1554480" cy="274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PER YEAR</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Text 69"/>
          <p:cNvSpPr/>
          <p:nvPr/>
        </p:nvSpPr>
        <p:spPr>
          <a:xfrm>
            <a:off x="2788920" y="5047057"/>
            <a:ext cx="155448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$25,000</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 name="Text 70"/>
          <p:cNvSpPr/>
          <p:nvPr/>
        </p:nvSpPr>
        <p:spPr>
          <a:xfrm>
            <a:off x="4480560" y="4709160"/>
            <a:ext cx="320040" cy="6858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Text 71"/>
          <p:cNvSpPr/>
          <p:nvPr/>
        </p:nvSpPr>
        <p:spPr>
          <a:xfrm>
            <a:off x="4800600" y="4709160"/>
            <a:ext cx="2468880" cy="6858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2E7D4F"/>
                </a:solidFill>
                <a:effectLst/>
                <a:uLnTx/>
                <a:uFillTx/>
                <a:latin typeface="DM Sans" pitchFamily="34" charset="0"/>
                <a:ea typeface="DM Sans" pitchFamily="34" charset="-122"/>
                <a:cs typeface="DM Sans" pitchFamily="34" charset="-120"/>
              </a:rPr>
              <a:t>$250,000</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Text 72"/>
          <p:cNvSpPr/>
          <p:nvPr/>
        </p:nvSpPr>
        <p:spPr>
          <a:xfrm>
            <a:off x="7360920" y="4709160"/>
            <a:ext cx="4050792" cy="68580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in tax-free draws — funded by the standby line, coordinated with IRA assets.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Text 73"/>
          <p:cNvSpPr/>
          <p:nvPr/>
        </p:nvSpPr>
        <p:spPr>
          <a:xfrm>
            <a:off x="502920" y="5806440"/>
            <a:ext cx="11183112"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Inception balance of $134,833 includes the $100,000 initial cash draw plus financed closing costs.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292608"/>
            <a:ext cx="105156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06559D"/>
                </a:solidFill>
                <a:effectLst/>
                <a:uLnTx/>
                <a:uFillTx/>
                <a:latin typeface="DM Sans" pitchFamily="34" charset="0"/>
                <a:ea typeface="DM Sans" pitchFamily="34" charset="-122"/>
                <a:cs typeface="DM Sans" pitchFamily="34" charset="-120"/>
              </a:rPr>
              <a:t>CASE 2  ·  WHAT ADVISORS SHOULD KEEP</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548640"/>
            <a:ext cx="10881360" cy="960120"/>
          </a:xfrm>
          <a:prstGeom prst="rect">
            <a:avLst/>
          </a:prstGeom>
          <a:noFill/>
          <a:ln/>
        </p:spPr>
        <p:txBody>
          <a:bodyPr wrap="square" lIns="0" tIns="0" rIns="0" bIns="0" rtlCol="0" anchor="ct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The Advisor Stays in the Driver's Seat</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02920" y="1828800"/>
            <a:ext cx="3575304" cy="3291840"/>
          </a:xfrm>
          <a:prstGeom prst="roundRect">
            <a:avLst>
              <a:gd name="adj" fmla="val 2222"/>
            </a:avLst>
          </a:prstGeom>
          <a:solidFill>
            <a:srgbClr val="F7FAFD"/>
          </a:solidFill>
          <a:ln w="1270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777240" y="2103120"/>
            <a:ext cx="594360" cy="594360"/>
          </a:xfrm>
          <a:prstGeom prst="ellipse">
            <a:avLst/>
          </a:prstGeom>
          <a:solidFill>
            <a:srgbClr val="FFFFFF"/>
          </a:solidFill>
          <a:ln w="19050">
            <a:solidFill>
              <a:srgbClr val="06559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777240" y="2103120"/>
            <a:ext cx="594360"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6559D"/>
                </a:solidFill>
                <a:effectLst/>
                <a:uLnTx/>
                <a:uFillTx/>
                <a:latin typeface="DM Sans" pitchFamily="34" charset="0"/>
                <a:ea typeface="DM Sans" pitchFamily="34" charset="-122"/>
                <a:cs typeface="DM Sans" pitchFamily="34" charset="-120"/>
              </a:rPr>
              <a: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777240" y="2880360"/>
            <a:ext cx="3026664" cy="6400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A decision, not a product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777240" y="3611880"/>
            <a:ext cx="3026664" cy="128016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The annual IRA-vs-HECM draw choice is a planning conversation — made with the advisor, every year, based on markets and tax brackets.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4306824" y="1828800"/>
            <a:ext cx="3575304" cy="3291840"/>
          </a:xfrm>
          <a:prstGeom prst="roundRect">
            <a:avLst>
              <a:gd name="adj" fmla="val 2222"/>
            </a:avLst>
          </a:prstGeom>
          <a:solidFill>
            <a:srgbClr val="F7FAFD"/>
          </a:solidFill>
          <a:ln w="1270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a:off x="4581144" y="2103120"/>
            <a:ext cx="594360" cy="594360"/>
          </a:xfrm>
          <a:prstGeom prst="ellipse">
            <a:avLst/>
          </a:prstGeom>
          <a:solidFill>
            <a:srgbClr val="FFFFFF"/>
          </a:solidFill>
          <a:ln w="19050">
            <a:solidFill>
              <a:srgbClr val="06559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4581144" y="2103120"/>
            <a:ext cx="594360"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6559D"/>
                </a:solidFill>
                <a:effectLst/>
                <a:uLnTx/>
                <a:uFillTx/>
                <a:latin typeface="DM Sans" pitchFamily="34" charset="0"/>
                <a:ea typeface="DM Sans" pitchFamily="34" charset="-122"/>
                <a:cs typeface="DM Sans" pitchFamily="34" charset="-120"/>
              </a:rPr>
              <a: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4581144" y="2880360"/>
            <a:ext cx="3255264" cy="6400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Two problems, one solution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4581144" y="3611880"/>
            <a:ext cx="3026664" cy="128016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The same standby line that funds spending also became the long-term-care contingency fund they never had.</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8110728" y="1828800"/>
            <a:ext cx="3575304" cy="3291840"/>
          </a:xfrm>
          <a:prstGeom prst="roundRect">
            <a:avLst>
              <a:gd name="adj" fmla="val 2222"/>
            </a:avLst>
          </a:prstGeom>
          <a:solidFill>
            <a:srgbClr val="F7FAFD"/>
          </a:solidFill>
          <a:ln w="12700">
            <a:solidFill>
              <a:srgbClr val="D8E2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13"/>
          <p:cNvSpPr/>
          <p:nvPr/>
        </p:nvSpPr>
        <p:spPr>
          <a:xfrm>
            <a:off x="8385048" y="2103120"/>
            <a:ext cx="594360" cy="594360"/>
          </a:xfrm>
          <a:prstGeom prst="ellipse">
            <a:avLst/>
          </a:prstGeom>
          <a:solidFill>
            <a:srgbClr val="FFFFFF"/>
          </a:solidFill>
          <a:ln w="19050">
            <a:solidFill>
              <a:srgbClr val="06559D"/>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8385048" y="2103120"/>
            <a:ext cx="594360"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6559D"/>
                </a:solidFill>
                <a:effectLst/>
                <a:uLnTx/>
                <a:uFillTx/>
                <a:latin typeface="DM Sans" pitchFamily="34" charset="0"/>
                <a:ea typeface="DM Sans" pitchFamily="34" charset="-122"/>
                <a:cs typeface="DM Sans" pitchFamily="34" charset="-120"/>
              </a:rPr>
              <a:t>⚖</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8385048" y="2880360"/>
            <a:ext cx="3026664" cy="6400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A2733"/>
                </a:solidFill>
                <a:effectLst/>
                <a:uLnTx/>
                <a:uFillTx/>
                <a:latin typeface="DM Sans" pitchFamily="34" charset="0"/>
                <a:ea typeface="DM Sans" pitchFamily="34" charset="-122"/>
                <a:cs typeface="DM Sans" pitchFamily="34" charset="-120"/>
              </a:rPr>
              <a:t>Not taxable income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8385048" y="3611880"/>
            <a:ext cx="3026664" cy="128016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A6B7A"/>
                </a:solidFill>
                <a:effectLst/>
                <a:uLnTx/>
                <a:uFillTx/>
                <a:latin typeface="DM Sans" pitchFamily="34" charset="0"/>
                <a:ea typeface="DM Sans" pitchFamily="34" charset="-122"/>
                <a:cs typeface="DM Sans" pitchFamily="34" charset="-120"/>
              </a:rPr>
              <a:t>$250,000 of spending arrived with no taxable event — no bracket creep, no IRMAA cliff — while IRA assets stayed invested longer.</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502920" y="5577840"/>
            <a:ext cx="11183112"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1" u="none" strike="noStrike" kern="1200" cap="none" spc="0" normalizeH="0" baseline="0" noProof="0" dirty="0">
                <a:ln>
                  <a:noFill/>
                </a:ln>
                <a:solidFill>
                  <a:srgbClr val="06559D"/>
                </a:solidFill>
                <a:effectLst/>
                <a:uLnTx/>
                <a:uFillTx/>
                <a:latin typeface="DM Sans" pitchFamily="34" charset="0"/>
                <a:ea typeface="DM Sans" pitchFamily="34" charset="-122"/>
                <a:cs typeface="DM Sans" pitchFamily="34" charset="-120"/>
              </a:rPr>
              <a:t>Are any of your client’s IRA’s going to run out before they do?</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92608"/>
            <a:ext cx="10515600" cy="274320"/>
          </a:xfrm>
          <a:prstGeom prst="rect">
            <a:avLst/>
          </a:prstGeom>
          <a:noFill/>
          <a:ln/>
        </p:spPr>
        <p:txBody>
          <a:bodyPr wrap="square" rtlCol="0" anchor="ctr"/>
          <a:lstStyle/>
          <a:p>
            <a:pPr marL="0" indent="0">
              <a:buNone/>
            </a:pPr>
            <a:r>
              <a:rPr lang="en-US" sz="1600" b="1" kern="0" spc="150" dirty="0">
                <a:solidFill>
                  <a:srgbClr val="06559D"/>
                </a:solidFill>
                <a:latin typeface="DM Sans" pitchFamily="34" charset="0"/>
                <a:ea typeface="DM Sans" pitchFamily="34" charset="-122"/>
                <a:cs typeface="DM Sans" pitchFamily="34" charset="-120"/>
              </a:rPr>
              <a:t>THE VALUE OF COMPLETE LIABILITY MANAGEMENT</a:t>
            </a:r>
            <a:endParaRPr lang="en-US" sz="1600" dirty="0"/>
          </a:p>
        </p:txBody>
      </p:sp>
      <p:sp>
        <p:nvSpPr>
          <p:cNvPr id="3" name="Text 1"/>
          <p:cNvSpPr/>
          <p:nvPr/>
        </p:nvSpPr>
        <p:spPr>
          <a:xfrm>
            <a:off x="502920" y="548640"/>
            <a:ext cx="10881360" cy="960120"/>
          </a:xfrm>
          <a:prstGeom prst="rect">
            <a:avLst/>
          </a:prstGeom>
          <a:noFill/>
          <a:ln/>
        </p:spPr>
        <p:txBody>
          <a:bodyPr wrap="square" lIns="0" tIns="0" rIns="0" bIns="0" rtlCol="0" anchor="ctr"/>
          <a:lstStyle/>
          <a:p>
            <a:pPr marL="0" indent="0">
              <a:lnSpc>
                <a:spcPct val="102000"/>
              </a:lnSpc>
              <a:buNone/>
            </a:pPr>
            <a:r>
              <a:rPr lang="en-US" sz="3000" b="1" dirty="0">
                <a:solidFill>
                  <a:srgbClr val="1A2733"/>
                </a:solidFill>
                <a:latin typeface="DM Sans" pitchFamily="34" charset="0"/>
                <a:ea typeface="DM Sans" pitchFamily="34" charset="-122"/>
                <a:cs typeface="DM Sans" pitchFamily="34" charset="-120"/>
              </a:rPr>
              <a:t>Martha: The Best Cash Flow Wasn't the Right Answer</a:t>
            </a:r>
            <a:endParaRPr lang="en-US" sz="3000" dirty="0"/>
          </a:p>
        </p:txBody>
      </p:sp>
      <p:sp>
        <p:nvSpPr>
          <p:cNvPr id="4" name="Shape 2"/>
          <p:cNvSpPr/>
          <p:nvPr/>
        </p:nvSpPr>
        <p:spPr>
          <a:xfrm>
            <a:off x="502920" y="1828800"/>
            <a:ext cx="5212080" cy="4297680"/>
          </a:xfrm>
          <a:prstGeom prst="roundRect">
            <a:avLst>
              <a:gd name="adj" fmla="val 1702"/>
            </a:avLst>
          </a:prstGeom>
          <a:solidFill>
            <a:srgbClr val="F7FAFD"/>
          </a:solidFill>
          <a:ln w="12700">
            <a:solidFill>
              <a:srgbClr val="D8E2EC"/>
            </a:solidFill>
            <a:prstDash val="solid"/>
          </a:ln>
        </p:spPr>
        <p:txBody>
          <a:bodyPr/>
          <a:lstStyle/>
          <a:p>
            <a:endParaRPr lang="en-US"/>
          </a:p>
        </p:txBody>
      </p:sp>
      <p:sp>
        <p:nvSpPr>
          <p:cNvPr id="5" name="Shape 3"/>
          <p:cNvSpPr/>
          <p:nvPr/>
        </p:nvSpPr>
        <p:spPr>
          <a:xfrm>
            <a:off x="731520" y="2057400"/>
            <a:ext cx="566928" cy="566928"/>
          </a:xfrm>
          <a:prstGeom prst="ellipse">
            <a:avLst/>
          </a:prstGeom>
          <a:solidFill>
            <a:srgbClr val="FFFFFF"/>
          </a:solidFill>
          <a:ln w="19050">
            <a:solidFill>
              <a:srgbClr val="06559D"/>
            </a:solidFill>
            <a:prstDash val="solid"/>
          </a:ln>
        </p:spPr>
        <p:txBody>
          <a:bodyPr/>
          <a:lstStyle/>
          <a:p>
            <a:endParaRPr lang="en-US"/>
          </a:p>
        </p:txBody>
      </p:sp>
      <p:sp>
        <p:nvSpPr>
          <p:cNvPr id="6" name="Text 4"/>
          <p:cNvSpPr/>
          <p:nvPr/>
        </p:nvSpPr>
        <p:spPr>
          <a:xfrm>
            <a:off x="731520" y="2057400"/>
            <a:ext cx="566928" cy="566928"/>
          </a:xfrm>
          <a:prstGeom prst="rect">
            <a:avLst/>
          </a:prstGeom>
          <a:noFill/>
          <a:ln/>
        </p:spPr>
        <p:txBody>
          <a:bodyPr wrap="square" lIns="0" tIns="0" rIns="0" bIns="0" rtlCol="0" anchor="ctr"/>
          <a:lstStyle/>
          <a:p>
            <a:pPr marL="0" indent="0" algn="ctr">
              <a:buNone/>
            </a:pPr>
            <a:r>
              <a:rPr lang="en-US" sz="2000" dirty="0">
                <a:solidFill>
                  <a:srgbClr val="06559D"/>
                </a:solidFill>
                <a:latin typeface="DM Sans" pitchFamily="34" charset="0"/>
                <a:ea typeface="DM Sans" pitchFamily="34" charset="-122"/>
                <a:cs typeface="DM Sans" pitchFamily="34" charset="-120"/>
              </a:rPr>
              <a:t>💑</a:t>
            </a:r>
            <a:endParaRPr lang="en-US" sz="2000" dirty="0"/>
          </a:p>
        </p:txBody>
      </p:sp>
      <p:sp>
        <p:nvSpPr>
          <p:cNvPr id="7" name="Text 5"/>
          <p:cNvSpPr/>
          <p:nvPr/>
        </p:nvSpPr>
        <p:spPr>
          <a:xfrm>
            <a:off x="1463040" y="2103120"/>
            <a:ext cx="4023360" cy="457200"/>
          </a:xfrm>
          <a:prstGeom prst="rect">
            <a:avLst/>
          </a:prstGeom>
          <a:noFill/>
          <a:ln/>
        </p:spPr>
        <p:txBody>
          <a:bodyPr wrap="square" lIns="0" tIns="0" rIns="0" bIns="0" rtlCol="0" anchor="ctr"/>
          <a:lstStyle/>
          <a:p>
            <a:pPr marL="0" indent="0">
              <a:buNone/>
            </a:pPr>
            <a:r>
              <a:rPr lang="en-US" sz="1550" b="1" dirty="0">
                <a:solidFill>
                  <a:srgbClr val="1A2733"/>
                </a:solidFill>
                <a:latin typeface="DM Sans" pitchFamily="34" charset="0"/>
                <a:ea typeface="DM Sans" pitchFamily="34" charset="-122"/>
                <a:cs typeface="DM Sans" pitchFamily="34" charset="-120"/>
              </a:rPr>
              <a:t>Couple (79/81) — Daughter Care Plan</a:t>
            </a:r>
            <a:endParaRPr lang="en-US" sz="1550" dirty="0"/>
          </a:p>
        </p:txBody>
      </p:sp>
      <p:sp>
        <p:nvSpPr>
          <p:cNvPr id="8" name="Text 6"/>
          <p:cNvSpPr/>
          <p:nvPr/>
        </p:nvSpPr>
        <p:spPr>
          <a:xfrm>
            <a:off x="777240" y="2880360"/>
            <a:ext cx="2606040" cy="411480"/>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Home (free and clear)</a:t>
            </a:r>
            <a:endParaRPr lang="en-US" sz="1200" dirty="0"/>
          </a:p>
        </p:txBody>
      </p:sp>
      <p:sp>
        <p:nvSpPr>
          <p:cNvPr id="9" name="Text 7"/>
          <p:cNvSpPr/>
          <p:nvPr/>
        </p:nvSpPr>
        <p:spPr>
          <a:xfrm>
            <a:off x="2691994" y="2880360"/>
            <a:ext cx="2592324" cy="411480"/>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$950,000</a:t>
            </a:r>
            <a:endParaRPr lang="en-US" sz="1300" dirty="0"/>
          </a:p>
        </p:txBody>
      </p:sp>
      <p:sp>
        <p:nvSpPr>
          <p:cNvPr id="10" name="Shape 8"/>
          <p:cNvSpPr/>
          <p:nvPr/>
        </p:nvSpPr>
        <p:spPr>
          <a:xfrm>
            <a:off x="777240" y="3291840"/>
            <a:ext cx="4663440" cy="0"/>
          </a:xfrm>
          <a:prstGeom prst="line">
            <a:avLst/>
          </a:prstGeom>
          <a:noFill/>
          <a:ln w="9525">
            <a:solidFill>
              <a:srgbClr val="D8E2EC"/>
            </a:solidFill>
            <a:prstDash val="solid"/>
          </a:ln>
        </p:spPr>
        <p:txBody>
          <a:bodyPr/>
          <a:lstStyle/>
          <a:p>
            <a:endParaRPr lang="en-US"/>
          </a:p>
        </p:txBody>
      </p:sp>
      <p:sp>
        <p:nvSpPr>
          <p:cNvPr id="11" name="Text 9"/>
          <p:cNvSpPr/>
          <p:nvPr/>
        </p:nvSpPr>
        <p:spPr>
          <a:xfrm>
            <a:off x="777240" y="3291840"/>
            <a:ext cx="2606040" cy="411480"/>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Status</a:t>
            </a:r>
            <a:endParaRPr lang="en-US" sz="1200" dirty="0"/>
          </a:p>
        </p:txBody>
      </p:sp>
      <p:sp>
        <p:nvSpPr>
          <p:cNvPr id="12" name="Text 10"/>
          <p:cNvSpPr/>
          <p:nvPr/>
        </p:nvSpPr>
        <p:spPr>
          <a:xfrm>
            <a:off x="2691994" y="3291840"/>
            <a:ext cx="2592324" cy="411480"/>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Both in a care facility — temporary</a:t>
            </a:r>
            <a:endParaRPr lang="en-US" sz="1300" dirty="0"/>
          </a:p>
        </p:txBody>
      </p:sp>
      <p:sp>
        <p:nvSpPr>
          <p:cNvPr id="13" name="Shape 11"/>
          <p:cNvSpPr/>
          <p:nvPr/>
        </p:nvSpPr>
        <p:spPr>
          <a:xfrm>
            <a:off x="777240" y="3703320"/>
            <a:ext cx="4663440" cy="0"/>
          </a:xfrm>
          <a:prstGeom prst="line">
            <a:avLst/>
          </a:prstGeom>
          <a:noFill/>
          <a:ln w="9525">
            <a:solidFill>
              <a:srgbClr val="D8E2EC"/>
            </a:solidFill>
            <a:prstDash val="solid"/>
          </a:ln>
        </p:spPr>
        <p:txBody>
          <a:bodyPr/>
          <a:lstStyle/>
          <a:p>
            <a:endParaRPr lang="en-US"/>
          </a:p>
        </p:txBody>
      </p:sp>
      <p:sp>
        <p:nvSpPr>
          <p:cNvPr id="14" name="Text 12"/>
          <p:cNvSpPr/>
          <p:nvPr/>
        </p:nvSpPr>
        <p:spPr>
          <a:xfrm>
            <a:off x="777240" y="3703320"/>
            <a:ext cx="2606040" cy="411480"/>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Care cost</a:t>
            </a:r>
            <a:endParaRPr lang="en-US" sz="1200" dirty="0"/>
          </a:p>
        </p:txBody>
      </p:sp>
      <p:sp>
        <p:nvSpPr>
          <p:cNvPr id="15" name="Text 13"/>
          <p:cNvSpPr/>
          <p:nvPr/>
        </p:nvSpPr>
        <p:spPr>
          <a:xfrm>
            <a:off x="2691994" y="3703320"/>
            <a:ext cx="2592324" cy="411480"/>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~$20,000/month</a:t>
            </a:r>
            <a:endParaRPr lang="en-US" sz="1300" dirty="0"/>
          </a:p>
        </p:txBody>
      </p:sp>
      <p:sp>
        <p:nvSpPr>
          <p:cNvPr id="16" name="Shape 14"/>
          <p:cNvSpPr/>
          <p:nvPr/>
        </p:nvSpPr>
        <p:spPr>
          <a:xfrm>
            <a:off x="777240" y="4114800"/>
            <a:ext cx="4663440" cy="0"/>
          </a:xfrm>
          <a:prstGeom prst="line">
            <a:avLst/>
          </a:prstGeom>
          <a:noFill/>
          <a:ln w="9525">
            <a:solidFill>
              <a:srgbClr val="D8E2EC"/>
            </a:solidFill>
            <a:prstDash val="solid"/>
          </a:ln>
        </p:spPr>
        <p:txBody>
          <a:bodyPr/>
          <a:lstStyle/>
          <a:p>
            <a:endParaRPr lang="en-US"/>
          </a:p>
        </p:txBody>
      </p:sp>
      <p:sp>
        <p:nvSpPr>
          <p:cNvPr id="17" name="Text 15"/>
          <p:cNvSpPr/>
          <p:nvPr/>
        </p:nvSpPr>
        <p:spPr>
          <a:xfrm>
            <a:off x="777240" y="4114800"/>
            <a:ext cx="2606040" cy="411480"/>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Liquid savings</a:t>
            </a:r>
            <a:endParaRPr lang="en-US" sz="1200" dirty="0"/>
          </a:p>
        </p:txBody>
      </p:sp>
      <p:sp>
        <p:nvSpPr>
          <p:cNvPr id="18" name="Text 16"/>
          <p:cNvSpPr/>
          <p:nvPr/>
        </p:nvSpPr>
        <p:spPr>
          <a:xfrm>
            <a:off x="2691994" y="4114800"/>
            <a:ext cx="2592324" cy="411480"/>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Nearly depleted</a:t>
            </a:r>
            <a:endParaRPr lang="en-US" sz="1300" dirty="0"/>
          </a:p>
        </p:txBody>
      </p:sp>
      <p:sp>
        <p:nvSpPr>
          <p:cNvPr id="19" name="Shape 17"/>
          <p:cNvSpPr/>
          <p:nvPr/>
        </p:nvSpPr>
        <p:spPr>
          <a:xfrm>
            <a:off x="777240" y="4526280"/>
            <a:ext cx="4663440" cy="0"/>
          </a:xfrm>
          <a:prstGeom prst="line">
            <a:avLst/>
          </a:prstGeom>
          <a:noFill/>
          <a:ln w="9525">
            <a:solidFill>
              <a:srgbClr val="D8E2EC"/>
            </a:solidFill>
            <a:prstDash val="solid"/>
          </a:ln>
        </p:spPr>
        <p:txBody>
          <a:bodyPr/>
          <a:lstStyle/>
          <a:p>
            <a:endParaRPr lang="en-US"/>
          </a:p>
        </p:txBody>
      </p:sp>
      <p:sp>
        <p:nvSpPr>
          <p:cNvPr id="20" name="Text 18"/>
          <p:cNvSpPr/>
          <p:nvPr/>
        </p:nvSpPr>
        <p:spPr>
          <a:xfrm>
            <a:off x="777240" y="4526280"/>
            <a:ext cx="2606040" cy="411480"/>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The home</a:t>
            </a:r>
            <a:endParaRPr lang="en-US" sz="1200" dirty="0"/>
          </a:p>
        </p:txBody>
      </p:sp>
      <p:sp>
        <p:nvSpPr>
          <p:cNvPr id="21" name="Text 19"/>
          <p:cNvSpPr/>
          <p:nvPr/>
        </p:nvSpPr>
        <p:spPr>
          <a:xfrm>
            <a:off x="2691994" y="4526280"/>
            <a:ext cx="2592324" cy="411480"/>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Vacant — return uncertain</a:t>
            </a:r>
            <a:endParaRPr lang="en-US" sz="1300" dirty="0"/>
          </a:p>
        </p:txBody>
      </p:sp>
      <p:sp>
        <p:nvSpPr>
          <p:cNvPr id="22" name="Text 20"/>
          <p:cNvSpPr/>
          <p:nvPr/>
        </p:nvSpPr>
        <p:spPr>
          <a:xfrm>
            <a:off x="777240" y="5074920"/>
            <a:ext cx="4663440" cy="914400"/>
          </a:xfrm>
          <a:prstGeom prst="rect">
            <a:avLst/>
          </a:prstGeom>
          <a:noFill/>
          <a:ln/>
        </p:spPr>
        <p:txBody>
          <a:bodyPr wrap="square" lIns="0" tIns="0" rIns="0" bIns="0" rtlCol="0" anchor="t"/>
          <a:lstStyle/>
          <a:p>
            <a:pPr marL="0" indent="0">
              <a:lnSpc>
                <a:spcPct val="115000"/>
              </a:lnSpc>
              <a:buNone/>
            </a:pPr>
            <a:r>
              <a:rPr lang="en-US" sz="1200" b="1" i="1" dirty="0">
                <a:solidFill>
                  <a:srgbClr val="06559D"/>
                </a:solidFill>
                <a:latin typeface="DM Sans" pitchFamily="34" charset="0"/>
                <a:ea typeface="DM Sans" pitchFamily="34" charset="-122"/>
                <a:cs typeface="DM Sans" pitchFamily="34" charset="-120"/>
              </a:rPr>
              <a:t>Family goal: $300,000 — a care-cost reserve, plus renovation capital to rent the home if the parents remain in care.</a:t>
            </a:r>
            <a:endParaRPr lang="en-US" sz="1200" dirty="0"/>
          </a:p>
        </p:txBody>
      </p:sp>
      <p:sp>
        <p:nvSpPr>
          <p:cNvPr id="23" name="Text 21"/>
          <p:cNvSpPr/>
          <p:nvPr/>
        </p:nvSpPr>
        <p:spPr>
          <a:xfrm>
            <a:off x="5989320" y="1828800"/>
            <a:ext cx="5715000" cy="365760"/>
          </a:xfrm>
          <a:prstGeom prst="rect">
            <a:avLst/>
          </a:prstGeom>
          <a:noFill/>
          <a:ln/>
        </p:spPr>
        <p:txBody>
          <a:bodyPr wrap="square" lIns="0" tIns="0" rIns="0" bIns="0" rtlCol="0" anchor="ctr"/>
          <a:lstStyle/>
          <a:p>
            <a:pPr marL="0" indent="0">
              <a:buNone/>
            </a:pPr>
            <a:r>
              <a:rPr lang="en-US" sz="1700" b="1" dirty="0">
                <a:solidFill>
                  <a:srgbClr val="1A2733"/>
                </a:solidFill>
                <a:latin typeface="DM Sans" pitchFamily="34" charset="0"/>
                <a:ea typeface="DM Sans" pitchFamily="34" charset="-122"/>
                <a:cs typeface="DM Sans" pitchFamily="34" charset="-120"/>
              </a:rPr>
              <a:t>On paper, the reverse mortgage led</a:t>
            </a:r>
            <a:endParaRPr lang="en-US" sz="1700" dirty="0"/>
          </a:p>
        </p:txBody>
      </p:sp>
      <p:sp>
        <p:nvSpPr>
          <p:cNvPr id="24" name="Shape 22"/>
          <p:cNvSpPr/>
          <p:nvPr/>
        </p:nvSpPr>
        <p:spPr>
          <a:xfrm>
            <a:off x="5989320" y="2286000"/>
            <a:ext cx="5715000" cy="1234440"/>
          </a:xfrm>
          <a:prstGeom prst="roundRect">
            <a:avLst>
              <a:gd name="adj" fmla="val 4444"/>
            </a:avLst>
          </a:prstGeom>
          <a:solidFill>
            <a:srgbClr val="EAF5EE"/>
          </a:solidFill>
          <a:ln w="12700">
            <a:solidFill>
              <a:srgbClr val="2E7D4F"/>
            </a:solidFill>
            <a:prstDash val="solid"/>
          </a:ln>
        </p:spPr>
        <p:txBody>
          <a:bodyPr/>
          <a:lstStyle/>
          <a:p>
            <a:endParaRPr lang="en-US"/>
          </a:p>
        </p:txBody>
      </p:sp>
      <p:sp>
        <p:nvSpPr>
          <p:cNvPr id="25" name="Text 23"/>
          <p:cNvSpPr/>
          <p:nvPr/>
        </p:nvSpPr>
        <p:spPr>
          <a:xfrm>
            <a:off x="6217920" y="2423160"/>
            <a:ext cx="5257800" cy="960120"/>
          </a:xfrm>
          <a:prstGeom prst="rect">
            <a:avLst/>
          </a:prstGeom>
          <a:noFill/>
          <a:ln/>
        </p:spPr>
        <p:txBody>
          <a:bodyPr wrap="square" lIns="0" tIns="0" rIns="0" bIns="0" rtlCol="0" anchor="ctr"/>
          <a:lstStyle/>
          <a:p>
            <a:pPr marL="0" indent="0">
              <a:lnSpc>
                <a:spcPct val="120000"/>
              </a:lnSpc>
              <a:buNone/>
            </a:pPr>
            <a:r>
              <a:rPr lang="en-US" sz="1300" dirty="0">
                <a:solidFill>
                  <a:srgbClr val="1A2733"/>
                </a:solidFill>
                <a:latin typeface="DM Sans" pitchFamily="34" charset="0"/>
                <a:ea typeface="DM Sans" pitchFamily="34" charset="-122"/>
                <a:cs typeface="DM Sans" pitchFamily="34" charset="-120"/>
              </a:rPr>
              <a:t>$0 required monthly payment  ·  ~$403,780 of access  ·  ≈ 20 months of care runway
</a:t>
            </a:r>
            <a:r>
              <a:rPr lang="en-US" sz="1300" b="1" dirty="0">
                <a:solidFill>
                  <a:srgbClr val="2E7D4F"/>
                </a:solidFill>
                <a:latin typeface="DM Sans" pitchFamily="34" charset="0"/>
                <a:ea typeface="DM Sans" pitchFamily="34" charset="-122"/>
                <a:cs typeface="DM Sans" pitchFamily="34" charset="-120"/>
              </a:rPr>
              <a:t>— the longest runway of any option on the table.</a:t>
            </a:r>
            <a:endParaRPr lang="en-US" sz="1300" dirty="0"/>
          </a:p>
        </p:txBody>
      </p:sp>
      <p:sp>
        <p:nvSpPr>
          <p:cNvPr id="26" name="Text 24"/>
          <p:cNvSpPr/>
          <p:nvPr/>
        </p:nvSpPr>
        <p:spPr>
          <a:xfrm>
            <a:off x="5989320" y="3703320"/>
            <a:ext cx="5715000" cy="365760"/>
          </a:xfrm>
          <a:prstGeom prst="rect">
            <a:avLst/>
          </a:prstGeom>
          <a:noFill/>
          <a:ln/>
        </p:spPr>
        <p:txBody>
          <a:bodyPr wrap="square" lIns="0" tIns="0" rIns="0" bIns="0" rtlCol="0" anchor="ctr"/>
          <a:lstStyle/>
          <a:p>
            <a:pPr marL="0" indent="0">
              <a:buNone/>
            </a:pPr>
            <a:r>
              <a:rPr lang="en-US" sz="1700" b="1" dirty="0">
                <a:solidFill>
                  <a:srgbClr val="C0392B"/>
                </a:solidFill>
                <a:latin typeface="DM Sans" pitchFamily="34" charset="0"/>
                <a:ea typeface="DM Sans" pitchFamily="34" charset="-122"/>
                <a:cs typeface="DM Sans" pitchFamily="34" charset="-120"/>
              </a:rPr>
              <a:t>And two guidelines present risk</a:t>
            </a:r>
            <a:endParaRPr lang="en-US" sz="1700" dirty="0"/>
          </a:p>
        </p:txBody>
      </p:sp>
      <p:sp>
        <p:nvSpPr>
          <p:cNvPr id="27" name="Shape 25"/>
          <p:cNvSpPr/>
          <p:nvPr/>
        </p:nvSpPr>
        <p:spPr>
          <a:xfrm>
            <a:off x="5989320" y="4114800"/>
            <a:ext cx="5715000" cy="960120"/>
          </a:xfrm>
          <a:prstGeom prst="roundRect">
            <a:avLst>
              <a:gd name="adj" fmla="val 5714"/>
            </a:avLst>
          </a:prstGeom>
          <a:solidFill>
            <a:srgbClr val="FCEEEC"/>
          </a:solidFill>
          <a:ln w="12700">
            <a:solidFill>
              <a:srgbClr val="C0392B"/>
            </a:solidFill>
            <a:prstDash val="solid"/>
          </a:ln>
        </p:spPr>
        <p:txBody>
          <a:bodyPr/>
          <a:lstStyle/>
          <a:p>
            <a:endParaRPr lang="en-US"/>
          </a:p>
        </p:txBody>
      </p:sp>
      <p:sp>
        <p:nvSpPr>
          <p:cNvPr id="28" name="Shape 26"/>
          <p:cNvSpPr/>
          <p:nvPr/>
        </p:nvSpPr>
        <p:spPr>
          <a:xfrm>
            <a:off x="6190488" y="4297680"/>
            <a:ext cx="502920" cy="502920"/>
          </a:xfrm>
          <a:prstGeom prst="ellipse">
            <a:avLst/>
          </a:prstGeom>
          <a:solidFill>
            <a:srgbClr val="FFFFFF"/>
          </a:solidFill>
          <a:ln w="15875">
            <a:solidFill>
              <a:srgbClr val="C0392B"/>
            </a:solidFill>
            <a:prstDash val="solid"/>
          </a:ln>
        </p:spPr>
        <p:txBody>
          <a:bodyPr/>
          <a:lstStyle/>
          <a:p>
            <a:endParaRPr lang="en-US"/>
          </a:p>
        </p:txBody>
      </p:sp>
      <p:sp>
        <p:nvSpPr>
          <p:cNvPr id="29" name="Text 27"/>
          <p:cNvSpPr/>
          <p:nvPr/>
        </p:nvSpPr>
        <p:spPr>
          <a:xfrm>
            <a:off x="6190488" y="4297680"/>
            <a:ext cx="502920" cy="502920"/>
          </a:xfrm>
          <a:prstGeom prst="rect">
            <a:avLst/>
          </a:prstGeom>
          <a:noFill/>
          <a:ln/>
        </p:spPr>
        <p:txBody>
          <a:bodyPr wrap="square" lIns="0" tIns="0" rIns="0" bIns="0" rtlCol="0" anchor="ctr"/>
          <a:lstStyle/>
          <a:p>
            <a:pPr marL="0" indent="0" algn="ctr">
              <a:buNone/>
            </a:pPr>
            <a:r>
              <a:rPr lang="en-US" sz="1800" dirty="0">
                <a:solidFill>
                  <a:srgbClr val="000000"/>
                </a:solidFill>
                <a:latin typeface="DM Sans" pitchFamily="34" charset="0"/>
                <a:ea typeface="DM Sans" pitchFamily="34" charset="-122"/>
                <a:cs typeface="DM Sans" pitchFamily="34" charset="-120"/>
              </a:rPr>
              <a:t>🏠</a:t>
            </a:r>
            <a:endParaRPr lang="en-US" sz="1800" dirty="0"/>
          </a:p>
        </p:txBody>
      </p:sp>
      <p:sp>
        <p:nvSpPr>
          <p:cNvPr id="30" name="Text 28"/>
          <p:cNvSpPr/>
          <p:nvPr/>
        </p:nvSpPr>
        <p:spPr>
          <a:xfrm>
            <a:off x="6858000" y="4242816"/>
            <a:ext cx="4617720" cy="27432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The occupancy rule</a:t>
            </a:r>
            <a:endParaRPr lang="en-US" sz="1350" dirty="0"/>
          </a:p>
        </p:txBody>
      </p:sp>
      <p:sp>
        <p:nvSpPr>
          <p:cNvPr id="31" name="Text 29"/>
          <p:cNvSpPr/>
          <p:nvPr/>
        </p:nvSpPr>
        <p:spPr>
          <a:xfrm>
            <a:off x="6858000" y="4526280"/>
            <a:ext cx="4617720" cy="502920"/>
          </a:xfrm>
          <a:prstGeom prst="rect">
            <a:avLst/>
          </a:prstGeom>
          <a:noFill/>
          <a:ln/>
        </p:spPr>
        <p:txBody>
          <a:bodyPr wrap="square" lIns="0" tIns="0" rIns="0" bIns="0" rtlCol="0" anchor="ctr"/>
          <a:lstStyle/>
          <a:p>
            <a:pPr marL="0" indent="0">
              <a:lnSpc>
                <a:spcPct val="115000"/>
              </a:lnSpc>
              <a:buNone/>
            </a:pPr>
            <a:r>
              <a:rPr lang="en-US" sz="1100" dirty="0">
                <a:solidFill>
                  <a:srgbClr val="5A6B7A"/>
                </a:solidFill>
                <a:latin typeface="DM Sans" pitchFamily="34" charset="0"/>
                <a:ea typeface="DM Sans" pitchFamily="34" charset="-122"/>
                <a:cs typeface="DM Sans" pitchFamily="34" charset="-120"/>
              </a:rPr>
              <a:t>A HECM must stay the borrowers' primary residence. Renting the home is not permitted, which could be the outcome</a:t>
            </a:r>
            <a:endParaRPr lang="en-US" sz="1100" dirty="0"/>
          </a:p>
        </p:txBody>
      </p:sp>
      <p:sp>
        <p:nvSpPr>
          <p:cNvPr id="32" name="Shape 30"/>
          <p:cNvSpPr/>
          <p:nvPr/>
        </p:nvSpPr>
        <p:spPr>
          <a:xfrm>
            <a:off x="5989320" y="5166360"/>
            <a:ext cx="5715000" cy="960120"/>
          </a:xfrm>
          <a:prstGeom prst="roundRect">
            <a:avLst>
              <a:gd name="adj" fmla="val 5714"/>
            </a:avLst>
          </a:prstGeom>
          <a:solidFill>
            <a:srgbClr val="FCEEEC"/>
          </a:solidFill>
          <a:ln w="12700">
            <a:solidFill>
              <a:srgbClr val="C0392B"/>
            </a:solidFill>
            <a:prstDash val="solid"/>
          </a:ln>
        </p:spPr>
        <p:txBody>
          <a:bodyPr/>
          <a:lstStyle/>
          <a:p>
            <a:endParaRPr lang="en-US"/>
          </a:p>
        </p:txBody>
      </p:sp>
      <p:sp>
        <p:nvSpPr>
          <p:cNvPr id="33" name="Shape 31"/>
          <p:cNvSpPr/>
          <p:nvPr/>
        </p:nvSpPr>
        <p:spPr>
          <a:xfrm>
            <a:off x="6190488" y="5349240"/>
            <a:ext cx="502920" cy="502920"/>
          </a:xfrm>
          <a:prstGeom prst="ellipse">
            <a:avLst/>
          </a:prstGeom>
          <a:solidFill>
            <a:srgbClr val="FFFFFF"/>
          </a:solidFill>
          <a:ln w="15875">
            <a:solidFill>
              <a:srgbClr val="C0392B"/>
            </a:solidFill>
            <a:prstDash val="solid"/>
          </a:ln>
        </p:spPr>
        <p:txBody>
          <a:bodyPr/>
          <a:lstStyle/>
          <a:p>
            <a:endParaRPr lang="en-US"/>
          </a:p>
        </p:txBody>
      </p:sp>
      <p:sp>
        <p:nvSpPr>
          <p:cNvPr id="34" name="Text 32"/>
          <p:cNvSpPr/>
          <p:nvPr/>
        </p:nvSpPr>
        <p:spPr>
          <a:xfrm>
            <a:off x="6190488" y="5349240"/>
            <a:ext cx="502920" cy="502920"/>
          </a:xfrm>
          <a:prstGeom prst="rect">
            <a:avLst/>
          </a:prstGeom>
          <a:noFill/>
          <a:ln/>
        </p:spPr>
        <p:txBody>
          <a:bodyPr wrap="square" lIns="0" tIns="0" rIns="0" bIns="0" rtlCol="0" anchor="ctr"/>
          <a:lstStyle/>
          <a:p>
            <a:pPr marL="0" indent="0" algn="ctr">
              <a:buNone/>
            </a:pPr>
            <a:r>
              <a:rPr lang="en-US" sz="1800" dirty="0">
                <a:solidFill>
                  <a:srgbClr val="000000"/>
                </a:solidFill>
                <a:latin typeface="DM Sans" pitchFamily="34" charset="0"/>
                <a:ea typeface="DM Sans" pitchFamily="34" charset="-122"/>
                <a:cs typeface="DM Sans" pitchFamily="34" charset="-120"/>
              </a:rPr>
              <a:t>⏰</a:t>
            </a:r>
            <a:endParaRPr lang="en-US" sz="1800" dirty="0"/>
          </a:p>
        </p:txBody>
      </p:sp>
      <p:sp>
        <p:nvSpPr>
          <p:cNvPr id="35" name="Text 33"/>
          <p:cNvSpPr/>
          <p:nvPr/>
        </p:nvSpPr>
        <p:spPr>
          <a:xfrm>
            <a:off x="6858000" y="5294376"/>
            <a:ext cx="4617720" cy="274320"/>
          </a:xfrm>
          <a:prstGeom prst="rect">
            <a:avLst/>
          </a:prstGeom>
          <a:noFill/>
          <a:ln/>
        </p:spPr>
        <p:txBody>
          <a:bodyPr wrap="square" lIns="0" tIns="0" rIns="0" bIns="0" rtlCol="0" anchor="ctr"/>
          <a:lstStyle/>
          <a:p>
            <a:pPr marL="0" indent="0">
              <a:buNone/>
            </a:pPr>
            <a:r>
              <a:rPr lang="en-US" sz="1350" b="1" dirty="0">
                <a:solidFill>
                  <a:srgbClr val="1A2733"/>
                </a:solidFill>
                <a:latin typeface="DM Sans" pitchFamily="34" charset="0"/>
                <a:ea typeface="DM Sans" pitchFamily="34" charset="-122"/>
                <a:cs typeface="DM Sans" pitchFamily="34" charset="-120"/>
              </a:rPr>
              <a:t>The timeline</a:t>
            </a:r>
            <a:endParaRPr lang="en-US" sz="1350" dirty="0"/>
          </a:p>
        </p:txBody>
      </p:sp>
      <p:sp>
        <p:nvSpPr>
          <p:cNvPr id="36" name="Text 34"/>
          <p:cNvSpPr/>
          <p:nvPr/>
        </p:nvSpPr>
        <p:spPr>
          <a:xfrm>
            <a:off x="6858000" y="5577840"/>
            <a:ext cx="4617720" cy="502920"/>
          </a:xfrm>
          <a:prstGeom prst="rect">
            <a:avLst/>
          </a:prstGeom>
          <a:noFill/>
          <a:ln/>
        </p:spPr>
        <p:txBody>
          <a:bodyPr wrap="square" lIns="0" tIns="0" rIns="0" bIns="0" rtlCol="0" anchor="ctr"/>
          <a:lstStyle/>
          <a:p>
            <a:pPr marL="0" indent="0">
              <a:lnSpc>
                <a:spcPct val="115000"/>
              </a:lnSpc>
              <a:buNone/>
            </a:pPr>
            <a:r>
              <a:rPr lang="en-US" sz="1100" dirty="0">
                <a:solidFill>
                  <a:srgbClr val="5A6B7A"/>
                </a:solidFill>
                <a:latin typeface="DM Sans" pitchFamily="34" charset="0"/>
                <a:ea typeface="DM Sans" pitchFamily="34" charset="-122"/>
                <a:cs typeface="DM Sans" pitchFamily="34" charset="-120"/>
              </a:rPr>
              <a:t>Return home is uncertain and possibly short. ~$28,470 of upfront costs can’t be justified on a short-term need</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62356" y="566928"/>
            <a:ext cx="10881360" cy="960120"/>
          </a:xfrm>
          <a:prstGeom prst="rect">
            <a:avLst/>
          </a:prstGeom>
          <a:noFill/>
          <a:ln/>
        </p:spPr>
        <p:txBody>
          <a:bodyPr wrap="square" lIns="0" tIns="0" rIns="0" bIns="0" rtlCol="0" anchor="ctr"/>
          <a:lstStyle/>
          <a:p>
            <a:pPr marL="0" indent="0">
              <a:lnSpc>
                <a:spcPct val="102000"/>
              </a:lnSpc>
              <a:buNone/>
            </a:pPr>
            <a:r>
              <a:rPr lang="en-US" sz="3000" b="1" dirty="0">
                <a:solidFill>
                  <a:srgbClr val="1A2733"/>
                </a:solidFill>
                <a:latin typeface="DM Sans" pitchFamily="34" charset="0"/>
                <a:ea typeface="DM Sans" pitchFamily="34" charset="-122"/>
                <a:cs typeface="DM Sans" pitchFamily="34" charset="-120"/>
              </a:rPr>
              <a:t>Cash Flow Options </a:t>
            </a:r>
            <a:endParaRPr lang="en-US" sz="3000" dirty="0"/>
          </a:p>
        </p:txBody>
      </p:sp>
      <p:sp>
        <p:nvSpPr>
          <p:cNvPr id="4" name="Shape 2"/>
          <p:cNvSpPr/>
          <p:nvPr/>
        </p:nvSpPr>
        <p:spPr>
          <a:xfrm>
            <a:off x="3298698" y="1828800"/>
            <a:ext cx="2795778" cy="502920"/>
          </a:xfrm>
          <a:prstGeom prst="rect">
            <a:avLst/>
          </a:prstGeom>
          <a:solidFill>
            <a:srgbClr val="06559D"/>
          </a:solidFill>
          <a:ln/>
        </p:spPr>
        <p:txBody>
          <a:bodyPr/>
          <a:lstStyle/>
          <a:p>
            <a:endParaRPr lang="en-US" sz="2000"/>
          </a:p>
        </p:txBody>
      </p:sp>
      <p:sp>
        <p:nvSpPr>
          <p:cNvPr id="5" name="Text 3"/>
          <p:cNvSpPr/>
          <p:nvPr/>
        </p:nvSpPr>
        <p:spPr>
          <a:xfrm>
            <a:off x="3298698" y="1828800"/>
            <a:ext cx="2795778" cy="502920"/>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Reverse Mortgage</a:t>
            </a:r>
            <a:endParaRPr lang="en-US" sz="1400" dirty="0"/>
          </a:p>
        </p:txBody>
      </p:sp>
      <p:sp>
        <p:nvSpPr>
          <p:cNvPr id="6" name="Shape 4"/>
          <p:cNvSpPr/>
          <p:nvPr/>
        </p:nvSpPr>
        <p:spPr>
          <a:xfrm>
            <a:off x="6094476" y="1828800"/>
            <a:ext cx="2795778" cy="502920"/>
          </a:xfrm>
          <a:prstGeom prst="rect">
            <a:avLst/>
          </a:prstGeom>
          <a:solidFill>
            <a:srgbClr val="2E7D4F"/>
          </a:solidFill>
          <a:ln/>
        </p:spPr>
        <p:txBody>
          <a:bodyPr/>
          <a:lstStyle/>
          <a:p>
            <a:endParaRPr lang="en-US" sz="2000"/>
          </a:p>
        </p:txBody>
      </p:sp>
      <p:sp>
        <p:nvSpPr>
          <p:cNvPr id="7" name="Text 5"/>
          <p:cNvSpPr/>
          <p:nvPr/>
        </p:nvSpPr>
        <p:spPr>
          <a:xfrm>
            <a:off x="6094476" y="1828800"/>
            <a:ext cx="2795778" cy="502920"/>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HELOC</a:t>
            </a:r>
            <a:endParaRPr lang="en-US" sz="1400" dirty="0"/>
          </a:p>
        </p:txBody>
      </p:sp>
      <p:sp>
        <p:nvSpPr>
          <p:cNvPr id="8" name="Shape 6"/>
          <p:cNvSpPr/>
          <p:nvPr/>
        </p:nvSpPr>
        <p:spPr>
          <a:xfrm>
            <a:off x="8890254" y="1828800"/>
            <a:ext cx="2795778" cy="502920"/>
          </a:xfrm>
          <a:prstGeom prst="rect">
            <a:avLst/>
          </a:prstGeom>
          <a:solidFill>
            <a:srgbClr val="1A2733"/>
          </a:solidFill>
          <a:ln/>
        </p:spPr>
        <p:txBody>
          <a:bodyPr/>
          <a:lstStyle/>
          <a:p>
            <a:endParaRPr lang="en-US" sz="2000"/>
          </a:p>
        </p:txBody>
      </p:sp>
      <p:sp>
        <p:nvSpPr>
          <p:cNvPr id="9" name="Text 7"/>
          <p:cNvSpPr/>
          <p:nvPr/>
        </p:nvSpPr>
        <p:spPr>
          <a:xfrm>
            <a:off x="8890254" y="1828800"/>
            <a:ext cx="2795778" cy="502920"/>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Cash-Out Refi</a:t>
            </a:r>
            <a:endParaRPr lang="en-US" sz="1400" dirty="0"/>
          </a:p>
        </p:txBody>
      </p:sp>
      <p:sp>
        <p:nvSpPr>
          <p:cNvPr id="10" name="Shape 8"/>
          <p:cNvSpPr/>
          <p:nvPr/>
        </p:nvSpPr>
        <p:spPr>
          <a:xfrm>
            <a:off x="502920" y="2331720"/>
            <a:ext cx="2795778" cy="566928"/>
          </a:xfrm>
          <a:prstGeom prst="rect">
            <a:avLst/>
          </a:prstGeom>
          <a:solidFill>
            <a:srgbClr val="F7FAFD"/>
          </a:solidFill>
          <a:ln w="6350">
            <a:solidFill>
              <a:srgbClr val="D8E2EC"/>
            </a:solidFill>
            <a:prstDash val="solid"/>
          </a:ln>
        </p:spPr>
        <p:txBody>
          <a:bodyPr/>
          <a:lstStyle/>
          <a:p>
            <a:endParaRPr lang="en-US" sz="2000"/>
          </a:p>
        </p:txBody>
      </p:sp>
      <p:sp>
        <p:nvSpPr>
          <p:cNvPr id="11" name="Text 9"/>
          <p:cNvSpPr/>
          <p:nvPr/>
        </p:nvSpPr>
        <p:spPr>
          <a:xfrm>
            <a:off x="640080" y="2331720"/>
            <a:ext cx="2521458" cy="56692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Required monthly payment</a:t>
            </a:r>
            <a:endParaRPr lang="en-US" sz="1400" dirty="0"/>
          </a:p>
        </p:txBody>
      </p:sp>
      <p:sp>
        <p:nvSpPr>
          <p:cNvPr id="12" name="Shape 10"/>
          <p:cNvSpPr/>
          <p:nvPr/>
        </p:nvSpPr>
        <p:spPr>
          <a:xfrm>
            <a:off x="3298698" y="2331720"/>
            <a:ext cx="2795778" cy="566928"/>
          </a:xfrm>
          <a:prstGeom prst="rect">
            <a:avLst/>
          </a:prstGeom>
          <a:solidFill>
            <a:srgbClr val="F7FAFD"/>
          </a:solidFill>
          <a:ln w="6350">
            <a:solidFill>
              <a:srgbClr val="D8E2EC"/>
            </a:solidFill>
            <a:prstDash val="solid"/>
          </a:ln>
        </p:spPr>
        <p:txBody>
          <a:bodyPr/>
          <a:lstStyle/>
          <a:p>
            <a:endParaRPr lang="en-US" sz="2000"/>
          </a:p>
        </p:txBody>
      </p:sp>
      <p:sp>
        <p:nvSpPr>
          <p:cNvPr id="13" name="Text 11"/>
          <p:cNvSpPr/>
          <p:nvPr/>
        </p:nvSpPr>
        <p:spPr>
          <a:xfrm>
            <a:off x="3390138" y="2331720"/>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$0 (interest deferred)</a:t>
            </a:r>
            <a:endParaRPr lang="en-US" sz="1200" dirty="0"/>
          </a:p>
        </p:txBody>
      </p:sp>
      <p:sp>
        <p:nvSpPr>
          <p:cNvPr id="14" name="Shape 12"/>
          <p:cNvSpPr/>
          <p:nvPr/>
        </p:nvSpPr>
        <p:spPr>
          <a:xfrm>
            <a:off x="6094476" y="2331720"/>
            <a:ext cx="2795778" cy="566928"/>
          </a:xfrm>
          <a:prstGeom prst="rect">
            <a:avLst/>
          </a:prstGeom>
          <a:solidFill>
            <a:srgbClr val="F7FAFD"/>
          </a:solidFill>
          <a:ln w="6350">
            <a:solidFill>
              <a:srgbClr val="D8E2EC"/>
            </a:solidFill>
            <a:prstDash val="solid"/>
          </a:ln>
        </p:spPr>
        <p:txBody>
          <a:bodyPr/>
          <a:lstStyle/>
          <a:p>
            <a:endParaRPr lang="en-US" sz="2000"/>
          </a:p>
        </p:txBody>
      </p:sp>
      <p:sp>
        <p:nvSpPr>
          <p:cNvPr id="15" name="Text 13"/>
          <p:cNvSpPr/>
          <p:nvPr/>
        </p:nvSpPr>
        <p:spPr>
          <a:xfrm>
            <a:off x="6185916" y="2331720"/>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Interest-only on draws, 7.500%</a:t>
            </a:r>
            <a:endParaRPr lang="en-US" sz="1200" dirty="0"/>
          </a:p>
        </p:txBody>
      </p:sp>
      <p:sp>
        <p:nvSpPr>
          <p:cNvPr id="16" name="Shape 14"/>
          <p:cNvSpPr/>
          <p:nvPr/>
        </p:nvSpPr>
        <p:spPr>
          <a:xfrm>
            <a:off x="8890254" y="2331720"/>
            <a:ext cx="2795778" cy="566928"/>
          </a:xfrm>
          <a:prstGeom prst="rect">
            <a:avLst/>
          </a:prstGeom>
          <a:solidFill>
            <a:srgbClr val="F7FAFD"/>
          </a:solidFill>
          <a:ln w="6350">
            <a:solidFill>
              <a:srgbClr val="D8E2EC"/>
            </a:solidFill>
            <a:prstDash val="solid"/>
          </a:ln>
        </p:spPr>
        <p:txBody>
          <a:bodyPr/>
          <a:lstStyle/>
          <a:p>
            <a:endParaRPr lang="en-US" sz="2000"/>
          </a:p>
        </p:txBody>
      </p:sp>
      <p:sp>
        <p:nvSpPr>
          <p:cNvPr id="17" name="Text 15"/>
          <p:cNvSpPr/>
          <p:nvPr/>
        </p:nvSpPr>
        <p:spPr>
          <a:xfrm>
            <a:off x="8981694" y="2331720"/>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$2,886 fixed, 30 years</a:t>
            </a:r>
            <a:endParaRPr lang="en-US" sz="1200" dirty="0"/>
          </a:p>
        </p:txBody>
      </p:sp>
      <p:sp>
        <p:nvSpPr>
          <p:cNvPr id="18" name="Shape 16"/>
          <p:cNvSpPr/>
          <p:nvPr/>
        </p:nvSpPr>
        <p:spPr>
          <a:xfrm>
            <a:off x="502920" y="2898648"/>
            <a:ext cx="2795778" cy="566928"/>
          </a:xfrm>
          <a:prstGeom prst="rect">
            <a:avLst/>
          </a:prstGeom>
          <a:solidFill>
            <a:srgbClr val="FFFFFF"/>
          </a:solidFill>
          <a:ln w="6350">
            <a:solidFill>
              <a:srgbClr val="D8E2EC"/>
            </a:solidFill>
            <a:prstDash val="solid"/>
          </a:ln>
        </p:spPr>
        <p:txBody>
          <a:bodyPr/>
          <a:lstStyle/>
          <a:p>
            <a:endParaRPr lang="en-US" sz="2000"/>
          </a:p>
        </p:txBody>
      </p:sp>
      <p:sp>
        <p:nvSpPr>
          <p:cNvPr id="19" name="Text 17"/>
          <p:cNvSpPr/>
          <p:nvPr/>
        </p:nvSpPr>
        <p:spPr>
          <a:xfrm>
            <a:off x="640080" y="2898648"/>
            <a:ext cx="2521458" cy="56692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Access to the $300,000</a:t>
            </a:r>
            <a:endParaRPr lang="en-US" sz="1400" dirty="0"/>
          </a:p>
        </p:txBody>
      </p:sp>
      <p:sp>
        <p:nvSpPr>
          <p:cNvPr id="20" name="Shape 18"/>
          <p:cNvSpPr/>
          <p:nvPr/>
        </p:nvSpPr>
        <p:spPr>
          <a:xfrm>
            <a:off x="3298698" y="2898648"/>
            <a:ext cx="2795778" cy="566928"/>
          </a:xfrm>
          <a:prstGeom prst="rect">
            <a:avLst/>
          </a:prstGeom>
          <a:solidFill>
            <a:srgbClr val="FFFFFF"/>
          </a:solidFill>
          <a:ln w="6350">
            <a:solidFill>
              <a:srgbClr val="D8E2EC"/>
            </a:solidFill>
            <a:prstDash val="solid"/>
          </a:ln>
        </p:spPr>
        <p:txBody>
          <a:bodyPr/>
          <a:lstStyle/>
          <a:p>
            <a:endParaRPr lang="en-US" sz="2000"/>
          </a:p>
        </p:txBody>
      </p:sp>
      <p:sp>
        <p:nvSpPr>
          <p:cNvPr id="21" name="Text 19"/>
          <p:cNvSpPr/>
          <p:nvPr/>
        </p:nvSpPr>
        <p:spPr>
          <a:xfrm>
            <a:off x="3390138" y="2898648"/>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$125,000 cash + $278,780 line</a:t>
            </a:r>
            <a:endParaRPr lang="en-US" sz="1200" dirty="0"/>
          </a:p>
        </p:txBody>
      </p:sp>
      <p:sp>
        <p:nvSpPr>
          <p:cNvPr id="22" name="Shape 20"/>
          <p:cNvSpPr/>
          <p:nvPr/>
        </p:nvSpPr>
        <p:spPr>
          <a:xfrm>
            <a:off x="6094476" y="2898648"/>
            <a:ext cx="2795778" cy="566928"/>
          </a:xfrm>
          <a:prstGeom prst="rect">
            <a:avLst/>
          </a:prstGeom>
          <a:solidFill>
            <a:srgbClr val="FFFFFF"/>
          </a:solidFill>
          <a:ln w="6350">
            <a:solidFill>
              <a:srgbClr val="D8E2EC"/>
            </a:solidFill>
            <a:prstDash val="solid"/>
          </a:ln>
        </p:spPr>
        <p:txBody>
          <a:bodyPr/>
          <a:lstStyle/>
          <a:p>
            <a:endParaRPr lang="en-US" sz="2000"/>
          </a:p>
        </p:txBody>
      </p:sp>
      <p:sp>
        <p:nvSpPr>
          <p:cNvPr id="23" name="Text 21"/>
          <p:cNvSpPr/>
          <p:nvPr/>
        </p:nvSpPr>
        <p:spPr>
          <a:xfrm>
            <a:off x="6185916" y="2898648"/>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Revolving line to $300,000</a:t>
            </a:r>
            <a:endParaRPr lang="en-US" sz="1200" dirty="0"/>
          </a:p>
        </p:txBody>
      </p:sp>
      <p:sp>
        <p:nvSpPr>
          <p:cNvPr id="24" name="Shape 22"/>
          <p:cNvSpPr/>
          <p:nvPr/>
        </p:nvSpPr>
        <p:spPr>
          <a:xfrm>
            <a:off x="8890254" y="2898648"/>
            <a:ext cx="2795778" cy="566928"/>
          </a:xfrm>
          <a:prstGeom prst="rect">
            <a:avLst/>
          </a:prstGeom>
          <a:solidFill>
            <a:srgbClr val="FFFFFF"/>
          </a:solidFill>
          <a:ln w="6350">
            <a:solidFill>
              <a:srgbClr val="D8E2EC"/>
            </a:solidFill>
            <a:prstDash val="solid"/>
          </a:ln>
        </p:spPr>
        <p:txBody>
          <a:bodyPr/>
          <a:lstStyle/>
          <a:p>
            <a:endParaRPr lang="en-US" sz="2000"/>
          </a:p>
        </p:txBody>
      </p:sp>
      <p:sp>
        <p:nvSpPr>
          <p:cNvPr id="25" name="Text 23"/>
          <p:cNvSpPr/>
          <p:nvPr/>
        </p:nvSpPr>
        <p:spPr>
          <a:xfrm>
            <a:off x="8981694" y="2898648"/>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$300,000 lump sum at close</a:t>
            </a:r>
            <a:endParaRPr lang="en-US" sz="1200" dirty="0"/>
          </a:p>
        </p:txBody>
      </p:sp>
      <p:sp>
        <p:nvSpPr>
          <p:cNvPr id="26" name="Shape 24"/>
          <p:cNvSpPr/>
          <p:nvPr/>
        </p:nvSpPr>
        <p:spPr>
          <a:xfrm>
            <a:off x="502920" y="3465576"/>
            <a:ext cx="2795778" cy="566928"/>
          </a:xfrm>
          <a:prstGeom prst="rect">
            <a:avLst/>
          </a:prstGeom>
          <a:solidFill>
            <a:srgbClr val="F7FAFD"/>
          </a:solidFill>
          <a:ln w="6350">
            <a:solidFill>
              <a:srgbClr val="D8E2EC"/>
            </a:solidFill>
            <a:prstDash val="solid"/>
          </a:ln>
        </p:spPr>
        <p:txBody>
          <a:bodyPr/>
          <a:lstStyle/>
          <a:p>
            <a:endParaRPr lang="en-US" sz="2000"/>
          </a:p>
        </p:txBody>
      </p:sp>
      <p:sp>
        <p:nvSpPr>
          <p:cNvPr id="27" name="Text 25"/>
          <p:cNvSpPr/>
          <p:nvPr/>
        </p:nvSpPr>
        <p:spPr>
          <a:xfrm>
            <a:off x="640080" y="3465576"/>
            <a:ext cx="2521458" cy="56692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Occupancy requirement</a:t>
            </a:r>
            <a:endParaRPr lang="en-US" sz="1400" dirty="0"/>
          </a:p>
        </p:txBody>
      </p:sp>
      <p:sp>
        <p:nvSpPr>
          <p:cNvPr id="28" name="Shape 26"/>
          <p:cNvSpPr/>
          <p:nvPr/>
        </p:nvSpPr>
        <p:spPr>
          <a:xfrm>
            <a:off x="3298698" y="3465576"/>
            <a:ext cx="2795778" cy="566928"/>
          </a:xfrm>
          <a:prstGeom prst="rect">
            <a:avLst/>
          </a:prstGeom>
          <a:solidFill>
            <a:srgbClr val="F7FAFD"/>
          </a:solidFill>
          <a:ln w="6350">
            <a:solidFill>
              <a:srgbClr val="D8E2EC"/>
            </a:solidFill>
            <a:prstDash val="solid"/>
          </a:ln>
        </p:spPr>
        <p:txBody>
          <a:bodyPr/>
          <a:lstStyle/>
          <a:p>
            <a:endParaRPr lang="en-US" sz="2000"/>
          </a:p>
        </p:txBody>
      </p:sp>
      <p:sp>
        <p:nvSpPr>
          <p:cNvPr id="29" name="Text 27"/>
          <p:cNvSpPr/>
          <p:nvPr/>
        </p:nvSpPr>
        <p:spPr>
          <a:xfrm>
            <a:off x="3390138" y="3465576"/>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Must stay primary residence</a:t>
            </a:r>
            <a:endParaRPr lang="en-US" sz="1200" dirty="0"/>
          </a:p>
        </p:txBody>
      </p:sp>
      <p:sp>
        <p:nvSpPr>
          <p:cNvPr id="30" name="Shape 28"/>
          <p:cNvSpPr/>
          <p:nvPr/>
        </p:nvSpPr>
        <p:spPr>
          <a:xfrm>
            <a:off x="6094476" y="3465576"/>
            <a:ext cx="2795778" cy="566928"/>
          </a:xfrm>
          <a:prstGeom prst="rect">
            <a:avLst/>
          </a:prstGeom>
          <a:solidFill>
            <a:srgbClr val="F7FAFD"/>
          </a:solidFill>
          <a:ln w="6350">
            <a:solidFill>
              <a:srgbClr val="D8E2EC"/>
            </a:solidFill>
            <a:prstDash val="solid"/>
          </a:ln>
        </p:spPr>
        <p:txBody>
          <a:bodyPr/>
          <a:lstStyle/>
          <a:p>
            <a:endParaRPr lang="en-US" sz="2000"/>
          </a:p>
        </p:txBody>
      </p:sp>
      <p:sp>
        <p:nvSpPr>
          <p:cNvPr id="31" name="Text 29"/>
          <p:cNvSpPr/>
          <p:nvPr/>
        </p:nvSpPr>
        <p:spPr>
          <a:xfrm>
            <a:off x="6185916" y="3465576"/>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None — rental OK</a:t>
            </a:r>
            <a:endParaRPr lang="en-US" sz="1200" dirty="0"/>
          </a:p>
        </p:txBody>
      </p:sp>
      <p:sp>
        <p:nvSpPr>
          <p:cNvPr id="32" name="Shape 30"/>
          <p:cNvSpPr/>
          <p:nvPr/>
        </p:nvSpPr>
        <p:spPr>
          <a:xfrm>
            <a:off x="8890254" y="3465576"/>
            <a:ext cx="2795778" cy="566928"/>
          </a:xfrm>
          <a:prstGeom prst="rect">
            <a:avLst/>
          </a:prstGeom>
          <a:solidFill>
            <a:srgbClr val="F7FAFD"/>
          </a:solidFill>
          <a:ln w="6350">
            <a:solidFill>
              <a:srgbClr val="D8E2EC"/>
            </a:solidFill>
            <a:prstDash val="solid"/>
          </a:ln>
        </p:spPr>
        <p:txBody>
          <a:bodyPr/>
          <a:lstStyle/>
          <a:p>
            <a:endParaRPr lang="en-US" sz="2000"/>
          </a:p>
        </p:txBody>
      </p:sp>
      <p:sp>
        <p:nvSpPr>
          <p:cNvPr id="33" name="Text 31"/>
          <p:cNvSpPr/>
          <p:nvPr/>
        </p:nvSpPr>
        <p:spPr>
          <a:xfrm>
            <a:off x="8981694" y="3465576"/>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None — rental OK</a:t>
            </a:r>
            <a:endParaRPr lang="en-US" sz="1200" dirty="0"/>
          </a:p>
        </p:txBody>
      </p:sp>
      <p:sp>
        <p:nvSpPr>
          <p:cNvPr id="34" name="Shape 32"/>
          <p:cNvSpPr/>
          <p:nvPr/>
        </p:nvSpPr>
        <p:spPr>
          <a:xfrm>
            <a:off x="502920" y="4032504"/>
            <a:ext cx="2795778" cy="566928"/>
          </a:xfrm>
          <a:prstGeom prst="rect">
            <a:avLst/>
          </a:prstGeom>
          <a:solidFill>
            <a:srgbClr val="FFFFFF"/>
          </a:solidFill>
          <a:ln w="6350">
            <a:solidFill>
              <a:srgbClr val="D8E2EC"/>
            </a:solidFill>
            <a:prstDash val="solid"/>
          </a:ln>
        </p:spPr>
        <p:txBody>
          <a:bodyPr/>
          <a:lstStyle/>
          <a:p>
            <a:endParaRPr lang="en-US" sz="2000"/>
          </a:p>
        </p:txBody>
      </p:sp>
      <p:sp>
        <p:nvSpPr>
          <p:cNvPr id="35" name="Text 33"/>
          <p:cNvSpPr/>
          <p:nvPr/>
        </p:nvSpPr>
        <p:spPr>
          <a:xfrm>
            <a:off x="640080" y="4032504"/>
            <a:ext cx="2521458" cy="566928"/>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Runway at $20k/month</a:t>
            </a:r>
            <a:endParaRPr lang="en-US" sz="1400" dirty="0"/>
          </a:p>
        </p:txBody>
      </p:sp>
      <p:sp>
        <p:nvSpPr>
          <p:cNvPr id="36" name="Shape 34"/>
          <p:cNvSpPr/>
          <p:nvPr/>
        </p:nvSpPr>
        <p:spPr>
          <a:xfrm>
            <a:off x="3298698" y="4032504"/>
            <a:ext cx="2795778" cy="566928"/>
          </a:xfrm>
          <a:prstGeom prst="rect">
            <a:avLst/>
          </a:prstGeom>
          <a:solidFill>
            <a:srgbClr val="FFFFFF"/>
          </a:solidFill>
          <a:ln w="6350">
            <a:solidFill>
              <a:srgbClr val="D8E2EC"/>
            </a:solidFill>
            <a:prstDash val="solid"/>
          </a:ln>
        </p:spPr>
        <p:txBody>
          <a:bodyPr/>
          <a:lstStyle/>
          <a:p>
            <a:endParaRPr lang="en-US" sz="2000"/>
          </a:p>
        </p:txBody>
      </p:sp>
      <p:sp>
        <p:nvSpPr>
          <p:cNvPr id="37" name="Text 35"/>
          <p:cNvSpPr/>
          <p:nvPr/>
        </p:nvSpPr>
        <p:spPr>
          <a:xfrm>
            <a:off x="3390138" y="4032504"/>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 20 months</a:t>
            </a:r>
            <a:endParaRPr lang="en-US" sz="1200" dirty="0"/>
          </a:p>
        </p:txBody>
      </p:sp>
      <p:sp>
        <p:nvSpPr>
          <p:cNvPr id="38" name="Shape 36"/>
          <p:cNvSpPr/>
          <p:nvPr/>
        </p:nvSpPr>
        <p:spPr>
          <a:xfrm>
            <a:off x="6094476" y="4032504"/>
            <a:ext cx="2795778" cy="566928"/>
          </a:xfrm>
          <a:prstGeom prst="rect">
            <a:avLst/>
          </a:prstGeom>
          <a:solidFill>
            <a:srgbClr val="FFFFFF"/>
          </a:solidFill>
          <a:ln w="6350">
            <a:solidFill>
              <a:srgbClr val="D8E2EC"/>
            </a:solidFill>
            <a:prstDash val="solid"/>
          </a:ln>
        </p:spPr>
        <p:txBody>
          <a:bodyPr/>
          <a:lstStyle/>
          <a:p>
            <a:endParaRPr lang="en-US" sz="2000"/>
          </a:p>
        </p:txBody>
      </p:sp>
      <p:sp>
        <p:nvSpPr>
          <p:cNvPr id="39" name="Text 37"/>
          <p:cNvSpPr/>
          <p:nvPr/>
        </p:nvSpPr>
        <p:spPr>
          <a:xfrm>
            <a:off x="6185916" y="4032504"/>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 15 months</a:t>
            </a:r>
            <a:endParaRPr lang="en-US" sz="1200" dirty="0"/>
          </a:p>
        </p:txBody>
      </p:sp>
      <p:sp>
        <p:nvSpPr>
          <p:cNvPr id="40" name="Shape 38"/>
          <p:cNvSpPr/>
          <p:nvPr/>
        </p:nvSpPr>
        <p:spPr>
          <a:xfrm>
            <a:off x="8890254" y="4032504"/>
            <a:ext cx="2795778" cy="566928"/>
          </a:xfrm>
          <a:prstGeom prst="rect">
            <a:avLst/>
          </a:prstGeom>
          <a:solidFill>
            <a:srgbClr val="FFFFFF"/>
          </a:solidFill>
          <a:ln w="6350">
            <a:solidFill>
              <a:srgbClr val="D8E2EC"/>
            </a:solidFill>
            <a:prstDash val="solid"/>
          </a:ln>
        </p:spPr>
        <p:txBody>
          <a:bodyPr/>
          <a:lstStyle/>
          <a:p>
            <a:endParaRPr lang="en-US" sz="2000"/>
          </a:p>
        </p:txBody>
      </p:sp>
      <p:sp>
        <p:nvSpPr>
          <p:cNvPr id="41" name="Text 39"/>
          <p:cNvSpPr/>
          <p:nvPr/>
        </p:nvSpPr>
        <p:spPr>
          <a:xfrm>
            <a:off x="8981694" y="4032504"/>
            <a:ext cx="2612898" cy="566928"/>
          </a:xfrm>
          <a:prstGeom prst="rect">
            <a:avLst/>
          </a:prstGeom>
          <a:noFill/>
          <a:ln/>
        </p:spPr>
        <p:txBody>
          <a:bodyPr wrap="square" lIns="0" tIns="0" rIns="0" bIns="0" rtlCol="0" anchor="ctr"/>
          <a:lstStyle/>
          <a:p>
            <a:pPr marL="0" indent="0" algn="ctr">
              <a:buNone/>
            </a:pPr>
            <a:r>
              <a:rPr lang="en-US" sz="1200" dirty="0">
                <a:solidFill>
                  <a:srgbClr val="1A2733"/>
                </a:solidFill>
                <a:latin typeface="DM Sans" pitchFamily="34" charset="0"/>
                <a:ea typeface="DM Sans" pitchFamily="34" charset="-122"/>
                <a:cs typeface="DM Sans" pitchFamily="34" charset="-120"/>
              </a:rPr>
              <a:t>≈ 15 months</a:t>
            </a:r>
            <a:endParaRPr lang="en-US" sz="1200" dirty="0"/>
          </a:p>
        </p:txBody>
      </p:sp>
      <p:sp>
        <p:nvSpPr>
          <p:cNvPr id="42" name="Shape 40"/>
          <p:cNvSpPr/>
          <p:nvPr/>
        </p:nvSpPr>
        <p:spPr>
          <a:xfrm>
            <a:off x="502920" y="4599432"/>
            <a:ext cx="2795778" cy="685800"/>
          </a:xfrm>
          <a:prstGeom prst="rect">
            <a:avLst/>
          </a:prstGeom>
          <a:solidFill>
            <a:srgbClr val="F7FAFD"/>
          </a:solidFill>
          <a:ln w="6350">
            <a:solidFill>
              <a:srgbClr val="D8E2EC"/>
            </a:solidFill>
            <a:prstDash val="solid"/>
          </a:ln>
        </p:spPr>
        <p:txBody>
          <a:bodyPr/>
          <a:lstStyle/>
          <a:p>
            <a:endParaRPr lang="en-US" sz="2000"/>
          </a:p>
        </p:txBody>
      </p:sp>
      <p:sp>
        <p:nvSpPr>
          <p:cNvPr id="43" name="Text 41"/>
          <p:cNvSpPr/>
          <p:nvPr/>
        </p:nvSpPr>
        <p:spPr>
          <a:xfrm>
            <a:off x="640080" y="4599432"/>
            <a:ext cx="2521458" cy="685800"/>
          </a:xfrm>
          <a:prstGeom prst="rect">
            <a:avLst/>
          </a:prstGeom>
          <a:noFill/>
          <a:ln/>
        </p:spPr>
        <p:txBody>
          <a:bodyPr wrap="square" lIns="0" tIns="0" rIns="0" bIns="0"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Verdict</a:t>
            </a:r>
            <a:endParaRPr lang="en-US" sz="1400" dirty="0"/>
          </a:p>
        </p:txBody>
      </p:sp>
      <p:sp>
        <p:nvSpPr>
          <p:cNvPr id="44" name="Shape 42"/>
          <p:cNvSpPr/>
          <p:nvPr/>
        </p:nvSpPr>
        <p:spPr>
          <a:xfrm>
            <a:off x="3298698" y="4599432"/>
            <a:ext cx="2795778" cy="685800"/>
          </a:xfrm>
          <a:prstGeom prst="rect">
            <a:avLst/>
          </a:prstGeom>
          <a:solidFill>
            <a:srgbClr val="FCEEEC"/>
          </a:solidFill>
          <a:ln w="6350">
            <a:solidFill>
              <a:srgbClr val="D8E2EC"/>
            </a:solidFill>
            <a:prstDash val="solid"/>
          </a:ln>
        </p:spPr>
        <p:txBody>
          <a:bodyPr/>
          <a:lstStyle/>
          <a:p>
            <a:endParaRPr lang="en-US" sz="2000"/>
          </a:p>
        </p:txBody>
      </p:sp>
      <p:sp>
        <p:nvSpPr>
          <p:cNvPr id="45" name="Text 43"/>
          <p:cNvSpPr/>
          <p:nvPr/>
        </p:nvSpPr>
        <p:spPr>
          <a:xfrm>
            <a:off x="3390138" y="4599432"/>
            <a:ext cx="2612898" cy="685800"/>
          </a:xfrm>
          <a:prstGeom prst="rect">
            <a:avLst/>
          </a:prstGeom>
          <a:noFill/>
          <a:ln/>
        </p:spPr>
        <p:txBody>
          <a:bodyPr wrap="square" lIns="0" tIns="0" rIns="0" bIns="0" rtlCol="0" anchor="ctr"/>
          <a:lstStyle/>
          <a:p>
            <a:pPr marL="0" indent="0" algn="ctr">
              <a:lnSpc>
                <a:spcPct val="110000"/>
              </a:lnSpc>
              <a:buNone/>
            </a:pPr>
            <a:r>
              <a:rPr lang="en-US" sz="1200" b="1" dirty="0">
                <a:solidFill>
                  <a:srgbClr val="C0392B"/>
                </a:solidFill>
                <a:latin typeface="DM Sans" pitchFamily="34" charset="0"/>
                <a:ea typeface="DM Sans" pitchFamily="34" charset="-122"/>
                <a:cs typeface="DM Sans" pitchFamily="34" charset="-120"/>
              </a:rPr>
              <a:t>Eliminated — occupancy + timeline</a:t>
            </a:r>
            <a:endParaRPr lang="en-US" sz="1200" dirty="0"/>
          </a:p>
        </p:txBody>
      </p:sp>
      <p:sp>
        <p:nvSpPr>
          <p:cNvPr id="46" name="Shape 44"/>
          <p:cNvSpPr/>
          <p:nvPr/>
        </p:nvSpPr>
        <p:spPr>
          <a:xfrm>
            <a:off x="6094476" y="4599432"/>
            <a:ext cx="2795778" cy="685800"/>
          </a:xfrm>
          <a:prstGeom prst="rect">
            <a:avLst/>
          </a:prstGeom>
          <a:solidFill>
            <a:srgbClr val="EAF5EE"/>
          </a:solidFill>
          <a:ln w="6350">
            <a:solidFill>
              <a:srgbClr val="D8E2EC"/>
            </a:solidFill>
            <a:prstDash val="solid"/>
          </a:ln>
        </p:spPr>
        <p:txBody>
          <a:bodyPr/>
          <a:lstStyle/>
          <a:p>
            <a:endParaRPr lang="en-US" sz="2000"/>
          </a:p>
        </p:txBody>
      </p:sp>
      <p:sp>
        <p:nvSpPr>
          <p:cNvPr id="47" name="Text 45"/>
          <p:cNvSpPr/>
          <p:nvPr/>
        </p:nvSpPr>
        <p:spPr>
          <a:xfrm>
            <a:off x="6185916" y="4599432"/>
            <a:ext cx="2612898" cy="685800"/>
          </a:xfrm>
          <a:prstGeom prst="rect">
            <a:avLst/>
          </a:prstGeom>
          <a:noFill/>
          <a:ln/>
        </p:spPr>
        <p:txBody>
          <a:bodyPr wrap="square" lIns="0" tIns="0" rIns="0" bIns="0" rtlCol="0" anchor="ctr"/>
          <a:lstStyle/>
          <a:p>
            <a:pPr marL="0" indent="0" algn="ctr">
              <a:lnSpc>
                <a:spcPct val="110000"/>
              </a:lnSpc>
              <a:buNone/>
            </a:pPr>
            <a:r>
              <a:rPr lang="en-US" sz="1200" b="1" dirty="0">
                <a:solidFill>
                  <a:srgbClr val="2E7D4F"/>
                </a:solidFill>
                <a:latin typeface="DM Sans" pitchFamily="34" charset="0"/>
                <a:ea typeface="DM Sans" pitchFamily="34" charset="-122"/>
                <a:cs typeface="DM Sans" pitchFamily="34" charset="-120"/>
              </a:rPr>
              <a:t>Chosen — pay-as-drawn fits the plan</a:t>
            </a:r>
            <a:endParaRPr lang="en-US" sz="1200" dirty="0"/>
          </a:p>
        </p:txBody>
      </p:sp>
      <p:sp>
        <p:nvSpPr>
          <p:cNvPr id="48" name="Shape 46"/>
          <p:cNvSpPr/>
          <p:nvPr/>
        </p:nvSpPr>
        <p:spPr>
          <a:xfrm>
            <a:off x="8890254" y="4599432"/>
            <a:ext cx="2795778" cy="685800"/>
          </a:xfrm>
          <a:prstGeom prst="rect">
            <a:avLst/>
          </a:prstGeom>
          <a:solidFill>
            <a:srgbClr val="F7FAFD"/>
          </a:solidFill>
          <a:ln w="6350">
            <a:solidFill>
              <a:srgbClr val="D8E2EC"/>
            </a:solidFill>
            <a:prstDash val="solid"/>
          </a:ln>
        </p:spPr>
        <p:txBody>
          <a:bodyPr/>
          <a:lstStyle/>
          <a:p>
            <a:endParaRPr lang="en-US" sz="2000"/>
          </a:p>
        </p:txBody>
      </p:sp>
      <p:sp>
        <p:nvSpPr>
          <p:cNvPr id="49" name="Text 47"/>
          <p:cNvSpPr/>
          <p:nvPr/>
        </p:nvSpPr>
        <p:spPr>
          <a:xfrm>
            <a:off x="8981694" y="4599432"/>
            <a:ext cx="2612898" cy="685800"/>
          </a:xfrm>
          <a:prstGeom prst="rect">
            <a:avLst/>
          </a:prstGeom>
          <a:noFill/>
          <a:ln/>
        </p:spPr>
        <p:txBody>
          <a:bodyPr wrap="square" lIns="0" tIns="0" rIns="0" bIns="0" rtlCol="0" anchor="ctr"/>
          <a:lstStyle/>
          <a:p>
            <a:pPr marL="0" indent="0" algn="ctr">
              <a:lnSpc>
                <a:spcPct val="110000"/>
              </a:lnSpc>
              <a:buNone/>
            </a:pPr>
            <a:r>
              <a:rPr lang="en-US" sz="1200" b="1" dirty="0">
                <a:solidFill>
                  <a:srgbClr val="1A2733"/>
                </a:solidFill>
                <a:latin typeface="DM Sans" pitchFamily="34" charset="0"/>
                <a:ea typeface="DM Sans" pitchFamily="34" charset="-122"/>
                <a:cs typeface="DM Sans" pitchFamily="34" charset="-120"/>
              </a:rPr>
              <a:t>Viable, but rigid</a:t>
            </a:r>
            <a:endParaRPr lang="en-US" sz="1200" dirty="0"/>
          </a:p>
        </p:txBody>
      </p:sp>
      <p:sp>
        <p:nvSpPr>
          <p:cNvPr id="53" name="Text 0">
            <a:extLst>
              <a:ext uri="{FF2B5EF4-FFF2-40B4-BE49-F238E27FC236}">
                <a16:creationId xmlns:a16="http://schemas.microsoft.com/office/drawing/2014/main" id="{7F3D3707-4801-6E14-4355-92AA9363D190}"/>
              </a:ext>
            </a:extLst>
          </p:cNvPr>
          <p:cNvSpPr/>
          <p:nvPr/>
        </p:nvSpPr>
        <p:spPr>
          <a:xfrm>
            <a:off x="425282" y="292608"/>
            <a:ext cx="10515600" cy="274320"/>
          </a:xfrm>
          <a:prstGeom prst="rect">
            <a:avLst/>
          </a:prstGeom>
          <a:noFill/>
          <a:ln/>
        </p:spPr>
        <p:txBody>
          <a:bodyPr wrap="square" rtlCol="0" anchor="ctr"/>
          <a:lstStyle/>
          <a:p>
            <a:pPr marL="0" indent="0">
              <a:buNone/>
            </a:pPr>
            <a:r>
              <a:rPr lang="en-US" sz="1600" b="1" kern="0" spc="150" dirty="0">
                <a:solidFill>
                  <a:srgbClr val="06559D"/>
                </a:solidFill>
                <a:latin typeface="DM Sans" pitchFamily="34" charset="0"/>
                <a:ea typeface="DM Sans" pitchFamily="34" charset="-122"/>
                <a:cs typeface="DM Sans" pitchFamily="34" charset="-120"/>
              </a:rPr>
              <a:t>THE VALUE OF COMPLETE LIABILITY MANAGEMENT</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92608"/>
            <a:ext cx="10515600" cy="274320"/>
          </a:xfrm>
          <a:prstGeom prst="rect">
            <a:avLst/>
          </a:prstGeom>
          <a:noFill/>
          <a:ln/>
        </p:spPr>
        <p:txBody>
          <a:bodyPr wrap="square" rtlCol="0" anchor="ctr"/>
          <a:lstStyle/>
          <a:p>
            <a:pPr marL="0" indent="0">
              <a:buNone/>
            </a:pPr>
            <a:r>
              <a:rPr lang="en-US" sz="1200" b="1" kern="0" spc="150" dirty="0">
                <a:solidFill>
                  <a:srgbClr val="06559D"/>
                </a:solidFill>
                <a:latin typeface="DM Sans" pitchFamily="34" charset="0"/>
                <a:ea typeface="DM Sans" pitchFamily="34" charset="-122"/>
                <a:cs typeface="DM Sans" pitchFamily="34" charset="-120"/>
              </a:rPr>
              <a:t>CASE STUDY  ·  STANDBY LIQUIDITY</a:t>
            </a:r>
            <a:endParaRPr lang="en-US" sz="1200" dirty="0"/>
          </a:p>
        </p:txBody>
      </p:sp>
      <p:sp>
        <p:nvSpPr>
          <p:cNvPr id="3" name="Text 1"/>
          <p:cNvSpPr/>
          <p:nvPr/>
        </p:nvSpPr>
        <p:spPr>
          <a:xfrm>
            <a:off x="502920" y="548640"/>
            <a:ext cx="10881360" cy="960120"/>
          </a:xfrm>
          <a:prstGeom prst="rect">
            <a:avLst/>
          </a:prstGeom>
          <a:noFill/>
          <a:ln/>
        </p:spPr>
        <p:txBody>
          <a:bodyPr wrap="square" lIns="0" tIns="0" rIns="0" bIns="0" rtlCol="0" anchor="ctr"/>
          <a:lstStyle/>
          <a:p>
            <a:pPr marL="0" indent="0">
              <a:lnSpc>
                <a:spcPct val="102000"/>
              </a:lnSpc>
              <a:buNone/>
            </a:pPr>
            <a:r>
              <a:rPr lang="en-US" sz="3000" b="1" dirty="0">
                <a:solidFill>
                  <a:srgbClr val="1A2733"/>
                </a:solidFill>
                <a:latin typeface="DM Sans" pitchFamily="34" charset="0"/>
                <a:ea typeface="DM Sans" pitchFamily="34" charset="-122"/>
                <a:cs typeface="DM Sans" pitchFamily="34" charset="-120"/>
              </a:rPr>
              <a:t>A Room of His Own</a:t>
            </a:r>
            <a:endParaRPr lang="en-US" sz="3000" dirty="0"/>
          </a:p>
        </p:txBody>
      </p:sp>
      <p:sp>
        <p:nvSpPr>
          <p:cNvPr id="4" name="Text 2"/>
          <p:cNvSpPr/>
          <p:nvPr/>
        </p:nvSpPr>
        <p:spPr>
          <a:xfrm>
            <a:off x="502920" y="1207008"/>
            <a:ext cx="10881360" cy="365760"/>
          </a:xfrm>
          <a:prstGeom prst="rect">
            <a:avLst/>
          </a:prstGeom>
          <a:noFill/>
          <a:ln/>
        </p:spPr>
        <p:txBody>
          <a:bodyPr wrap="square" lIns="0" tIns="0" rIns="0" bIns="0" rtlCol="0" anchor="ctr"/>
          <a:lstStyle/>
          <a:p>
            <a:pPr marL="0" indent="0">
              <a:buNone/>
            </a:pPr>
            <a:r>
              <a:rPr lang="en-US" sz="1500" i="1" dirty="0">
                <a:solidFill>
                  <a:srgbClr val="5A6B7A"/>
                </a:solidFill>
                <a:latin typeface="DM Sans" pitchFamily="34" charset="0"/>
                <a:ea typeface="DM Sans" pitchFamily="34" charset="-122"/>
                <a:cs typeface="DM Sans" pitchFamily="34" charset="-120"/>
              </a:rPr>
              <a:t>A Standby Line Erases a Payment — and Builds a Family's Legacy</a:t>
            </a:r>
            <a:endParaRPr lang="en-US" sz="1500" dirty="0"/>
          </a:p>
        </p:txBody>
      </p:sp>
      <p:sp>
        <p:nvSpPr>
          <p:cNvPr id="5" name="Shape 3"/>
          <p:cNvSpPr/>
          <p:nvPr/>
        </p:nvSpPr>
        <p:spPr>
          <a:xfrm>
            <a:off x="502920" y="1828800"/>
            <a:ext cx="5212080" cy="4206240"/>
          </a:xfrm>
          <a:prstGeom prst="roundRect">
            <a:avLst>
              <a:gd name="adj" fmla="val 1739"/>
            </a:avLst>
          </a:prstGeom>
          <a:solidFill>
            <a:srgbClr val="F7FAFD"/>
          </a:solidFill>
          <a:ln w="12700">
            <a:solidFill>
              <a:srgbClr val="D8E2EC"/>
            </a:solidFill>
            <a:prstDash val="solid"/>
          </a:ln>
        </p:spPr>
        <p:txBody>
          <a:bodyPr/>
          <a:lstStyle/>
          <a:p>
            <a:endParaRPr lang="en-US"/>
          </a:p>
        </p:txBody>
      </p:sp>
      <p:sp>
        <p:nvSpPr>
          <p:cNvPr id="6" name="Shape 4"/>
          <p:cNvSpPr/>
          <p:nvPr/>
        </p:nvSpPr>
        <p:spPr>
          <a:xfrm>
            <a:off x="731520" y="2057400"/>
            <a:ext cx="566928" cy="566928"/>
          </a:xfrm>
          <a:prstGeom prst="ellipse">
            <a:avLst/>
          </a:prstGeom>
          <a:solidFill>
            <a:srgbClr val="FFFFFF"/>
          </a:solidFill>
          <a:ln w="19050">
            <a:solidFill>
              <a:srgbClr val="06559D"/>
            </a:solidFill>
            <a:prstDash val="solid"/>
          </a:ln>
        </p:spPr>
        <p:txBody>
          <a:bodyPr/>
          <a:lstStyle/>
          <a:p>
            <a:endParaRPr lang="en-US"/>
          </a:p>
        </p:txBody>
      </p:sp>
      <p:sp>
        <p:nvSpPr>
          <p:cNvPr id="7" name="Text 5"/>
          <p:cNvSpPr/>
          <p:nvPr/>
        </p:nvSpPr>
        <p:spPr>
          <a:xfrm>
            <a:off x="731520" y="2057400"/>
            <a:ext cx="566928" cy="566928"/>
          </a:xfrm>
          <a:prstGeom prst="rect">
            <a:avLst/>
          </a:prstGeom>
          <a:noFill/>
          <a:ln/>
        </p:spPr>
        <p:txBody>
          <a:bodyPr wrap="square" lIns="0" tIns="0" rIns="0" bIns="0" rtlCol="0" anchor="ctr"/>
          <a:lstStyle/>
          <a:p>
            <a:pPr marL="0" indent="0" algn="ctr">
              <a:buNone/>
            </a:pPr>
            <a:r>
              <a:rPr lang="en-US" sz="2000" dirty="0">
                <a:solidFill>
                  <a:srgbClr val="06559D"/>
                </a:solidFill>
                <a:latin typeface="DM Sans" pitchFamily="34" charset="0"/>
                <a:ea typeface="DM Sans" pitchFamily="34" charset="-122"/>
                <a:cs typeface="DM Sans" pitchFamily="34" charset="-120"/>
              </a:rPr>
              <a:t>👵</a:t>
            </a:r>
            <a:endParaRPr lang="en-US" sz="2000" dirty="0"/>
          </a:p>
        </p:txBody>
      </p:sp>
      <p:sp>
        <p:nvSpPr>
          <p:cNvPr id="8" name="Text 6"/>
          <p:cNvSpPr/>
          <p:nvPr/>
        </p:nvSpPr>
        <p:spPr>
          <a:xfrm>
            <a:off x="1463040" y="2103120"/>
            <a:ext cx="4023360" cy="457200"/>
          </a:xfrm>
          <a:prstGeom prst="rect">
            <a:avLst/>
          </a:prstGeom>
          <a:noFill/>
          <a:ln/>
        </p:spPr>
        <p:txBody>
          <a:bodyPr wrap="square" lIns="0" tIns="0" rIns="0" bIns="0" rtlCol="0" anchor="ctr"/>
          <a:lstStyle/>
          <a:p>
            <a:pPr marL="0" indent="0">
              <a:buNone/>
            </a:pPr>
            <a:r>
              <a:rPr lang="en-US" sz="1550" b="1" dirty="0">
                <a:solidFill>
                  <a:srgbClr val="1A2733"/>
                </a:solidFill>
                <a:latin typeface="DM Sans" pitchFamily="34" charset="0"/>
                <a:ea typeface="DM Sans" pitchFamily="34" charset="-122"/>
                <a:cs typeface="DM Sans" pitchFamily="34" charset="-120"/>
              </a:rPr>
              <a:t>Grandmother, age 80 — Los Angeles</a:t>
            </a:r>
            <a:endParaRPr lang="en-US" sz="1550" dirty="0"/>
          </a:p>
        </p:txBody>
      </p:sp>
      <p:sp>
        <p:nvSpPr>
          <p:cNvPr id="9" name="Text 7"/>
          <p:cNvSpPr/>
          <p:nvPr/>
        </p:nvSpPr>
        <p:spPr>
          <a:xfrm>
            <a:off x="777240" y="2880360"/>
            <a:ext cx="2606040" cy="491490"/>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Home value</a:t>
            </a:r>
            <a:endParaRPr lang="en-US" sz="1200" dirty="0"/>
          </a:p>
        </p:txBody>
      </p:sp>
      <p:sp>
        <p:nvSpPr>
          <p:cNvPr id="10" name="Text 8"/>
          <p:cNvSpPr/>
          <p:nvPr/>
        </p:nvSpPr>
        <p:spPr>
          <a:xfrm>
            <a:off x="2691994" y="2880360"/>
            <a:ext cx="2592324" cy="491490"/>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$1,300,000</a:t>
            </a:r>
            <a:endParaRPr lang="en-US" sz="1300" dirty="0"/>
          </a:p>
        </p:txBody>
      </p:sp>
      <p:sp>
        <p:nvSpPr>
          <p:cNvPr id="11" name="Shape 9"/>
          <p:cNvSpPr/>
          <p:nvPr/>
        </p:nvSpPr>
        <p:spPr>
          <a:xfrm>
            <a:off x="777240" y="3371850"/>
            <a:ext cx="4663440" cy="0"/>
          </a:xfrm>
          <a:prstGeom prst="line">
            <a:avLst/>
          </a:prstGeom>
          <a:noFill/>
          <a:ln w="9525">
            <a:solidFill>
              <a:srgbClr val="D8E2EC"/>
            </a:solidFill>
            <a:prstDash val="solid"/>
          </a:ln>
        </p:spPr>
        <p:txBody>
          <a:bodyPr/>
          <a:lstStyle/>
          <a:p>
            <a:endParaRPr lang="en-US"/>
          </a:p>
        </p:txBody>
      </p:sp>
      <p:sp>
        <p:nvSpPr>
          <p:cNvPr id="12" name="Text 10"/>
          <p:cNvSpPr/>
          <p:nvPr/>
        </p:nvSpPr>
        <p:spPr>
          <a:xfrm>
            <a:off x="777240" y="3371850"/>
            <a:ext cx="2606040" cy="491490"/>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Mortgage paid off</a:t>
            </a:r>
            <a:endParaRPr lang="en-US" sz="1200" dirty="0"/>
          </a:p>
        </p:txBody>
      </p:sp>
      <p:sp>
        <p:nvSpPr>
          <p:cNvPr id="13" name="Text 11"/>
          <p:cNvSpPr/>
          <p:nvPr/>
        </p:nvSpPr>
        <p:spPr>
          <a:xfrm>
            <a:off x="2691994" y="3371850"/>
            <a:ext cx="2592324" cy="491490"/>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$318,715</a:t>
            </a:r>
            <a:endParaRPr lang="en-US" sz="1300" dirty="0"/>
          </a:p>
        </p:txBody>
      </p:sp>
      <p:sp>
        <p:nvSpPr>
          <p:cNvPr id="14" name="Shape 12"/>
          <p:cNvSpPr/>
          <p:nvPr/>
        </p:nvSpPr>
        <p:spPr>
          <a:xfrm>
            <a:off x="777240" y="3863340"/>
            <a:ext cx="4663440" cy="0"/>
          </a:xfrm>
          <a:prstGeom prst="line">
            <a:avLst/>
          </a:prstGeom>
          <a:noFill/>
          <a:ln w="9525">
            <a:solidFill>
              <a:srgbClr val="D8E2EC"/>
            </a:solidFill>
            <a:prstDash val="solid"/>
          </a:ln>
        </p:spPr>
        <p:txBody>
          <a:bodyPr/>
          <a:lstStyle/>
          <a:p>
            <a:endParaRPr lang="en-US"/>
          </a:p>
        </p:txBody>
      </p:sp>
      <p:sp>
        <p:nvSpPr>
          <p:cNvPr id="15" name="Text 13"/>
          <p:cNvSpPr/>
          <p:nvPr/>
        </p:nvSpPr>
        <p:spPr>
          <a:xfrm>
            <a:off x="777240" y="3863340"/>
            <a:ext cx="2606040" cy="491490"/>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Monthly payment eliminated</a:t>
            </a:r>
            <a:endParaRPr lang="en-US" sz="1200" dirty="0"/>
          </a:p>
        </p:txBody>
      </p:sp>
      <p:sp>
        <p:nvSpPr>
          <p:cNvPr id="16" name="Text 14"/>
          <p:cNvSpPr/>
          <p:nvPr/>
        </p:nvSpPr>
        <p:spPr>
          <a:xfrm>
            <a:off x="2691994" y="3863340"/>
            <a:ext cx="2592324" cy="491490"/>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$1,927/mo</a:t>
            </a:r>
            <a:endParaRPr lang="en-US" sz="1300" dirty="0"/>
          </a:p>
        </p:txBody>
      </p:sp>
      <p:sp>
        <p:nvSpPr>
          <p:cNvPr id="17" name="Shape 15"/>
          <p:cNvSpPr/>
          <p:nvPr/>
        </p:nvSpPr>
        <p:spPr>
          <a:xfrm>
            <a:off x="777240" y="4354830"/>
            <a:ext cx="4663440" cy="0"/>
          </a:xfrm>
          <a:prstGeom prst="line">
            <a:avLst/>
          </a:prstGeom>
          <a:noFill/>
          <a:ln w="9525">
            <a:solidFill>
              <a:srgbClr val="D8E2EC"/>
            </a:solidFill>
            <a:prstDash val="solid"/>
          </a:ln>
        </p:spPr>
        <p:txBody>
          <a:bodyPr/>
          <a:lstStyle/>
          <a:p>
            <a:endParaRPr lang="en-US"/>
          </a:p>
        </p:txBody>
      </p:sp>
      <p:sp>
        <p:nvSpPr>
          <p:cNvPr id="18" name="Text 16"/>
          <p:cNvSpPr/>
          <p:nvPr/>
        </p:nvSpPr>
        <p:spPr>
          <a:xfrm>
            <a:off x="777240" y="4354830"/>
            <a:ext cx="2606040" cy="491490"/>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Available line of credit</a:t>
            </a:r>
            <a:endParaRPr lang="en-US" sz="1200" dirty="0"/>
          </a:p>
        </p:txBody>
      </p:sp>
      <p:sp>
        <p:nvSpPr>
          <p:cNvPr id="19" name="Text 17"/>
          <p:cNvSpPr/>
          <p:nvPr/>
        </p:nvSpPr>
        <p:spPr>
          <a:xfrm>
            <a:off x="2691994" y="4354830"/>
            <a:ext cx="2592324" cy="491490"/>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$204,620.70</a:t>
            </a:r>
            <a:endParaRPr lang="en-US" sz="1300" dirty="0"/>
          </a:p>
        </p:txBody>
      </p:sp>
      <p:sp>
        <p:nvSpPr>
          <p:cNvPr id="20" name="Text 18"/>
          <p:cNvSpPr/>
          <p:nvPr/>
        </p:nvSpPr>
        <p:spPr>
          <a:xfrm>
            <a:off x="777240" y="4983480"/>
            <a:ext cx="4663440" cy="914400"/>
          </a:xfrm>
          <a:prstGeom prst="rect">
            <a:avLst/>
          </a:prstGeom>
          <a:noFill/>
          <a:ln/>
        </p:spPr>
        <p:txBody>
          <a:bodyPr wrap="square" lIns="0" tIns="0" rIns="0" bIns="0" rtlCol="0" anchor="t"/>
          <a:lstStyle/>
          <a:p>
            <a:pPr marL="0" indent="0">
              <a:lnSpc>
                <a:spcPct val="115000"/>
              </a:lnSpc>
              <a:buNone/>
            </a:pPr>
            <a:r>
              <a:rPr lang="en-US" sz="1200" b="1" i="1" dirty="0">
                <a:solidFill>
                  <a:srgbClr val="06559D"/>
                </a:solidFill>
                <a:latin typeface="DM Sans" pitchFamily="34" charset="0"/>
                <a:ea typeface="DM Sans" pitchFamily="34" charset="-122"/>
                <a:cs typeface="DM Sans" pitchFamily="34" charset="-120"/>
              </a:rPr>
              <a:t>Goal: standby liquidity for whatever life brings — she has used to fund a backyard office for her son-in-law and a playroom for her grandchildren.</a:t>
            </a:r>
            <a:endParaRPr lang="en-US" sz="1200" dirty="0"/>
          </a:p>
        </p:txBody>
      </p:sp>
      <p:sp>
        <p:nvSpPr>
          <p:cNvPr id="21" name="Shape 19"/>
          <p:cNvSpPr/>
          <p:nvPr/>
        </p:nvSpPr>
        <p:spPr>
          <a:xfrm>
            <a:off x="5989320" y="2027200"/>
            <a:ext cx="384048" cy="384048"/>
          </a:xfrm>
          <a:prstGeom prst="ellipse">
            <a:avLst/>
          </a:prstGeom>
          <a:solidFill>
            <a:srgbClr val="06559D"/>
          </a:solidFill>
          <a:ln/>
        </p:spPr>
        <p:txBody>
          <a:bodyPr/>
          <a:lstStyle/>
          <a:p>
            <a:endParaRPr lang="en-US"/>
          </a:p>
        </p:txBody>
      </p:sp>
      <p:sp>
        <p:nvSpPr>
          <p:cNvPr id="22" name="Text 20"/>
          <p:cNvSpPr/>
          <p:nvPr/>
        </p:nvSpPr>
        <p:spPr>
          <a:xfrm>
            <a:off x="5989320" y="202720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1</a:t>
            </a:r>
            <a:endParaRPr lang="en-US" sz="1400" dirty="0"/>
          </a:p>
        </p:txBody>
      </p:sp>
      <p:sp>
        <p:nvSpPr>
          <p:cNvPr id="23" name="Shape 21"/>
          <p:cNvSpPr/>
          <p:nvPr/>
        </p:nvSpPr>
        <p:spPr>
          <a:xfrm>
            <a:off x="6556248" y="1773936"/>
            <a:ext cx="5148072" cy="960120"/>
          </a:xfrm>
          <a:prstGeom prst="roundRect">
            <a:avLst>
              <a:gd name="adj" fmla="val 5714"/>
            </a:avLst>
          </a:prstGeom>
          <a:solidFill>
            <a:srgbClr val="EEF4FA"/>
          </a:solidFill>
          <a:ln/>
        </p:spPr>
        <p:txBody>
          <a:bodyPr/>
          <a:lstStyle/>
          <a:p>
            <a:endParaRPr lang="en-US"/>
          </a:p>
        </p:txBody>
      </p:sp>
      <p:sp>
        <p:nvSpPr>
          <p:cNvPr id="24" name="Text 22"/>
          <p:cNvSpPr/>
          <p:nvPr/>
        </p:nvSpPr>
        <p:spPr>
          <a:xfrm>
            <a:off x="6766560" y="1773936"/>
            <a:ext cx="4754880" cy="96012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HECM refinance pays off her $318,715 mortgage at closing — the $1,927 payment disappears.</a:t>
            </a:r>
            <a:endParaRPr lang="en-US" sz="1400" dirty="0"/>
          </a:p>
        </p:txBody>
      </p:sp>
      <p:sp>
        <p:nvSpPr>
          <p:cNvPr id="25" name="Shape 23"/>
          <p:cNvSpPr/>
          <p:nvPr/>
        </p:nvSpPr>
        <p:spPr>
          <a:xfrm>
            <a:off x="5989320" y="3234730"/>
            <a:ext cx="384048" cy="384048"/>
          </a:xfrm>
          <a:prstGeom prst="ellipse">
            <a:avLst/>
          </a:prstGeom>
          <a:solidFill>
            <a:srgbClr val="06559D"/>
          </a:solidFill>
          <a:ln/>
        </p:spPr>
        <p:txBody>
          <a:bodyPr/>
          <a:lstStyle/>
          <a:p>
            <a:endParaRPr lang="en-US"/>
          </a:p>
        </p:txBody>
      </p:sp>
      <p:sp>
        <p:nvSpPr>
          <p:cNvPr id="26" name="Text 24"/>
          <p:cNvSpPr/>
          <p:nvPr/>
        </p:nvSpPr>
        <p:spPr>
          <a:xfrm>
            <a:off x="5989320" y="323473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2</a:t>
            </a:r>
            <a:endParaRPr lang="en-US" sz="1400" dirty="0"/>
          </a:p>
        </p:txBody>
      </p:sp>
      <p:sp>
        <p:nvSpPr>
          <p:cNvPr id="27" name="Shape 25"/>
          <p:cNvSpPr/>
          <p:nvPr/>
        </p:nvSpPr>
        <p:spPr>
          <a:xfrm>
            <a:off x="6556248" y="2990088"/>
            <a:ext cx="5148072" cy="960120"/>
          </a:xfrm>
          <a:prstGeom prst="roundRect">
            <a:avLst>
              <a:gd name="adj" fmla="val 5714"/>
            </a:avLst>
          </a:prstGeom>
          <a:solidFill>
            <a:srgbClr val="EEF4FA"/>
          </a:solidFill>
          <a:ln/>
        </p:spPr>
        <p:txBody>
          <a:bodyPr/>
          <a:lstStyle/>
          <a:p>
            <a:endParaRPr lang="en-US"/>
          </a:p>
        </p:txBody>
      </p:sp>
      <p:sp>
        <p:nvSpPr>
          <p:cNvPr id="28" name="Text 26"/>
          <p:cNvSpPr/>
          <p:nvPr/>
        </p:nvSpPr>
        <p:spPr>
          <a:xfrm>
            <a:off x="6766560" y="2990088"/>
            <a:ext cx="4754880" cy="96012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A $204,620.70 line of credit opens, built purely as standby liquidity.</a:t>
            </a:r>
            <a:endParaRPr lang="en-US" sz="1400" dirty="0"/>
          </a:p>
        </p:txBody>
      </p:sp>
      <p:sp>
        <p:nvSpPr>
          <p:cNvPr id="29" name="Shape 27"/>
          <p:cNvSpPr/>
          <p:nvPr/>
        </p:nvSpPr>
        <p:spPr>
          <a:xfrm>
            <a:off x="5989320" y="4519896"/>
            <a:ext cx="384048" cy="384048"/>
          </a:xfrm>
          <a:prstGeom prst="ellipse">
            <a:avLst/>
          </a:prstGeom>
          <a:solidFill>
            <a:srgbClr val="06559D"/>
          </a:solidFill>
          <a:ln/>
        </p:spPr>
        <p:txBody>
          <a:bodyPr/>
          <a:lstStyle/>
          <a:p>
            <a:endParaRPr lang="en-US"/>
          </a:p>
        </p:txBody>
      </p:sp>
      <p:sp>
        <p:nvSpPr>
          <p:cNvPr id="30" name="Text 28"/>
          <p:cNvSpPr/>
          <p:nvPr/>
        </p:nvSpPr>
        <p:spPr>
          <a:xfrm>
            <a:off x="5989320" y="451989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3</a:t>
            </a:r>
            <a:endParaRPr lang="en-US" sz="1400" dirty="0"/>
          </a:p>
        </p:txBody>
      </p:sp>
      <p:sp>
        <p:nvSpPr>
          <p:cNvPr id="31" name="Shape 29"/>
          <p:cNvSpPr/>
          <p:nvPr/>
        </p:nvSpPr>
        <p:spPr>
          <a:xfrm>
            <a:off x="6556248" y="4206240"/>
            <a:ext cx="5148072" cy="960120"/>
          </a:xfrm>
          <a:prstGeom prst="roundRect">
            <a:avLst>
              <a:gd name="adj" fmla="val 5714"/>
            </a:avLst>
          </a:prstGeom>
          <a:solidFill>
            <a:srgbClr val="EEF4FA"/>
          </a:solidFill>
          <a:ln/>
        </p:spPr>
        <p:txBody>
          <a:bodyPr/>
          <a:lstStyle/>
          <a:p>
            <a:endParaRPr lang="en-US"/>
          </a:p>
        </p:txBody>
      </p:sp>
      <p:sp>
        <p:nvSpPr>
          <p:cNvPr id="32" name="Text 30"/>
          <p:cNvSpPr/>
          <p:nvPr/>
        </p:nvSpPr>
        <p:spPr>
          <a:xfrm>
            <a:off x="6766560" y="4206240"/>
            <a:ext cx="4754880" cy="96012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She draws on it for family needs — a home office, a grandchild’s playroom — creating an immediate legacy while the rest keeps growing.</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502920" y="320040"/>
            <a:ext cx="7315200" cy="274320"/>
          </a:xfrm>
          <a:prstGeom prst="rect">
            <a:avLst/>
          </a:prstGeom>
          <a:noFill/>
          <a:ln/>
        </p:spPr>
        <p:txBody>
          <a:bodyPr wrap="square" rtlCol="0" anchor="ctr"/>
          <a:lstStyle/>
          <a:p>
            <a:pPr marL="0" indent="0">
              <a:buNone/>
            </a:pPr>
            <a:r>
              <a:rPr lang="en-US" sz="1200" b="1" kern="0" spc="200" dirty="0">
                <a:solidFill>
                  <a:srgbClr val="C8922A"/>
                </a:solidFill>
                <a:latin typeface="Calibri" pitchFamily="34" charset="0"/>
                <a:ea typeface="Calibri" pitchFamily="34" charset="-122"/>
                <a:cs typeface="Calibri" pitchFamily="34" charset="-120"/>
              </a:rPr>
              <a:t>SMPL MORTGAGE  ·  CASE STUDY</a:t>
            </a:r>
            <a:endParaRPr lang="en-US" sz="1200" dirty="0"/>
          </a:p>
        </p:txBody>
      </p:sp>
      <p:sp>
        <p:nvSpPr>
          <p:cNvPr id="3" name="Text 1"/>
          <p:cNvSpPr/>
          <p:nvPr/>
        </p:nvSpPr>
        <p:spPr>
          <a:xfrm>
            <a:off x="457200" y="566928"/>
            <a:ext cx="7498080" cy="685800"/>
          </a:xfrm>
          <a:prstGeom prst="rect">
            <a:avLst/>
          </a:prstGeom>
          <a:noFill/>
          <a:ln/>
        </p:spPr>
        <p:txBody>
          <a:bodyPr wrap="square" lIns="0" tIns="0" rIns="0" bIns="0" rtlCol="0" anchor="ctr"/>
          <a:lstStyle/>
          <a:p>
            <a:pPr marL="0" indent="0">
              <a:buNone/>
            </a:pPr>
            <a:r>
              <a:rPr lang="en-US" sz="3400" b="1" dirty="0">
                <a:solidFill>
                  <a:srgbClr val="1B5E6B"/>
                </a:solidFill>
                <a:latin typeface="DM Sans Medium" panose="020F0502020204030204" pitchFamily="2" charset="0"/>
                <a:ea typeface="Cambria" pitchFamily="34" charset="-122"/>
                <a:cs typeface="Cambria" pitchFamily="34" charset="-120"/>
              </a:rPr>
              <a:t>Room of His Own</a:t>
            </a:r>
            <a:endParaRPr lang="en-US" sz="3400" dirty="0"/>
          </a:p>
        </p:txBody>
      </p:sp>
      <p:sp>
        <p:nvSpPr>
          <p:cNvPr id="4" name="Text 2"/>
          <p:cNvSpPr/>
          <p:nvPr/>
        </p:nvSpPr>
        <p:spPr>
          <a:xfrm>
            <a:off x="502920" y="1170432"/>
            <a:ext cx="7315200" cy="365760"/>
          </a:xfrm>
          <a:prstGeom prst="rect">
            <a:avLst/>
          </a:prstGeom>
          <a:noFill/>
          <a:ln/>
        </p:spPr>
        <p:txBody>
          <a:bodyPr wrap="square" lIns="0" tIns="0" rIns="0" bIns="0" rtlCol="0" anchor="ctr"/>
          <a:lstStyle/>
          <a:p>
            <a:pPr marL="0" indent="0">
              <a:buNone/>
            </a:pPr>
            <a:r>
              <a:rPr lang="en-US" sz="1500" i="1" dirty="0">
                <a:solidFill>
                  <a:srgbClr val="6B6B6B"/>
                </a:solidFill>
                <a:latin typeface="Calibri" pitchFamily="34" charset="0"/>
                <a:ea typeface="Calibri" pitchFamily="34" charset="-122"/>
                <a:cs typeface="Calibri" pitchFamily="34" charset="-120"/>
              </a:rPr>
              <a:t>A Standby Line Erases a Payment — and Builds a Family's Legacy</a:t>
            </a:r>
            <a:endParaRPr lang="en-US" sz="1500" dirty="0"/>
          </a:p>
        </p:txBody>
      </p:sp>
      <p:sp>
        <p:nvSpPr>
          <p:cNvPr id="5" name="Shape 3"/>
          <p:cNvSpPr/>
          <p:nvPr/>
        </p:nvSpPr>
        <p:spPr>
          <a:xfrm>
            <a:off x="8275320" y="320040"/>
            <a:ext cx="3456432" cy="6355080"/>
          </a:xfrm>
          <a:prstGeom prst="roundRect">
            <a:avLst>
              <a:gd name="adj" fmla="val 3175"/>
            </a:avLst>
          </a:prstGeom>
          <a:solidFill>
            <a:srgbClr val="1B5E6B"/>
          </a:solidFill>
          <a:ln/>
          <a:effectLst>
            <a:outerShdw blurRad="101600" dist="38100" dir="5400000" algn="bl" rotWithShape="0">
              <a:srgbClr val="000000">
                <a:alpha val="25000"/>
              </a:srgbClr>
            </a:outerShdw>
          </a:effectLst>
        </p:spPr>
        <p:txBody>
          <a:bodyPr/>
          <a:lstStyle/>
          <a:p>
            <a:endParaRPr lang="en-US"/>
          </a:p>
        </p:txBody>
      </p:sp>
      <p:sp>
        <p:nvSpPr>
          <p:cNvPr id="6" name="Text 4"/>
          <p:cNvSpPr/>
          <p:nvPr/>
        </p:nvSpPr>
        <p:spPr>
          <a:xfrm>
            <a:off x="8531352" y="576072"/>
            <a:ext cx="2944368" cy="274320"/>
          </a:xfrm>
          <a:prstGeom prst="rect">
            <a:avLst/>
          </a:prstGeom>
          <a:noFill/>
          <a:ln/>
        </p:spPr>
        <p:txBody>
          <a:bodyPr wrap="square" rtlCol="0" anchor="ctr"/>
          <a:lstStyle/>
          <a:p>
            <a:pPr marL="0" indent="0">
              <a:buNone/>
            </a:pPr>
            <a:r>
              <a:rPr lang="en-US" sz="1100" b="1" kern="0" spc="200" dirty="0">
                <a:solidFill>
                  <a:srgbClr val="C8922A"/>
                </a:solidFill>
                <a:latin typeface="Calibri" pitchFamily="34" charset="0"/>
                <a:ea typeface="Calibri" pitchFamily="34" charset="-122"/>
                <a:cs typeface="Calibri" pitchFamily="34" charset="-120"/>
              </a:rPr>
              <a:t>THE NUMBERS</a:t>
            </a:r>
            <a:endParaRPr lang="en-US" sz="1100" dirty="0"/>
          </a:p>
        </p:txBody>
      </p:sp>
      <p:sp>
        <p:nvSpPr>
          <p:cNvPr id="8" name="Text 6"/>
          <p:cNvSpPr/>
          <p:nvPr/>
        </p:nvSpPr>
        <p:spPr>
          <a:xfrm>
            <a:off x="8531352" y="1188720"/>
            <a:ext cx="2944368" cy="219456"/>
          </a:xfrm>
          <a:prstGeom prst="rect">
            <a:avLst/>
          </a:prstGeom>
          <a:noFill/>
          <a:ln/>
        </p:spPr>
        <p:txBody>
          <a:bodyPr wrap="square" lIns="0" tIns="0" rIns="0" bIns="0" rtlCol="0" anchor="ctr"/>
          <a:lstStyle/>
          <a:p>
            <a:pPr marL="0" indent="0">
              <a:buNone/>
            </a:pPr>
            <a:r>
              <a:rPr lang="en-US" sz="1000" dirty="0">
                <a:solidFill>
                  <a:srgbClr val="AFCFC9"/>
                </a:solidFill>
                <a:latin typeface="Calibri" pitchFamily="34" charset="0"/>
                <a:ea typeface="Calibri" pitchFamily="34" charset="-122"/>
                <a:cs typeface="Calibri" pitchFamily="34" charset="-120"/>
              </a:rPr>
              <a:t>ESTIMATED HOME VALUE</a:t>
            </a:r>
            <a:endParaRPr lang="en-US" sz="1000" dirty="0"/>
          </a:p>
        </p:txBody>
      </p:sp>
      <p:sp>
        <p:nvSpPr>
          <p:cNvPr id="9" name="Text 7"/>
          <p:cNvSpPr/>
          <p:nvPr/>
        </p:nvSpPr>
        <p:spPr>
          <a:xfrm>
            <a:off x="8531352" y="1389888"/>
            <a:ext cx="2944368" cy="274320"/>
          </a:xfrm>
          <a:prstGeom prst="rect">
            <a:avLst/>
          </a:prstGeom>
          <a:noFill/>
          <a:ln/>
        </p:spPr>
        <p:txBody>
          <a:bodyPr wrap="square" lIns="0" tIns="0" rIns="0" bIns="0" rtlCol="0" anchor="ctr"/>
          <a:lstStyle/>
          <a:p>
            <a:pPr marL="0" indent="0">
              <a:buNone/>
            </a:pPr>
            <a:r>
              <a:rPr lang="en-US" sz="1600" b="1" dirty="0">
                <a:solidFill>
                  <a:srgbClr val="FFFFFF"/>
                </a:solidFill>
                <a:latin typeface="DM Sans Medium" panose="020F0502020204030204" pitchFamily="2" charset="0"/>
                <a:ea typeface="Cambria" pitchFamily="34" charset="-122"/>
                <a:cs typeface="Cambria" pitchFamily="34" charset="-120"/>
              </a:rPr>
              <a:t>$1,300,000</a:t>
            </a:r>
            <a:endParaRPr lang="en-US" sz="1600" dirty="0"/>
          </a:p>
        </p:txBody>
      </p:sp>
      <p:sp>
        <p:nvSpPr>
          <p:cNvPr id="10" name="Text 8"/>
          <p:cNvSpPr/>
          <p:nvPr/>
        </p:nvSpPr>
        <p:spPr>
          <a:xfrm>
            <a:off x="8531352" y="1737360"/>
            <a:ext cx="2944368" cy="219456"/>
          </a:xfrm>
          <a:prstGeom prst="rect">
            <a:avLst/>
          </a:prstGeom>
          <a:noFill/>
          <a:ln/>
        </p:spPr>
        <p:txBody>
          <a:bodyPr wrap="square" lIns="0" tIns="0" rIns="0" bIns="0" rtlCol="0" anchor="ctr"/>
          <a:lstStyle/>
          <a:p>
            <a:pPr marL="0" indent="0">
              <a:buNone/>
            </a:pPr>
            <a:r>
              <a:rPr lang="en-US" sz="1000" dirty="0">
                <a:solidFill>
                  <a:srgbClr val="AFCFC9"/>
                </a:solidFill>
                <a:latin typeface="Calibri" pitchFamily="34" charset="0"/>
                <a:ea typeface="Calibri" pitchFamily="34" charset="-122"/>
                <a:cs typeface="Calibri" pitchFamily="34" charset="-120"/>
              </a:rPr>
              <a:t>MAX CLAIM AMOUNT</a:t>
            </a:r>
            <a:endParaRPr lang="en-US" sz="1000" dirty="0"/>
          </a:p>
        </p:txBody>
      </p:sp>
      <p:sp>
        <p:nvSpPr>
          <p:cNvPr id="11" name="Text 9"/>
          <p:cNvSpPr/>
          <p:nvPr/>
        </p:nvSpPr>
        <p:spPr>
          <a:xfrm>
            <a:off x="8531352" y="1938528"/>
            <a:ext cx="2944368" cy="274320"/>
          </a:xfrm>
          <a:prstGeom prst="rect">
            <a:avLst/>
          </a:prstGeom>
          <a:noFill/>
          <a:ln/>
        </p:spPr>
        <p:txBody>
          <a:bodyPr wrap="square" lIns="0" tIns="0" rIns="0" bIns="0" rtlCol="0" anchor="ctr"/>
          <a:lstStyle/>
          <a:p>
            <a:pPr marL="0" indent="0">
              <a:buNone/>
            </a:pPr>
            <a:r>
              <a:rPr lang="en-US" sz="1600" b="1" dirty="0">
                <a:solidFill>
                  <a:srgbClr val="FFFFFF"/>
                </a:solidFill>
                <a:latin typeface="DM Sans Medium" panose="020F0502020204030204" pitchFamily="2" charset="0"/>
                <a:ea typeface="Cambria" pitchFamily="34" charset="-122"/>
                <a:cs typeface="Cambria" pitchFamily="34" charset="-120"/>
              </a:rPr>
              <a:t>$1,209,750</a:t>
            </a:r>
            <a:endParaRPr lang="en-US" sz="1600" dirty="0"/>
          </a:p>
        </p:txBody>
      </p:sp>
      <p:sp>
        <p:nvSpPr>
          <p:cNvPr id="12" name="Text 10"/>
          <p:cNvSpPr/>
          <p:nvPr/>
        </p:nvSpPr>
        <p:spPr>
          <a:xfrm>
            <a:off x="8531352" y="2286000"/>
            <a:ext cx="2944368" cy="219456"/>
          </a:xfrm>
          <a:prstGeom prst="rect">
            <a:avLst/>
          </a:prstGeom>
          <a:noFill/>
          <a:ln/>
        </p:spPr>
        <p:txBody>
          <a:bodyPr wrap="square" lIns="0" tIns="0" rIns="0" bIns="0" rtlCol="0" anchor="ctr"/>
          <a:lstStyle/>
          <a:p>
            <a:pPr marL="0" indent="0">
              <a:buNone/>
            </a:pPr>
            <a:r>
              <a:rPr lang="en-US" sz="1000" dirty="0">
                <a:solidFill>
                  <a:srgbClr val="AFCFC9"/>
                </a:solidFill>
                <a:latin typeface="Calibri" pitchFamily="34" charset="0"/>
                <a:ea typeface="Calibri" pitchFamily="34" charset="-122"/>
                <a:cs typeface="Calibri" pitchFamily="34" charset="-120"/>
              </a:rPr>
              <a:t>PRINCIPAL LIMIT</a:t>
            </a:r>
            <a:endParaRPr lang="en-US" sz="1000" dirty="0"/>
          </a:p>
        </p:txBody>
      </p:sp>
      <p:sp>
        <p:nvSpPr>
          <p:cNvPr id="13" name="Text 11"/>
          <p:cNvSpPr/>
          <p:nvPr/>
        </p:nvSpPr>
        <p:spPr>
          <a:xfrm>
            <a:off x="8531352" y="2487168"/>
            <a:ext cx="2944368" cy="274320"/>
          </a:xfrm>
          <a:prstGeom prst="rect">
            <a:avLst/>
          </a:prstGeom>
          <a:noFill/>
          <a:ln/>
        </p:spPr>
        <p:txBody>
          <a:bodyPr wrap="square" lIns="0" tIns="0" rIns="0" bIns="0" rtlCol="0" anchor="ctr"/>
          <a:lstStyle/>
          <a:p>
            <a:pPr marL="0" indent="0">
              <a:buNone/>
            </a:pPr>
            <a:r>
              <a:rPr lang="en-US" sz="1600" b="1" dirty="0">
                <a:solidFill>
                  <a:srgbClr val="FFFFFF"/>
                </a:solidFill>
                <a:latin typeface="DM Sans Medium" panose="020F0502020204030204" pitchFamily="2" charset="0"/>
                <a:ea typeface="Cambria" pitchFamily="34" charset="-122"/>
                <a:cs typeface="Cambria" pitchFamily="34" charset="-120"/>
              </a:rPr>
              <a:t>$557,694.75</a:t>
            </a:r>
            <a:endParaRPr lang="en-US" sz="1600" dirty="0"/>
          </a:p>
        </p:txBody>
      </p:sp>
      <p:sp>
        <p:nvSpPr>
          <p:cNvPr id="14" name="Shape 12"/>
          <p:cNvSpPr/>
          <p:nvPr/>
        </p:nvSpPr>
        <p:spPr>
          <a:xfrm>
            <a:off x="8531352" y="2852928"/>
            <a:ext cx="2944368" cy="0"/>
          </a:xfrm>
          <a:prstGeom prst="line">
            <a:avLst/>
          </a:prstGeom>
          <a:noFill/>
          <a:ln w="12700">
            <a:solidFill>
              <a:srgbClr val="3A7B7F"/>
            </a:solidFill>
            <a:prstDash val="solid"/>
          </a:ln>
        </p:spPr>
        <p:txBody>
          <a:bodyPr/>
          <a:lstStyle/>
          <a:p>
            <a:endParaRPr lang="en-US"/>
          </a:p>
        </p:txBody>
      </p:sp>
      <p:sp>
        <p:nvSpPr>
          <p:cNvPr id="15" name="Text 13"/>
          <p:cNvSpPr/>
          <p:nvPr/>
        </p:nvSpPr>
        <p:spPr>
          <a:xfrm>
            <a:off x="8531352" y="2962656"/>
            <a:ext cx="2944368" cy="219456"/>
          </a:xfrm>
          <a:prstGeom prst="rect">
            <a:avLst/>
          </a:prstGeom>
          <a:noFill/>
          <a:ln/>
        </p:spPr>
        <p:txBody>
          <a:bodyPr wrap="square" lIns="0" tIns="0" rIns="0" bIns="0" rtlCol="0" anchor="ctr"/>
          <a:lstStyle/>
          <a:p>
            <a:pPr marL="0" indent="0">
              <a:buNone/>
            </a:pPr>
            <a:r>
              <a:rPr lang="en-US" sz="1000" dirty="0">
                <a:solidFill>
                  <a:srgbClr val="AFCFC9"/>
                </a:solidFill>
                <a:latin typeface="Calibri" pitchFamily="34" charset="0"/>
                <a:ea typeface="Calibri" pitchFamily="34" charset="-122"/>
                <a:cs typeface="Calibri" pitchFamily="34" charset="-120"/>
              </a:rPr>
              <a:t>AVAILABLE LINE OF CREDIT</a:t>
            </a:r>
            <a:endParaRPr lang="en-US" sz="1000" dirty="0"/>
          </a:p>
        </p:txBody>
      </p:sp>
      <p:sp>
        <p:nvSpPr>
          <p:cNvPr id="16" name="Text 14"/>
          <p:cNvSpPr/>
          <p:nvPr/>
        </p:nvSpPr>
        <p:spPr>
          <a:xfrm>
            <a:off x="8531352" y="3163824"/>
            <a:ext cx="2944368" cy="420624"/>
          </a:xfrm>
          <a:prstGeom prst="rect">
            <a:avLst/>
          </a:prstGeom>
          <a:noFill/>
          <a:ln/>
        </p:spPr>
        <p:txBody>
          <a:bodyPr wrap="square" lIns="0" tIns="0" rIns="0" bIns="0" rtlCol="0" anchor="ctr"/>
          <a:lstStyle/>
          <a:p>
            <a:pPr marL="0" indent="0">
              <a:buNone/>
            </a:pPr>
            <a:r>
              <a:rPr lang="en-US" sz="2400" b="1" dirty="0">
                <a:solidFill>
                  <a:srgbClr val="FFFFFF"/>
                </a:solidFill>
                <a:latin typeface="DM Sans Medium" panose="020F0502020204030204" pitchFamily="2" charset="0"/>
                <a:ea typeface="Cambria" pitchFamily="34" charset="-122"/>
                <a:cs typeface="Cambria" pitchFamily="34" charset="-120"/>
              </a:rPr>
              <a:t>$204,620.70</a:t>
            </a:r>
            <a:endParaRPr lang="en-US" sz="2400" dirty="0"/>
          </a:p>
        </p:txBody>
      </p:sp>
      <p:sp>
        <p:nvSpPr>
          <p:cNvPr id="17" name="Text 15"/>
          <p:cNvSpPr/>
          <p:nvPr/>
        </p:nvSpPr>
        <p:spPr>
          <a:xfrm>
            <a:off x="8531352" y="3602736"/>
            <a:ext cx="2944368" cy="219456"/>
          </a:xfrm>
          <a:prstGeom prst="rect">
            <a:avLst/>
          </a:prstGeom>
          <a:noFill/>
          <a:ln/>
        </p:spPr>
        <p:txBody>
          <a:bodyPr wrap="square" lIns="0" tIns="0" rIns="0" bIns="0" rtlCol="0" anchor="ctr"/>
          <a:lstStyle/>
          <a:p>
            <a:pPr marL="0" indent="0">
              <a:buNone/>
            </a:pPr>
            <a:r>
              <a:rPr lang="en-US" sz="1000" dirty="0">
                <a:solidFill>
                  <a:srgbClr val="AFCFC9"/>
                </a:solidFill>
                <a:latin typeface="Calibri" pitchFamily="34" charset="0"/>
                <a:ea typeface="Calibri" pitchFamily="34" charset="-122"/>
                <a:cs typeface="Calibri" pitchFamily="34" charset="-120"/>
              </a:rPr>
              <a:t>1ST-YEAR AVAILABLE</a:t>
            </a:r>
            <a:endParaRPr lang="en-US" sz="1000" dirty="0"/>
          </a:p>
        </p:txBody>
      </p:sp>
      <p:sp>
        <p:nvSpPr>
          <p:cNvPr id="18" name="Text 16"/>
          <p:cNvSpPr/>
          <p:nvPr/>
        </p:nvSpPr>
        <p:spPr>
          <a:xfrm>
            <a:off x="8531352" y="3803904"/>
            <a:ext cx="2944368" cy="274320"/>
          </a:xfrm>
          <a:prstGeom prst="rect">
            <a:avLst/>
          </a:prstGeom>
          <a:noFill/>
          <a:ln/>
        </p:spPr>
        <p:txBody>
          <a:bodyPr wrap="square" lIns="0" tIns="0" rIns="0" bIns="0" rtlCol="0" anchor="ctr"/>
          <a:lstStyle/>
          <a:p>
            <a:pPr marL="0" indent="0">
              <a:buNone/>
            </a:pPr>
            <a:r>
              <a:rPr lang="en-US" sz="1600" b="1" dirty="0">
                <a:solidFill>
                  <a:srgbClr val="FFFFFF"/>
                </a:solidFill>
                <a:latin typeface="DM Sans Medium" panose="020F0502020204030204" pitchFamily="2" charset="0"/>
                <a:ea typeface="Cambria" pitchFamily="34" charset="-122"/>
                <a:cs typeface="Cambria" pitchFamily="34" charset="-120"/>
              </a:rPr>
              <a:t>$55,769.48</a:t>
            </a:r>
            <a:endParaRPr lang="en-US" sz="1600" dirty="0"/>
          </a:p>
        </p:txBody>
      </p:sp>
      <p:sp>
        <p:nvSpPr>
          <p:cNvPr id="19" name="Text 17"/>
          <p:cNvSpPr/>
          <p:nvPr/>
        </p:nvSpPr>
        <p:spPr>
          <a:xfrm>
            <a:off x="8531352" y="4151376"/>
            <a:ext cx="2944368" cy="219456"/>
          </a:xfrm>
          <a:prstGeom prst="rect">
            <a:avLst/>
          </a:prstGeom>
          <a:noFill/>
          <a:ln/>
        </p:spPr>
        <p:txBody>
          <a:bodyPr wrap="square" lIns="0" tIns="0" rIns="0" bIns="0" rtlCol="0" anchor="ctr"/>
          <a:lstStyle/>
          <a:p>
            <a:pPr marL="0" indent="0">
              <a:buNone/>
            </a:pPr>
            <a:r>
              <a:rPr lang="en-US" sz="1000" dirty="0">
                <a:solidFill>
                  <a:srgbClr val="AFCFC9"/>
                </a:solidFill>
                <a:latin typeface="Calibri" pitchFamily="34" charset="0"/>
                <a:ea typeface="Calibri" pitchFamily="34" charset="-122"/>
                <a:cs typeface="Calibri" pitchFamily="34" charset="-120"/>
              </a:rPr>
              <a:t>LOC GROWTH RATE</a:t>
            </a:r>
            <a:endParaRPr lang="en-US" sz="1000" dirty="0"/>
          </a:p>
        </p:txBody>
      </p:sp>
      <p:sp>
        <p:nvSpPr>
          <p:cNvPr id="20" name="Text 18"/>
          <p:cNvSpPr/>
          <p:nvPr/>
        </p:nvSpPr>
        <p:spPr>
          <a:xfrm>
            <a:off x="8531352" y="4352544"/>
            <a:ext cx="2944368" cy="274320"/>
          </a:xfrm>
          <a:prstGeom prst="rect">
            <a:avLst/>
          </a:prstGeom>
          <a:noFill/>
          <a:ln/>
        </p:spPr>
        <p:txBody>
          <a:bodyPr wrap="square" lIns="0" tIns="0" rIns="0" bIns="0" rtlCol="0" anchor="ctr"/>
          <a:lstStyle/>
          <a:p>
            <a:pPr marL="0" indent="0">
              <a:buNone/>
            </a:pPr>
            <a:r>
              <a:rPr lang="en-US" sz="1600" b="1" dirty="0">
                <a:solidFill>
                  <a:srgbClr val="FFFFFF"/>
                </a:solidFill>
                <a:latin typeface="DM Sans Medium" panose="020F0502020204030204" pitchFamily="2" charset="0"/>
                <a:ea typeface="Cambria" pitchFamily="34" charset="-122"/>
                <a:cs typeface="Cambria" pitchFamily="34" charset="-120"/>
              </a:rPr>
              <a:t>6.750%</a:t>
            </a:r>
            <a:endParaRPr lang="en-US" sz="1600" dirty="0"/>
          </a:p>
        </p:txBody>
      </p:sp>
      <p:sp>
        <p:nvSpPr>
          <p:cNvPr id="21" name="Text 19"/>
          <p:cNvSpPr/>
          <p:nvPr/>
        </p:nvSpPr>
        <p:spPr>
          <a:xfrm>
            <a:off x="8531352" y="4700016"/>
            <a:ext cx="2944368" cy="219456"/>
          </a:xfrm>
          <a:prstGeom prst="rect">
            <a:avLst/>
          </a:prstGeom>
          <a:noFill/>
          <a:ln/>
        </p:spPr>
        <p:txBody>
          <a:bodyPr wrap="square" lIns="0" tIns="0" rIns="0" bIns="0" rtlCol="0" anchor="ctr"/>
          <a:lstStyle/>
          <a:p>
            <a:pPr marL="0" indent="0">
              <a:buNone/>
            </a:pPr>
            <a:r>
              <a:rPr lang="en-US" sz="1000" dirty="0">
                <a:solidFill>
                  <a:srgbClr val="AFCFC9"/>
                </a:solidFill>
                <a:latin typeface="Calibri" pitchFamily="34" charset="0"/>
                <a:ea typeface="Calibri" pitchFamily="34" charset="-122"/>
                <a:cs typeface="Calibri" pitchFamily="34" charset="-120"/>
              </a:rPr>
              <a:t>EXISTING MORTGAGE PAID OFF</a:t>
            </a:r>
            <a:endParaRPr lang="en-US" sz="1000" dirty="0"/>
          </a:p>
        </p:txBody>
      </p:sp>
      <p:sp>
        <p:nvSpPr>
          <p:cNvPr id="22" name="Text 20"/>
          <p:cNvSpPr/>
          <p:nvPr/>
        </p:nvSpPr>
        <p:spPr>
          <a:xfrm>
            <a:off x="8531352" y="4901184"/>
            <a:ext cx="2944368" cy="274320"/>
          </a:xfrm>
          <a:prstGeom prst="rect">
            <a:avLst/>
          </a:prstGeom>
          <a:noFill/>
          <a:ln/>
        </p:spPr>
        <p:txBody>
          <a:bodyPr wrap="square" lIns="0" tIns="0" rIns="0" bIns="0" rtlCol="0" anchor="ctr"/>
          <a:lstStyle/>
          <a:p>
            <a:pPr marL="0" indent="0">
              <a:buNone/>
            </a:pPr>
            <a:r>
              <a:rPr lang="en-US" sz="1600" b="1" dirty="0">
                <a:solidFill>
                  <a:srgbClr val="FFFFFF"/>
                </a:solidFill>
                <a:latin typeface="DM Sans Medium" panose="020F0502020204030204" pitchFamily="2" charset="0"/>
                <a:ea typeface="Cambria" pitchFamily="34" charset="-122"/>
                <a:cs typeface="Cambria" pitchFamily="34" charset="-120"/>
              </a:rPr>
              <a:t>$318,715</a:t>
            </a:r>
            <a:endParaRPr lang="en-US" sz="1600" dirty="0"/>
          </a:p>
        </p:txBody>
      </p:sp>
      <p:sp>
        <p:nvSpPr>
          <p:cNvPr id="23" name="Text 21"/>
          <p:cNvSpPr/>
          <p:nvPr/>
        </p:nvSpPr>
        <p:spPr>
          <a:xfrm>
            <a:off x="8531352" y="5248656"/>
            <a:ext cx="2944368" cy="219456"/>
          </a:xfrm>
          <a:prstGeom prst="rect">
            <a:avLst/>
          </a:prstGeom>
          <a:noFill/>
          <a:ln/>
        </p:spPr>
        <p:txBody>
          <a:bodyPr wrap="square" lIns="0" tIns="0" rIns="0" bIns="0" rtlCol="0" anchor="ctr"/>
          <a:lstStyle/>
          <a:p>
            <a:pPr marL="0" indent="0">
              <a:buNone/>
            </a:pPr>
            <a:r>
              <a:rPr lang="en-US" sz="1000" dirty="0">
                <a:solidFill>
                  <a:srgbClr val="AFCFC9"/>
                </a:solidFill>
                <a:latin typeface="Calibri" pitchFamily="34" charset="0"/>
                <a:ea typeface="Calibri" pitchFamily="34" charset="-122"/>
                <a:cs typeface="Calibri" pitchFamily="34" charset="-120"/>
              </a:rPr>
              <a:t>MONTHLY PAYMENT ELIMINATED</a:t>
            </a:r>
            <a:endParaRPr lang="en-US" sz="1000" dirty="0"/>
          </a:p>
        </p:txBody>
      </p:sp>
      <p:sp>
        <p:nvSpPr>
          <p:cNvPr id="24" name="Text 22"/>
          <p:cNvSpPr/>
          <p:nvPr/>
        </p:nvSpPr>
        <p:spPr>
          <a:xfrm>
            <a:off x="8531352" y="5449824"/>
            <a:ext cx="2944368" cy="274320"/>
          </a:xfrm>
          <a:prstGeom prst="rect">
            <a:avLst/>
          </a:prstGeom>
          <a:noFill/>
          <a:ln/>
        </p:spPr>
        <p:txBody>
          <a:bodyPr wrap="square" lIns="0" tIns="0" rIns="0" bIns="0" rtlCol="0" anchor="ctr"/>
          <a:lstStyle/>
          <a:p>
            <a:pPr marL="0" indent="0">
              <a:buNone/>
            </a:pPr>
            <a:r>
              <a:rPr lang="en-US" sz="1600" b="1" dirty="0">
                <a:solidFill>
                  <a:srgbClr val="FFFFFF"/>
                </a:solidFill>
                <a:latin typeface="DM Sans Medium" panose="020F0502020204030204" pitchFamily="2" charset="0"/>
                <a:ea typeface="Cambria" pitchFamily="34" charset="-122"/>
                <a:cs typeface="Cambria" pitchFamily="34" charset="-120"/>
              </a:rPr>
              <a:t>$1,927/mo</a:t>
            </a:r>
            <a:endParaRPr lang="en-US" sz="1600" dirty="0"/>
          </a:p>
        </p:txBody>
      </p:sp>
      <p:sp>
        <p:nvSpPr>
          <p:cNvPr id="25" name="Shape 23"/>
          <p:cNvSpPr/>
          <p:nvPr/>
        </p:nvSpPr>
        <p:spPr>
          <a:xfrm>
            <a:off x="8531352" y="5815584"/>
            <a:ext cx="2944368" cy="0"/>
          </a:xfrm>
          <a:prstGeom prst="line">
            <a:avLst/>
          </a:prstGeom>
          <a:noFill/>
          <a:ln w="12700">
            <a:solidFill>
              <a:srgbClr val="3A7B7F"/>
            </a:solidFill>
            <a:prstDash val="solid"/>
          </a:ln>
        </p:spPr>
        <p:txBody>
          <a:bodyPr/>
          <a:lstStyle/>
          <a:p>
            <a:endParaRPr lang="en-US"/>
          </a:p>
        </p:txBody>
      </p:sp>
      <p:sp>
        <p:nvSpPr>
          <p:cNvPr id="26" name="Text 24"/>
          <p:cNvSpPr/>
          <p:nvPr/>
        </p:nvSpPr>
        <p:spPr>
          <a:xfrm>
            <a:off x="8531352" y="5907024"/>
            <a:ext cx="2944368" cy="45720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HECM CMT Monthly 5%  ·  Margin 2.250%  ·  Initial Rate 6.250%  ·  Cap 11.250%</a:t>
            </a:r>
            <a:endParaRPr lang="en-US" sz="950" dirty="0"/>
          </a:p>
        </p:txBody>
      </p:sp>
      <p:sp>
        <p:nvSpPr>
          <p:cNvPr id="27" name="Shape 25"/>
          <p:cNvSpPr/>
          <p:nvPr/>
        </p:nvSpPr>
        <p:spPr>
          <a:xfrm>
            <a:off x="502920" y="1783080"/>
            <a:ext cx="384048" cy="384048"/>
          </a:xfrm>
          <a:prstGeom prst="ellipse">
            <a:avLst/>
          </a:prstGeom>
          <a:solidFill>
            <a:srgbClr val="F5F0E4"/>
          </a:solidFill>
          <a:ln/>
        </p:spPr>
        <p:txBody>
          <a:bodyPr/>
          <a:lstStyle/>
          <a:p>
            <a:endParaRPr lang="en-US"/>
          </a:p>
        </p:txBody>
      </p:sp>
      <p:sp>
        <p:nvSpPr>
          <p:cNvPr id="28" name="Text 26"/>
          <p:cNvSpPr/>
          <p:nvPr/>
        </p:nvSpPr>
        <p:spPr>
          <a:xfrm>
            <a:off x="502920" y="178308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1</a:t>
            </a:r>
            <a:endParaRPr lang="en-US" sz="1600" dirty="0"/>
          </a:p>
        </p:txBody>
      </p:sp>
      <p:sp>
        <p:nvSpPr>
          <p:cNvPr id="29" name="Text 27"/>
          <p:cNvSpPr/>
          <p:nvPr/>
        </p:nvSpPr>
        <p:spPr>
          <a:xfrm>
            <a:off x="960120" y="1886339"/>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THE CLIENT</a:t>
            </a:r>
            <a:endParaRPr lang="en-US" sz="1300" dirty="0"/>
          </a:p>
        </p:txBody>
      </p:sp>
      <p:sp>
        <p:nvSpPr>
          <p:cNvPr id="30" name="Text 28"/>
          <p:cNvSpPr/>
          <p:nvPr/>
        </p:nvSpPr>
        <p:spPr>
          <a:xfrm>
            <a:off x="1051560" y="2039112"/>
            <a:ext cx="7040880" cy="77724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A 80 Year old grandmother in Los Angeles paid off an existing mortgage and opened a HECM line of credit with no immediate need for the funds — built purely as standby liquidity for whatever life brought next.</a:t>
            </a:r>
            <a:endParaRPr lang="en-US" sz="1250" dirty="0"/>
          </a:p>
        </p:txBody>
      </p:sp>
      <p:sp>
        <p:nvSpPr>
          <p:cNvPr id="31" name="Shape 29"/>
          <p:cNvSpPr/>
          <p:nvPr/>
        </p:nvSpPr>
        <p:spPr>
          <a:xfrm>
            <a:off x="502920" y="2788920"/>
            <a:ext cx="384048" cy="384048"/>
          </a:xfrm>
          <a:prstGeom prst="ellipse">
            <a:avLst/>
          </a:prstGeom>
          <a:solidFill>
            <a:srgbClr val="F5F0E4"/>
          </a:solidFill>
          <a:ln/>
        </p:spPr>
        <p:txBody>
          <a:bodyPr/>
          <a:lstStyle/>
          <a:p>
            <a:endParaRPr lang="en-US"/>
          </a:p>
        </p:txBody>
      </p:sp>
      <p:sp>
        <p:nvSpPr>
          <p:cNvPr id="32" name="Text 30"/>
          <p:cNvSpPr/>
          <p:nvPr/>
        </p:nvSpPr>
        <p:spPr>
          <a:xfrm>
            <a:off x="502920" y="278892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2</a:t>
            </a:r>
            <a:endParaRPr lang="en-US" sz="1600" dirty="0"/>
          </a:p>
        </p:txBody>
      </p:sp>
      <p:sp>
        <p:nvSpPr>
          <p:cNvPr id="33" name="Text 31"/>
          <p:cNvSpPr/>
          <p:nvPr/>
        </p:nvSpPr>
        <p:spPr>
          <a:xfrm>
            <a:off x="960120" y="2854481"/>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WHAT LIFE BROUGHT</a:t>
            </a:r>
            <a:endParaRPr lang="en-US" sz="1300" dirty="0"/>
          </a:p>
        </p:txBody>
      </p:sp>
      <p:sp>
        <p:nvSpPr>
          <p:cNvPr id="34" name="Text 32"/>
          <p:cNvSpPr/>
          <p:nvPr/>
        </p:nvSpPr>
        <p:spPr>
          <a:xfrm>
            <a:off x="1051560" y="3044952"/>
            <a:ext cx="7040880" cy="96012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Her son-in-law left a job at Warner Bros. to finish his teaching degree, then was diagnosed with thyroid cancer mid-program. Her daughter carried the household through both. The couple's 11-year-old twins needed room to grow.</a:t>
            </a:r>
            <a:endParaRPr lang="en-US" sz="1250" dirty="0"/>
          </a:p>
        </p:txBody>
      </p:sp>
      <p:sp>
        <p:nvSpPr>
          <p:cNvPr id="35" name="Shape 33"/>
          <p:cNvSpPr/>
          <p:nvPr/>
        </p:nvSpPr>
        <p:spPr>
          <a:xfrm>
            <a:off x="502920" y="3977640"/>
            <a:ext cx="384048" cy="384048"/>
          </a:xfrm>
          <a:prstGeom prst="ellipse">
            <a:avLst/>
          </a:prstGeom>
          <a:solidFill>
            <a:srgbClr val="F5F0E4"/>
          </a:solidFill>
          <a:ln/>
        </p:spPr>
        <p:txBody>
          <a:bodyPr/>
          <a:lstStyle/>
          <a:p>
            <a:endParaRPr lang="en-US"/>
          </a:p>
        </p:txBody>
      </p:sp>
      <p:sp>
        <p:nvSpPr>
          <p:cNvPr id="36" name="Text 34"/>
          <p:cNvSpPr/>
          <p:nvPr/>
        </p:nvSpPr>
        <p:spPr>
          <a:xfrm>
            <a:off x="502920" y="397764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3</a:t>
            </a:r>
            <a:endParaRPr lang="en-US" sz="1600" dirty="0"/>
          </a:p>
        </p:txBody>
      </p:sp>
      <p:sp>
        <p:nvSpPr>
          <p:cNvPr id="37" name="Text 35"/>
          <p:cNvSpPr/>
          <p:nvPr/>
        </p:nvSpPr>
        <p:spPr>
          <a:xfrm>
            <a:off x="978408" y="4003864"/>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HOW SHE USED IT</a:t>
            </a:r>
            <a:endParaRPr lang="en-US" sz="1300" dirty="0"/>
          </a:p>
        </p:txBody>
      </p:sp>
      <p:sp>
        <p:nvSpPr>
          <p:cNvPr id="38" name="Text 36"/>
          <p:cNvSpPr/>
          <p:nvPr/>
        </p:nvSpPr>
        <p:spPr>
          <a:xfrm>
            <a:off x="1051560" y="4233672"/>
            <a:ext cx="7040880" cy="91440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Paid off her existing $318,715 mortgage first — eliminating a $1,927/month payment — then used the standby line to finance a backyard office for her son-in-law and convert her own garage into a crafts and game room for her grandchildren.</a:t>
            </a:r>
            <a:endParaRPr lang="en-US" sz="1250" dirty="0"/>
          </a:p>
        </p:txBody>
      </p:sp>
      <p:sp>
        <p:nvSpPr>
          <p:cNvPr id="39" name="Shape 37"/>
          <p:cNvSpPr/>
          <p:nvPr/>
        </p:nvSpPr>
        <p:spPr>
          <a:xfrm>
            <a:off x="502920" y="5120640"/>
            <a:ext cx="384048" cy="384048"/>
          </a:xfrm>
          <a:prstGeom prst="ellipse">
            <a:avLst/>
          </a:prstGeom>
          <a:solidFill>
            <a:srgbClr val="F5F0E4"/>
          </a:solidFill>
          <a:ln/>
        </p:spPr>
        <p:txBody>
          <a:bodyPr/>
          <a:lstStyle/>
          <a:p>
            <a:endParaRPr lang="en-US"/>
          </a:p>
        </p:txBody>
      </p:sp>
      <p:sp>
        <p:nvSpPr>
          <p:cNvPr id="40" name="Text 38"/>
          <p:cNvSpPr/>
          <p:nvPr/>
        </p:nvSpPr>
        <p:spPr>
          <a:xfrm>
            <a:off x="502920" y="512064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4</a:t>
            </a:r>
            <a:endParaRPr lang="en-US" sz="1600" dirty="0"/>
          </a:p>
        </p:txBody>
      </p:sp>
      <p:sp>
        <p:nvSpPr>
          <p:cNvPr id="41" name="Text 39"/>
          <p:cNvSpPr/>
          <p:nvPr/>
        </p:nvSpPr>
        <p:spPr>
          <a:xfrm>
            <a:off x="978408" y="5181973"/>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WHAT'S NEXT</a:t>
            </a:r>
            <a:endParaRPr lang="en-US" sz="1300" dirty="0"/>
          </a:p>
        </p:txBody>
      </p:sp>
      <p:sp>
        <p:nvSpPr>
          <p:cNvPr id="42" name="Text 40"/>
          <p:cNvSpPr/>
          <p:nvPr/>
        </p:nvSpPr>
        <p:spPr>
          <a:xfrm>
            <a:off x="1106424" y="5298948"/>
            <a:ext cx="7040880" cy="77724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Now planning estate work to formalize the legacy for her children and grandchildren — using a line of credit she'll likely never fully draw to change her family's trajectory instead.</a:t>
            </a:r>
            <a:endParaRPr lang="en-US" sz="1250" dirty="0"/>
          </a:p>
        </p:txBody>
      </p:sp>
      <p:sp>
        <p:nvSpPr>
          <p:cNvPr id="43" name="Shape 41"/>
          <p:cNvSpPr/>
          <p:nvPr/>
        </p:nvSpPr>
        <p:spPr>
          <a:xfrm>
            <a:off x="457200" y="6080760"/>
            <a:ext cx="7543800" cy="566928"/>
          </a:xfrm>
          <a:prstGeom prst="roundRect">
            <a:avLst>
              <a:gd name="adj" fmla="val 12903"/>
            </a:avLst>
          </a:prstGeom>
          <a:solidFill>
            <a:srgbClr val="F5F0E4"/>
          </a:solidFill>
          <a:ln/>
        </p:spPr>
        <p:txBody>
          <a:bodyPr/>
          <a:lstStyle/>
          <a:p>
            <a:endParaRPr lang="en-US"/>
          </a:p>
        </p:txBody>
      </p:sp>
      <p:sp>
        <p:nvSpPr>
          <p:cNvPr id="44" name="Text 42"/>
          <p:cNvSpPr/>
          <p:nvPr/>
        </p:nvSpPr>
        <p:spPr>
          <a:xfrm>
            <a:off x="685800" y="6135624"/>
            <a:ext cx="7132320" cy="457200"/>
          </a:xfrm>
          <a:prstGeom prst="rect">
            <a:avLst/>
          </a:prstGeom>
          <a:noFill/>
          <a:ln/>
        </p:spPr>
        <p:txBody>
          <a:bodyPr wrap="square" lIns="0" tIns="0" rIns="0" bIns="0" rtlCol="0" anchor="ctr"/>
          <a:lstStyle/>
          <a:p>
            <a:pPr marL="0" indent="0">
              <a:buNone/>
            </a:pPr>
            <a:r>
              <a:rPr lang="en-US" sz="2000" b="1" dirty="0">
                <a:solidFill>
                  <a:srgbClr val="C8922A"/>
                </a:solidFill>
                <a:latin typeface="DM Sans Medium" panose="020F0502020204030204" pitchFamily="2" charset="0"/>
                <a:ea typeface="Cambria" pitchFamily="34" charset="-122"/>
                <a:cs typeface="Cambria" pitchFamily="34" charset="-120"/>
              </a:rPr>
              <a:t>“</a:t>
            </a:r>
            <a:r>
              <a:rPr lang="en-US" sz="1250" i="1" dirty="0">
                <a:solidFill>
                  <a:srgbClr val="12454E"/>
                </a:solidFill>
                <a:latin typeface="DM Sans Medium" panose="020F0502020204030204" pitchFamily="2" charset="0"/>
                <a:ea typeface="Cambria" pitchFamily="34" charset="-122"/>
                <a:cs typeface="Cambria" pitchFamily="34" charset="-120"/>
              </a:rPr>
              <a:t>Your work has definitely changed the course of my life — and will provide a legacy for my children and grandchildren.</a:t>
            </a:r>
            <a:r>
              <a:rPr lang="en-US" sz="2000" b="1" dirty="0">
                <a:solidFill>
                  <a:srgbClr val="C8922A"/>
                </a:solidFill>
                <a:latin typeface="DM Sans Medium" panose="020F0502020204030204" pitchFamily="2" charset="0"/>
                <a:ea typeface="Cambria" pitchFamily="34" charset="-122"/>
                <a:cs typeface="Cambria" pitchFamily="34" charset="-120"/>
              </a:rPr>
              <a:t>”</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92608"/>
            <a:ext cx="10515600" cy="274320"/>
          </a:xfrm>
          <a:prstGeom prst="rect">
            <a:avLst/>
          </a:prstGeom>
          <a:noFill/>
          <a:ln/>
        </p:spPr>
        <p:txBody>
          <a:bodyPr wrap="square" rtlCol="0" anchor="ctr"/>
          <a:lstStyle/>
          <a:p>
            <a:pPr marL="0" indent="0">
              <a:buNone/>
            </a:pPr>
            <a:r>
              <a:rPr lang="en-US" sz="1200" b="1" kern="0" spc="150" dirty="0">
                <a:solidFill>
                  <a:srgbClr val="06559D"/>
                </a:solidFill>
                <a:latin typeface="DM Sans" pitchFamily="34" charset="0"/>
                <a:ea typeface="DM Sans" pitchFamily="34" charset="-122"/>
                <a:cs typeface="DM Sans" pitchFamily="34" charset="-120"/>
              </a:rPr>
              <a:t>CASE STUDY  ·  FIXED-RATE BRIDGE TO A LIQUIDITY EVENT</a:t>
            </a:r>
            <a:endParaRPr lang="en-US" sz="1200" dirty="0"/>
          </a:p>
        </p:txBody>
      </p:sp>
      <p:sp>
        <p:nvSpPr>
          <p:cNvPr id="3" name="Text 1"/>
          <p:cNvSpPr/>
          <p:nvPr/>
        </p:nvSpPr>
        <p:spPr>
          <a:xfrm>
            <a:off x="502920" y="548640"/>
            <a:ext cx="10881360" cy="960120"/>
          </a:xfrm>
          <a:prstGeom prst="rect">
            <a:avLst/>
          </a:prstGeom>
          <a:noFill/>
          <a:ln/>
        </p:spPr>
        <p:txBody>
          <a:bodyPr wrap="square" lIns="0" tIns="0" rIns="0" bIns="0" rtlCol="0" anchor="ctr"/>
          <a:lstStyle/>
          <a:p>
            <a:pPr marL="0" indent="0">
              <a:lnSpc>
                <a:spcPct val="102000"/>
              </a:lnSpc>
              <a:buNone/>
            </a:pPr>
            <a:r>
              <a:rPr lang="en-US" sz="3000" b="1" dirty="0">
                <a:solidFill>
                  <a:srgbClr val="1A2733"/>
                </a:solidFill>
                <a:latin typeface="DM Sans" pitchFamily="34" charset="0"/>
                <a:ea typeface="DM Sans" pitchFamily="34" charset="-122"/>
                <a:cs typeface="DM Sans" pitchFamily="34" charset="-120"/>
              </a:rPr>
              <a:t>The Bridge – Short term Cash Flow needed</a:t>
            </a:r>
            <a:endParaRPr lang="en-US" sz="3000" dirty="0"/>
          </a:p>
        </p:txBody>
      </p:sp>
      <p:sp>
        <p:nvSpPr>
          <p:cNvPr id="4" name="Text 2"/>
          <p:cNvSpPr/>
          <p:nvPr/>
        </p:nvSpPr>
        <p:spPr>
          <a:xfrm>
            <a:off x="502920" y="1207008"/>
            <a:ext cx="10881360" cy="365760"/>
          </a:xfrm>
          <a:prstGeom prst="rect">
            <a:avLst/>
          </a:prstGeom>
          <a:noFill/>
          <a:ln/>
        </p:spPr>
        <p:txBody>
          <a:bodyPr wrap="square" lIns="0" tIns="0" rIns="0" bIns="0" rtlCol="0" anchor="ctr"/>
          <a:lstStyle/>
          <a:p>
            <a:pPr marL="0" indent="0">
              <a:buNone/>
            </a:pPr>
            <a:r>
              <a:rPr lang="en-US" sz="1500" i="1" dirty="0">
                <a:solidFill>
                  <a:srgbClr val="5A6B7A"/>
                </a:solidFill>
                <a:latin typeface="DM Sans" pitchFamily="34" charset="0"/>
                <a:ea typeface="DM Sans" pitchFamily="34" charset="-122"/>
                <a:cs typeface="DM Sans" pitchFamily="34" charset="-120"/>
              </a:rPr>
              <a:t>A Fixed-Rate Lump Sum Carries Linda to an $8–10M Liquidity Event</a:t>
            </a:r>
            <a:endParaRPr lang="en-US" sz="1500" dirty="0"/>
          </a:p>
        </p:txBody>
      </p:sp>
      <p:sp>
        <p:nvSpPr>
          <p:cNvPr id="5" name="Shape 3"/>
          <p:cNvSpPr/>
          <p:nvPr/>
        </p:nvSpPr>
        <p:spPr>
          <a:xfrm>
            <a:off x="502920" y="1828800"/>
            <a:ext cx="5212080" cy="4206240"/>
          </a:xfrm>
          <a:prstGeom prst="roundRect">
            <a:avLst>
              <a:gd name="adj" fmla="val 1739"/>
            </a:avLst>
          </a:prstGeom>
          <a:solidFill>
            <a:srgbClr val="F7FAFD"/>
          </a:solidFill>
          <a:ln w="12700">
            <a:solidFill>
              <a:srgbClr val="D8E2EC"/>
            </a:solidFill>
            <a:prstDash val="solid"/>
          </a:ln>
        </p:spPr>
        <p:txBody>
          <a:bodyPr/>
          <a:lstStyle/>
          <a:p>
            <a:endParaRPr lang="en-US"/>
          </a:p>
        </p:txBody>
      </p:sp>
      <p:sp>
        <p:nvSpPr>
          <p:cNvPr id="6" name="Shape 4"/>
          <p:cNvSpPr/>
          <p:nvPr/>
        </p:nvSpPr>
        <p:spPr>
          <a:xfrm>
            <a:off x="731520" y="2057400"/>
            <a:ext cx="566928" cy="566928"/>
          </a:xfrm>
          <a:prstGeom prst="ellipse">
            <a:avLst/>
          </a:prstGeom>
          <a:solidFill>
            <a:srgbClr val="FFFFFF"/>
          </a:solidFill>
          <a:ln w="19050">
            <a:solidFill>
              <a:srgbClr val="06559D"/>
            </a:solidFill>
            <a:prstDash val="solid"/>
          </a:ln>
        </p:spPr>
        <p:txBody>
          <a:bodyPr/>
          <a:lstStyle/>
          <a:p>
            <a:endParaRPr lang="en-US"/>
          </a:p>
        </p:txBody>
      </p:sp>
      <p:sp>
        <p:nvSpPr>
          <p:cNvPr id="7" name="Text 5"/>
          <p:cNvSpPr/>
          <p:nvPr/>
        </p:nvSpPr>
        <p:spPr>
          <a:xfrm>
            <a:off x="731520" y="2057400"/>
            <a:ext cx="566928" cy="566928"/>
          </a:xfrm>
          <a:prstGeom prst="rect">
            <a:avLst/>
          </a:prstGeom>
          <a:noFill/>
          <a:ln/>
        </p:spPr>
        <p:txBody>
          <a:bodyPr wrap="square" lIns="0" tIns="0" rIns="0" bIns="0" rtlCol="0" anchor="ctr"/>
          <a:lstStyle/>
          <a:p>
            <a:pPr marL="0" indent="0" algn="ctr">
              <a:buNone/>
            </a:pPr>
            <a:r>
              <a:rPr lang="en-US" sz="2000" dirty="0">
                <a:solidFill>
                  <a:srgbClr val="06559D"/>
                </a:solidFill>
                <a:latin typeface="DM Sans" pitchFamily="34" charset="0"/>
                <a:ea typeface="DM Sans" pitchFamily="34" charset="-122"/>
                <a:cs typeface="DM Sans" pitchFamily="34" charset="-120"/>
              </a:rPr>
              <a:t>👩</a:t>
            </a:r>
            <a:endParaRPr lang="en-US" sz="2000" dirty="0"/>
          </a:p>
        </p:txBody>
      </p:sp>
      <p:sp>
        <p:nvSpPr>
          <p:cNvPr id="8" name="Text 6"/>
          <p:cNvSpPr/>
          <p:nvPr/>
        </p:nvSpPr>
        <p:spPr>
          <a:xfrm>
            <a:off x="1463040" y="2103120"/>
            <a:ext cx="4023360" cy="457200"/>
          </a:xfrm>
          <a:prstGeom prst="rect">
            <a:avLst/>
          </a:prstGeom>
          <a:noFill/>
          <a:ln/>
        </p:spPr>
        <p:txBody>
          <a:bodyPr wrap="square" lIns="0" tIns="0" rIns="0" bIns="0" rtlCol="0" anchor="ctr"/>
          <a:lstStyle/>
          <a:p>
            <a:pPr marL="0" indent="0">
              <a:buNone/>
            </a:pPr>
            <a:r>
              <a:rPr lang="en-US" sz="1550" b="1" dirty="0">
                <a:solidFill>
                  <a:srgbClr val="1A2733"/>
                </a:solidFill>
                <a:latin typeface="DM Sans" pitchFamily="34" charset="0"/>
                <a:ea typeface="DM Sans" pitchFamily="34" charset="-122"/>
                <a:cs typeface="DM Sans" pitchFamily="34" charset="-120"/>
              </a:rPr>
              <a:t>Linda, 84 — widowed</a:t>
            </a:r>
            <a:endParaRPr lang="en-US" sz="1550" dirty="0"/>
          </a:p>
        </p:txBody>
      </p:sp>
      <p:sp>
        <p:nvSpPr>
          <p:cNvPr id="9" name="Text 7"/>
          <p:cNvSpPr/>
          <p:nvPr/>
        </p:nvSpPr>
        <p:spPr>
          <a:xfrm>
            <a:off x="777240" y="2880360"/>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Property value</a:t>
            </a:r>
            <a:endParaRPr lang="en-US" sz="1200" dirty="0"/>
          </a:p>
        </p:txBody>
      </p:sp>
      <p:sp>
        <p:nvSpPr>
          <p:cNvPr id="10" name="Text 8"/>
          <p:cNvSpPr/>
          <p:nvPr/>
        </p:nvSpPr>
        <p:spPr>
          <a:xfrm>
            <a:off x="2691994" y="2880360"/>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$5,380,000</a:t>
            </a:r>
            <a:endParaRPr lang="en-US" sz="1300" dirty="0"/>
          </a:p>
        </p:txBody>
      </p:sp>
      <p:sp>
        <p:nvSpPr>
          <p:cNvPr id="11" name="Shape 9"/>
          <p:cNvSpPr/>
          <p:nvPr/>
        </p:nvSpPr>
        <p:spPr>
          <a:xfrm>
            <a:off x="777240" y="3273552"/>
            <a:ext cx="4663440" cy="0"/>
          </a:xfrm>
          <a:prstGeom prst="line">
            <a:avLst/>
          </a:prstGeom>
          <a:noFill/>
          <a:ln w="9525">
            <a:solidFill>
              <a:srgbClr val="D8E2EC"/>
            </a:solidFill>
            <a:prstDash val="solid"/>
          </a:ln>
        </p:spPr>
        <p:txBody>
          <a:bodyPr/>
          <a:lstStyle/>
          <a:p>
            <a:endParaRPr lang="en-US"/>
          </a:p>
        </p:txBody>
      </p:sp>
      <p:sp>
        <p:nvSpPr>
          <p:cNvPr id="12" name="Text 10"/>
          <p:cNvSpPr/>
          <p:nvPr/>
        </p:nvSpPr>
        <p:spPr>
          <a:xfrm>
            <a:off x="777240" y="3273552"/>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Max Financing Amount</a:t>
            </a:r>
            <a:endParaRPr lang="en-US" sz="1200" dirty="0"/>
          </a:p>
        </p:txBody>
      </p:sp>
      <p:sp>
        <p:nvSpPr>
          <p:cNvPr id="13" name="Text 11"/>
          <p:cNvSpPr/>
          <p:nvPr/>
        </p:nvSpPr>
        <p:spPr>
          <a:xfrm>
            <a:off x="2691994" y="3273552"/>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$3,000,000</a:t>
            </a:r>
            <a:endParaRPr lang="en-US" sz="1300" dirty="0"/>
          </a:p>
        </p:txBody>
      </p:sp>
      <p:sp>
        <p:nvSpPr>
          <p:cNvPr id="14" name="Shape 12"/>
          <p:cNvSpPr/>
          <p:nvPr/>
        </p:nvSpPr>
        <p:spPr>
          <a:xfrm>
            <a:off x="777240" y="3666744"/>
            <a:ext cx="4663440" cy="0"/>
          </a:xfrm>
          <a:prstGeom prst="line">
            <a:avLst/>
          </a:prstGeom>
          <a:noFill/>
          <a:ln w="9525">
            <a:solidFill>
              <a:srgbClr val="D8E2EC"/>
            </a:solidFill>
            <a:prstDash val="solid"/>
          </a:ln>
        </p:spPr>
        <p:txBody>
          <a:bodyPr/>
          <a:lstStyle/>
          <a:p>
            <a:endParaRPr lang="en-US"/>
          </a:p>
        </p:txBody>
      </p:sp>
      <p:sp>
        <p:nvSpPr>
          <p:cNvPr id="15" name="Text 13"/>
          <p:cNvSpPr/>
          <p:nvPr/>
        </p:nvSpPr>
        <p:spPr>
          <a:xfrm>
            <a:off x="777240" y="3666744"/>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Fixed rate</a:t>
            </a:r>
            <a:endParaRPr lang="en-US" sz="1200" dirty="0"/>
          </a:p>
        </p:txBody>
      </p:sp>
      <p:sp>
        <p:nvSpPr>
          <p:cNvPr id="16" name="Text 14"/>
          <p:cNvSpPr/>
          <p:nvPr/>
        </p:nvSpPr>
        <p:spPr>
          <a:xfrm>
            <a:off x="2691994" y="3666744"/>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8.990%</a:t>
            </a:r>
            <a:endParaRPr lang="en-US" sz="1300" dirty="0"/>
          </a:p>
        </p:txBody>
      </p:sp>
      <p:sp>
        <p:nvSpPr>
          <p:cNvPr id="17" name="Shape 15"/>
          <p:cNvSpPr/>
          <p:nvPr/>
        </p:nvSpPr>
        <p:spPr>
          <a:xfrm>
            <a:off x="777240" y="4059936"/>
            <a:ext cx="4663440" cy="0"/>
          </a:xfrm>
          <a:prstGeom prst="line">
            <a:avLst/>
          </a:prstGeom>
          <a:noFill/>
          <a:ln w="9525">
            <a:solidFill>
              <a:srgbClr val="D8E2EC"/>
            </a:solidFill>
            <a:prstDash val="solid"/>
          </a:ln>
        </p:spPr>
        <p:txBody>
          <a:bodyPr/>
          <a:lstStyle/>
          <a:p>
            <a:endParaRPr lang="en-US"/>
          </a:p>
        </p:txBody>
      </p:sp>
      <p:sp>
        <p:nvSpPr>
          <p:cNvPr id="18" name="Text 16"/>
          <p:cNvSpPr/>
          <p:nvPr/>
        </p:nvSpPr>
        <p:spPr>
          <a:xfrm>
            <a:off x="777240" y="4059936"/>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Cash to client at close</a:t>
            </a:r>
            <a:endParaRPr lang="en-US" sz="1200" dirty="0"/>
          </a:p>
        </p:txBody>
      </p:sp>
      <p:sp>
        <p:nvSpPr>
          <p:cNvPr id="19" name="Text 17"/>
          <p:cNvSpPr/>
          <p:nvPr/>
        </p:nvSpPr>
        <p:spPr>
          <a:xfrm>
            <a:off x="2691994" y="4059936"/>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$1,153,847.16</a:t>
            </a:r>
            <a:endParaRPr lang="en-US" sz="1300" dirty="0"/>
          </a:p>
        </p:txBody>
      </p:sp>
      <p:sp>
        <p:nvSpPr>
          <p:cNvPr id="20" name="Shape 18"/>
          <p:cNvSpPr/>
          <p:nvPr/>
        </p:nvSpPr>
        <p:spPr>
          <a:xfrm>
            <a:off x="777240" y="4453128"/>
            <a:ext cx="4663440" cy="0"/>
          </a:xfrm>
          <a:prstGeom prst="line">
            <a:avLst/>
          </a:prstGeom>
          <a:noFill/>
          <a:ln w="9525">
            <a:solidFill>
              <a:srgbClr val="D8E2EC"/>
            </a:solidFill>
            <a:prstDash val="solid"/>
          </a:ln>
        </p:spPr>
        <p:txBody>
          <a:bodyPr/>
          <a:lstStyle/>
          <a:p>
            <a:endParaRPr lang="en-US"/>
          </a:p>
        </p:txBody>
      </p:sp>
      <p:sp>
        <p:nvSpPr>
          <p:cNvPr id="21" name="Text 19"/>
          <p:cNvSpPr/>
          <p:nvPr/>
        </p:nvSpPr>
        <p:spPr>
          <a:xfrm>
            <a:off x="777240" y="4453128"/>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Monthly spending need</a:t>
            </a:r>
            <a:endParaRPr lang="en-US" sz="1200" dirty="0"/>
          </a:p>
        </p:txBody>
      </p:sp>
      <p:sp>
        <p:nvSpPr>
          <p:cNvPr id="22" name="Text 20"/>
          <p:cNvSpPr/>
          <p:nvPr/>
        </p:nvSpPr>
        <p:spPr>
          <a:xfrm>
            <a:off x="2691994" y="4453128"/>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$30,000/mo</a:t>
            </a:r>
            <a:endParaRPr lang="en-US" sz="1300" dirty="0"/>
          </a:p>
        </p:txBody>
      </p:sp>
      <p:sp>
        <p:nvSpPr>
          <p:cNvPr id="23" name="Text 21"/>
          <p:cNvSpPr/>
          <p:nvPr/>
        </p:nvSpPr>
        <p:spPr>
          <a:xfrm>
            <a:off x="777240" y="4983480"/>
            <a:ext cx="4663440" cy="914400"/>
          </a:xfrm>
          <a:prstGeom prst="rect">
            <a:avLst/>
          </a:prstGeom>
          <a:noFill/>
          <a:ln/>
        </p:spPr>
        <p:txBody>
          <a:bodyPr wrap="square" lIns="0" tIns="0" rIns="0" bIns="0" rtlCol="0" anchor="t"/>
          <a:lstStyle/>
          <a:p>
            <a:pPr marL="0" indent="0">
              <a:lnSpc>
                <a:spcPct val="115000"/>
              </a:lnSpc>
              <a:buNone/>
            </a:pPr>
            <a:r>
              <a:rPr lang="en-US" sz="1200" b="1" i="1" dirty="0">
                <a:solidFill>
                  <a:srgbClr val="06559D"/>
                </a:solidFill>
                <a:latin typeface="DM Sans" pitchFamily="34" charset="0"/>
                <a:ea typeface="DM Sans" pitchFamily="34" charset="-122"/>
                <a:cs typeface="DM Sans" pitchFamily="34" charset="-120"/>
              </a:rPr>
              <a:t>Goal: bridge to an $8–10M liquidity event in 18–24 months — without selling the family home or leveraging the farmland.</a:t>
            </a:r>
            <a:endParaRPr lang="en-US" sz="1200" dirty="0"/>
          </a:p>
        </p:txBody>
      </p:sp>
      <p:sp>
        <p:nvSpPr>
          <p:cNvPr id="24" name="Shape 22"/>
          <p:cNvSpPr/>
          <p:nvPr/>
        </p:nvSpPr>
        <p:spPr>
          <a:xfrm>
            <a:off x="5989320" y="2027206"/>
            <a:ext cx="384048" cy="384048"/>
          </a:xfrm>
          <a:prstGeom prst="ellipse">
            <a:avLst/>
          </a:prstGeom>
          <a:solidFill>
            <a:srgbClr val="06559D"/>
          </a:solidFill>
          <a:ln/>
        </p:spPr>
        <p:txBody>
          <a:bodyPr/>
          <a:lstStyle/>
          <a:p>
            <a:endParaRPr lang="en-US"/>
          </a:p>
        </p:txBody>
      </p:sp>
      <p:sp>
        <p:nvSpPr>
          <p:cNvPr id="25" name="Text 23"/>
          <p:cNvSpPr/>
          <p:nvPr/>
        </p:nvSpPr>
        <p:spPr>
          <a:xfrm>
            <a:off x="5989320" y="2027206"/>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1</a:t>
            </a:r>
            <a:endParaRPr lang="en-US" sz="1400" dirty="0"/>
          </a:p>
        </p:txBody>
      </p:sp>
      <p:sp>
        <p:nvSpPr>
          <p:cNvPr id="26" name="Shape 24"/>
          <p:cNvSpPr/>
          <p:nvPr/>
        </p:nvSpPr>
        <p:spPr>
          <a:xfrm>
            <a:off x="6556248" y="1773936"/>
            <a:ext cx="5148072" cy="868680"/>
          </a:xfrm>
          <a:prstGeom prst="roundRect">
            <a:avLst>
              <a:gd name="adj" fmla="val 6316"/>
            </a:avLst>
          </a:prstGeom>
          <a:solidFill>
            <a:srgbClr val="EEF4FA"/>
          </a:solidFill>
          <a:ln/>
        </p:spPr>
        <p:txBody>
          <a:bodyPr/>
          <a:lstStyle/>
          <a:p>
            <a:endParaRPr lang="en-US"/>
          </a:p>
        </p:txBody>
      </p:sp>
      <p:sp>
        <p:nvSpPr>
          <p:cNvPr id="27" name="Text 25"/>
          <p:cNvSpPr/>
          <p:nvPr/>
        </p:nvSpPr>
        <p:spPr>
          <a:xfrm>
            <a:off x="6766560" y="1773936"/>
            <a:ext cx="4754880" cy="86868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Most of Linda's wealth is real estate, her unique home and out-of-state real estate — but none of it is liquid today.</a:t>
            </a:r>
            <a:endParaRPr lang="en-US" sz="1400" dirty="0"/>
          </a:p>
        </p:txBody>
      </p:sp>
      <p:sp>
        <p:nvSpPr>
          <p:cNvPr id="28" name="Shape 26"/>
          <p:cNvSpPr/>
          <p:nvPr/>
        </p:nvSpPr>
        <p:spPr>
          <a:xfrm>
            <a:off x="5989320" y="3126037"/>
            <a:ext cx="384048" cy="384048"/>
          </a:xfrm>
          <a:prstGeom prst="ellipse">
            <a:avLst/>
          </a:prstGeom>
          <a:solidFill>
            <a:srgbClr val="06559D"/>
          </a:solidFill>
          <a:ln/>
        </p:spPr>
        <p:txBody>
          <a:bodyPr/>
          <a:lstStyle/>
          <a:p>
            <a:endParaRPr lang="en-US"/>
          </a:p>
        </p:txBody>
      </p:sp>
      <p:sp>
        <p:nvSpPr>
          <p:cNvPr id="29" name="Text 27"/>
          <p:cNvSpPr/>
          <p:nvPr/>
        </p:nvSpPr>
        <p:spPr>
          <a:xfrm>
            <a:off x="5989320" y="3126037"/>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2</a:t>
            </a:r>
            <a:endParaRPr lang="en-US" sz="1400" dirty="0"/>
          </a:p>
        </p:txBody>
      </p:sp>
      <p:sp>
        <p:nvSpPr>
          <p:cNvPr id="30" name="Shape 28"/>
          <p:cNvSpPr/>
          <p:nvPr/>
        </p:nvSpPr>
        <p:spPr>
          <a:xfrm>
            <a:off x="6556248" y="2898648"/>
            <a:ext cx="5148072" cy="868680"/>
          </a:xfrm>
          <a:prstGeom prst="roundRect">
            <a:avLst>
              <a:gd name="adj" fmla="val 6316"/>
            </a:avLst>
          </a:prstGeom>
          <a:solidFill>
            <a:srgbClr val="EEF4FA"/>
          </a:solidFill>
          <a:ln/>
        </p:spPr>
        <p:txBody>
          <a:bodyPr/>
          <a:lstStyle/>
          <a:p>
            <a:endParaRPr lang="en-US"/>
          </a:p>
        </p:txBody>
      </p:sp>
      <p:sp>
        <p:nvSpPr>
          <p:cNvPr id="31" name="Text 29"/>
          <p:cNvSpPr/>
          <p:nvPr/>
        </p:nvSpPr>
        <p:spPr>
          <a:xfrm>
            <a:off x="6766560" y="2898648"/>
            <a:ext cx="4754880" cy="86868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A fixed-rate jumbo reverse mortgage delivers $1,153,847.16 in cash — no required monthly payment </a:t>
            </a:r>
            <a:endParaRPr lang="en-US" sz="1400" dirty="0"/>
          </a:p>
        </p:txBody>
      </p:sp>
      <p:sp>
        <p:nvSpPr>
          <p:cNvPr id="32" name="Shape 30"/>
          <p:cNvSpPr/>
          <p:nvPr/>
        </p:nvSpPr>
        <p:spPr>
          <a:xfrm>
            <a:off x="5989320" y="4250749"/>
            <a:ext cx="384048" cy="384048"/>
          </a:xfrm>
          <a:prstGeom prst="ellipse">
            <a:avLst/>
          </a:prstGeom>
          <a:solidFill>
            <a:srgbClr val="06559D"/>
          </a:solidFill>
          <a:ln/>
        </p:spPr>
        <p:txBody>
          <a:bodyPr/>
          <a:lstStyle/>
          <a:p>
            <a:endParaRPr lang="en-US"/>
          </a:p>
        </p:txBody>
      </p:sp>
      <p:sp>
        <p:nvSpPr>
          <p:cNvPr id="33" name="Text 31"/>
          <p:cNvSpPr/>
          <p:nvPr/>
        </p:nvSpPr>
        <p:spPr>
          <a:xfrm>
            <a:off x="5989320" y="4250749"/>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3</a:t>
            </a:r>
            <a:endParaRPr lang="en-US" sz="1400" dirty="0"/>
          </a:p>
        </p:txBody>
      </p:sp>
      <p:sp>
        <p:nvSpPr>
          <p:cNvPr id="34" name="Shape 32"/>
          <p:cNvSpPr/>
          <p:nvPr/>
        </p:nvSpPr>
        <p:spPr>
          <a:xfrm>
            <a:off x="6556248" y="4023360"/>
            <a:ext cx="5148072" cy="868680"/>
          </a:xfrm>
          <a:prstGeom prst="roundRect">
            <a:avLst>
              <a:gd name="adj" fmla="val 6316"/>
            </a:avLst>
          </a:prstGeom>
          <a:solidFill>
            <a:srgbClr val="EEF4FA"/>
          </a:solidFill>
          <a:ln/>
        </p:spPr>
        <p:txBody>
          <a:bodyPr/>
          <a:lstStyle/>
          <a:p>
            <a:endParaRPr lang="en-US"/>
          </a:p>
        </p:txBody>
      </p:sp>
      <p:sp>
        <p:nvSpPr>
          <p:cNvPr id="35" name="Text 33"/>
          <p:cNvSpPr/>
          <p:nvPr/>
        </p:nvSpPr>
        <p:spPr>
          <a:xfrm>
            <a:off x="6766560" y="4023360"/>
            <a:ext cx="4754880" cy="86868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Cash runway: 38.5 months — a wide cushion against an 18–24 month bridge.</a:t>
            </a:r>
            <a:endParaRPr lang="en-US" sz="1400" dirty="0"/>
          </a:p>
        </p:txBody>
      </p:sp>
      <p:sp>
        <p:nvSpPr>
          <p:cNvPr id="36" name="Shape 34"/>
          <p:cNvSpPr/>
          <p:nvPr/>
        </p:nvSpPr>
        <p:spPr>
          <a:xfrm>
            <a:off x="5989320" y="5332330"/>
            <a:ext cx="384048" cy="384048"/>
          </a:xfrm>
          <a:prstGeom prst="ellipse">
            <a:avLst/>
          </a:prstGeom>
          <a:solidFill>
            <a:srgbClr val="06559D"/>
          </a:solidFill>
          <a:ln/>
        </p:spPr>
        <p:txBody>
          <a:bodyPr/>
          <a:lstStyle/>
          <a:p>
            <a:endParaRPr lang="en-US"/>
          </a:p>
        </p:txBody>
      </p:sp>
      <p:sp>
        <p:nvSpPr>
          <p:cNvPr id="37" name="Text 35"/>
          <p:cNvSpPr/>
          <p:nvPr/>
        </p:nvSpPr>
        <p:spPr>
          <a:xfrm>
            <a:off x="5989320" y="533233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4</a:t>
            </a:r>
            <a:endParaRPr lang="en-US" sz="1400" dirty="0"/>
          </a:p>
        </p:txBody>
      </p:sp>
      <p:sp>
        <p:nvSpPr>
          <p:cNvPr id="38" name="Shape 36"/>
          <p:cNvSpPr/>
          <p:nvPr/>
        </p:nvSpPr>
        <p:spPr>
          <a:xfrm>
            <a:off x="6556248" y="5148072"/>
            <a:ext cx="5148072" cy="868680"/>
          </a:xfrm>
          <a:prstGeom prst="roundRect">
            <a:avLst>
              <a:gd name="adj" fmla="val 6316"/>
            </a:avLst>
          </a:prstGeom>
          <a:solidFill>
            <a:srgbClr val="EEF4FA"/>
          </a:solidFill>
          <a:ln/>
        </p:spPr>
        <p:txBody>
          <a:bodyPr/>
          <a:lstStyle/>
          <a:p>
            <a:endParaRPr lang="en-US"/>
          </a:p>
        </p:txBody>
      </p:sp>
      <p:sp>
        <p:nvSpPr>
          <p:cNvPr id="39" name="Text 37"/>
          <p:cNvSpPr/>
          <p:nvPr/>
        </p:nvSpPr>
        <p:spPr>
          <a:xfrm>
            <a:off x="6766560" y="5148072"/>
            <a:ext cx="4754880" cy="86868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When the liquidity event lands, Linda and her advisors will decide together — pay off, invest, or split the difference.</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92608"/>
            <a:ext cx="10515600" cy="274320"/>
          </a:xfrm>
          <a:prstGeom prst="rect">
            <a:avLst/>
          </a:prstGeom>
          <a:noFill/>
          <a:ln/>
        </p:spPr>
        <p:txBody>
          <a:bodyPr wrap="square" rtlCol="0" anchor="ctr"/>
          <a:lstStyle/>
          <a:p>
            <a:pPr marL="0" indent="0">
              <a:buNone/>
            </a:pPr>
            <a:r>
              <a:rPr lang="en-US" sz="1200" b="1" kern="0" spc="150" dirty="0">
                <a:solidFill>
                  <a:srgbClr val="06559D"/>
                </a:solidFill>
                <a:latin typeface="DM Sans" pitchFamily="34" charset="0"/>
                <a:ea typeface="DM Sans" pitchFamily="34" charset="-122"/>
                <a:cs typeface="DM Sans" pitchFamily="34" charset="-120"/>
              </a:rPr>
              <a:t>CASE STUDY  ·  THE BRIDGE, VISUALIZED</a:t>
            </a:r>
            <a:endParaRPr lang="en-US" sz="1200" dirty="0"/>
          </a:p>
        </p:txBody>
      </p:sp>
      <p:sp>
        <p:nvSpPr>
          <p:cNvPr id="3" name="Text 1"/>
          <p:cNvSpPr/>
          <p:nvPr/>
        </p:nvSpPr>
        <p:spPr>
          <a:xfrm>
            <a:off x="502920" y="548640"/>
            <a:ext cx="10881360" cy="960120"/>
          </a:xfrm>
          <a:prstGeom prst="rect">
            <a:avLst/>
          </a:prstGeom>
          <a:noFill/>
          <a:ln/>
        </p:spPr>
        <p:txBody>
          <a:bodyPr wrap="square" lIns="0" tIns="0" rIns="0" bIns="0" rtlCol="0" anchor="ctr"/>
          <a:lstStyle/>
          <a:p>
            <a:pPr marL="0" indent="0">
              <a:lnSpc>
                <a:spcPct val="102000"/>
              </a:lnSpc>
              <a:buNone/>
            </a:pPr>
            <a:r>
              <a:rPr lang="en-US" sz="3000" b="1" dirty="0">
                <a:solidFill>
                  <a:srgbClr val="1A2733"/>
                </a:solidFill>
                <a:latin typeface="DM Sans" pitchFamily="34" charset="0"/>
                <a:ea typeface="DM Sans" pitchFamily="34" charset="-122"/>
                <a:cs typeface="DM Sans" pitchFamily="34" charset="-120"/>
              </a:rPr>
              <a:t>Cash Runway vs. the Expected Liquidity Event Window</a:t>
            </a:r>
            <a:endParaRPr lang="en-US" sz="3000" dirty="0"/>
          </a:p>
        </p:txBody>
      </p:sp>
      <p:sp>
        <p:nvSpPr>
          <p:cNvPr id="4" name="Shape 2"/>
          <p:cNvSpPr/>
          <p:nvPr/>
        </p:nvSpPr>
        <p:spPr>
          <a:xfrm>
            <a:off x="685800" y="2377440"/>
            <a:ext cx="8977122" cy="411480"/>
          </a:xfrm>
          <a:prstGeom prst="roundRect">
            <a:avLst>
              <a:gd name="adj" fmla="val 11111"/>
            </a:avLst>
          </a:prstGeom>
          <a:solidFill>
            <a:srgbClr val="06559D"/>
          </a:solidFill>
          <a:ln/>
        </p:spPr>
        <p:txBody>
          <a:bodyPr/>
          <a:lstStyle/>
          <a:p>
            <a:endParaRPr lang="en-US"/>
          </a:p>
        </p:txBody>
      </p:sp>
      <p:sp>
        <p:nvSpPr>
          <p:cNvPr id="5" name="Text 3"/>
          <p:cNvSpPr/>
          <p:nvPr/>
        </p:nvSpPr>
        <p:spPr>
          <a:xfrm>
            <a:off x="642663" y="2029968"/>
            <a:ext cx="8977122" cy="256032"/>
          </a:xfrm>
          <a:prstGeom prst="rect">
            <a:avLst/>
          </a:prstGeom>
          <a:noFill/>
          <a:ln/>
        </p:spPr>
        <p:txBody>
          <a:bodyPr wrap="square" rtlCol="0" anchor="ctr"/>
          <a:lstStyle/>
          <a:p>
            <a:pPr marL="0" indent="0">
              <a:buNone/>
            </a:pPr>
            <a:r>
              <a:rPr lang="en-US" sz="1150" b="1" kern="0" spc="100" dirty="0">
                <a:solidFill>
                  <a:srgbClr val="06559D"/>
                </a:solidFill>
                <a:latin typeface="DM Sans" pitchFamily="34" charset="0"/>
                <a:ea typeface="DM Sans" pitchFamily="34" charset="-122"/>
                <a:cs typeface="DM Sans" pitchFamily="34" charset="-120"/>
              </a:rPr>
              <a:t>CASH RUNWAY — 38.5 MONTHS</a:t>
            </a:r>
            <a:endParaRPr lang="en-US" sz="1150" dirty="0"/>
          </a:p>
        </p:txBody>
      </p:sp>
      <p:sp>
        <p:nvSpPr>
          <p:cNvPr id="6" name="Text 4"/>
          <p:cNvSpPr/>
          <p:nvPr/>
        </p:nvSpPr>
        <p:spPr>
          <a:xfrm>
            <a:off x="777240" y="2432304"/>
            <a:ext cx="8794242" cy="292608"/>
          </a:xfrm>
          <a:prstGeom prst="rect">
            <a:avLst/>
          </a:prstGeom>
          <a:noFill/>
          <a:ln/>
        </p:spPr>
        <p:txBody>
          <a:bodyPr wrap="square" lIns="0" tIns="0" rIns="0" bIns="0" rtlCol="0" anchor="ctr"/>
          <a:lstStyle/>
          <a:p>
            <a:pPr marL="0" indent="0">
              <a:buNone/>
            </a:pPr>
            <a:r>
              <a:rPr lang="en-US" sz="1250" b="1" dirty="0">
                <a:solidFill>
                  <a:srgbClr val="FFFFFF"/>
                </a:solidFill>
                <a:latin typeface="DM Sans" pitchFamily="34" charset="0"/>
                <a:ea typeface="DM Sans" pitchFamily="34" charset="-122"/>
                <a:cs typeface="DM Sans" pitchFamily="34" charset="-120"/>
              </a:rPr>
              <a:t>$1,153,847 ÷ $30,000/mo</a:t>
            </a:r>
            <a:endParaRPr lang="en-US" sz="1250" dirty="0"/>
          </a:p>
        </p:txBody>
      </p:sp>
      <p:sp>
        <p:nvSpPr>
          <p:cNvPr id="7" name="Shape 5"/>
          <p:cNvSpPr/>
          <p:nvPr/>
        </p:nvSpPr>
        <p:spPr>
          <a:xfrm>
            <a:off x="685800" y="2834640"/>
            <a:ext cx="9793224" cy="0"/>
          </a:xfrm>
          <a:prstGeom prst="line">
            <a:avLst/>
          </a:prstGeom>
          <a:noFill/>
          <a:ln w="15875">
            <a:solidFill>
              <a:srgbClr val="999999"/>
            </a:solidFill>
            <a:prstDash val="solid"/>
          </a:ln>
        </p:spPr>
        <p:txBody>
          <a:bodyPr/>
          <a:lstStyle/>
          <a:p>
            <a:endParaRPr lang="en-US"/>
          </a:p>
        </p:txBody>
      </p:sp>
      <p:sp>
        <p:nvSpPr>
          <p:cNvPr id="8" name="Shape 6"/>
          <p:cNvSpPr/>
          <p:nvPr/>
        </p:nvSpPr>
        <p:spPr>
          <a:xfrm>
            <a:off x="685800" y="2788920"/>
            <a:ext cx="0" cy="91440"/>
          </a:xfrm>
          <a:prstGeom prst="line">
            <a:avLst/>
          </a:prstGeom>
          <a:noFill/>
          <a:ln w="15875">
            <a:solidFill>
              <a:srgbClr val="999999"/>
            </a:solidFill>
            <a:prstDash val="solid"/>
          </a:ln>
        </p:spPr>
        <p:txBody>
          <a:bodyPr/>
          <a:lstStyle/>
          <a:p>
            <a:endParaRPr lang="en-US"/>
          </a:p>
        </p:txBody>
      </p:sp>
      <p:sp>
        <p:nvSpPr>
          <p:cNvPr id="9" name="Text 7"/>
          <p:cNvSpPr/>
          <p:nvPr/>
        </p:nvSpPr>
        <p:spPr>
          <a:xfrm>
            <a:off x="393192" y="2907792"/>
            <a:ext cx="585216" cy="201168"/>
          </a:xfrm>
          <a:prstGeom prst="rect">
            <a:avLst/>
          </a:prstGeom>
          <a:noFill/>
          <a:ln/>
        </p:spPr>
        <p:txBody>
          <a:bodyPr wrap="square" lIns="0" tIns="0" rIns="0" bIns="0" rtlCol="0" anchor="ctr"/>
          <a:lstStyle/>
          <a:p>
            <a:pPr marL="0" indent="0" algn="ctr">
              <a:buNone/>
            </a:pPr>
            <a:r>
              <a:rPr lang="en-US" sz="1000" dirty="0">
                <a:solidFill>
                  <a:srgbClr val="5A6B7A"/>
                </a:solidFill>
                <a:latin typeface="DM Sans" pitchFamily="34" charset="0"/>
                <a:ea typeface="DM Sans" pitchFamily="34" charset="-122"/>
                <a:cs typeface="DM Sans" pitchFamily="34" charset="-120"/>
              </a:rPr>
              <a:t>0mo</a:t>
            </a:r>
            <a:endParaRPr lang="en-US" sz="1000" dirty="0"/>
          </a:p>
        </p:txBody>
      </p:sp>
      <p:sp>
        <p:nvSpPr>
          <p:cNvPr id="10" name="Shape 8"/>
          <p:cNvSpPr/>
          <p:nvPr/>
        </p:nvSpPr>
        <p:spPr>
          <a:xfrm>
            <a:off x="2084832" y="2788920"/>
            <a:ext cx="0" cy="91440"/>
          </a:xfrm>
          <a:prstGeom prst="line">
            <a:avLst/>
          </a:prstGeom>
          <a:noFill/>
          <a:ln w="15875">
            <a:solidFill>
              <a:srgbClr val="999999"/>
            </a:solidFill>
            <a:prstDash val="solid"/>
          </a:ln>
        </p:spPr>
        <p:txBody>
          <a:bodyPr/>
          <a:lstStyle/>
          <a:p>
            <a:endParaRPr lang="en-US"/>
          </a:p>
        </p:txBody>
      </p:sp>
      <p:sp>
        <p:nvSpPr>
          <p:cNvPr id="11" name="Text 9"/>
          <p:cNvSpPr/>
          <p:nvPr/>
        </p:nvSpPr>
        <p:spPr>
          <a:xfrm>
            <a:off x="1792224" y="2907792"/>
            <a:ext cx="585216" cy="201168"/>
          </a:xfrm>
          <a:prstGeom prst="rect">
            <a:avLst/>
          </a:prstGeom>
          <a:noFill/>
          <a:ln/>
        </p:spPr>
        <p:txBody>
          <a:bodyPr wrap="square" lIns="0" tIns="0" rIns="0" bIns="0" rtlCol="0" anchor="ctr"/>
          <a:lstStyle/>
          <a:p>
            <a:pPr marL="0" indent="0" algn="ctr">
              <a:buNone/>
            </a:pPr>
            <a:r>
              <a:rPr lang="en-US" sz="1000" dirty="0">
                <a:solidFill>
                  <a:srgbClr val="5A6B7A"/>
                </a:solidFill>
                <a:latin typeface="DM Sans" pitchFamily="34" charset="0"/>
                <a:ea typeface="DM Sans" pitchFamily="34" charset="-122"/>
                <a:cs typeface="DM Sans" pitchFamily="34" charset="-120"/>
              </a:rPr>
              <a:t>6mo</a:t>
            </a:r>
            <a:endParaRPr lang="en-US" sz="1000" dirty="0"/>
          </a:p>
        </p:txBody>
      </p:sp>
      <p:sp>
        <p:nvSpPr>
          <p:cNvPr id="12" name="Shape 10"/>
          <p:cNvSpPr/>
          <p:nvPr/>
        </p:nvSpPr>
        <p:spPr>
          <a:xfrm>
            <a:off x="3483864" y="2788920"/>
            <a:ext cx="0" cy="91440"/>
          </a:xfrm>
          <a:prstGeom prst="line">
            <a:avLst/>
          </a:prstGeom>
          <a:noFill/>
          <a:ln w="15875">
            <a:solidFill>
              <a:srgbClr val="999999"/>
            </a:solidFill>
            <a:prstDash val="solid"/>
          </a:ln>
        </p:spPr>
        <p:txBody>
          <a:bodyPr/>
          <a:lstStyle/>
          <a:p>
            <a:endParaRPr lang="en-US"/>
          </a:p>
        </p:txBody>
      </p:sp>
      <p:sp>
        <p:nvSpPr>
          <p:cNvPr id="13" name="Text 11"/>
          <p:cNvSpPr/>
          <p:nvPr/>
        </p:nvSpPr>
        <p:spPr>
          <a:xfrm>
            <a:off x="3191256" y="2907792"/>
            <a:ext cx="585216" cy="201168"/>
          </a:xfrm>
          <a:prstGeom prst="rect">
            <a:avLst/>
          </a:prstGeom>
          <a:noFill/>
          <a:ln/>
        </p:spPr>
        <p:txBody>
          <a:bodyPr wrap="square" lIns="0" tIns="0" rIns="0" bIns="0" rtlCol="0" anchor="ctr"/>
          <a:lstStyle/>
          <a:p>
            <a:pPr marL="0" indent="0" algn="ctr">
              <a:buNone/>
            </a:pPr>
            <a:r>
              <a:rPr lang="en-US" sz="1000" dirty="0">
                <a:solidFill>
                  <a:srgbClr val="5A6B7A"/>
                </a:solidFill>
                <a:latin typeface="DM Sans" pitchFamily="34" charset="0"/>
                <a:ea typeface="DM Sans" pitchFamily="34" charset="-122"/>
                <a:cs typeface="DM Sans" pitchFamily="34" charset="-120"/>
              </a:rPr>
              <a:t>12mo</a:t>
            </a:r>
            <a:endParaRPr lang="en-US" sz="1000" dirty="0"/>
          </a:p>
        </p:txBody>
      </p:sp>
      <p:sp>
        <p:nvSpPr>
          <p:cNvPr id="14" name="Shape 12"/>
          <p:cNvSpPr/>
          <p:nvPr/>
        </p:nvSpPr>
        <p:spPr>
          <a:xfrm>
            <a:off x="4882896" y="2788920"/>
            <a:ext cx="0" cy="91440"/>
          </a:xfrm>
          <a:prstGeom prst="line">
            <a:avLst/>
          </a:prstGeom>
          <a:noFill/>
          <a:ln w="15875">
            <a:solidFill>
              <a:srgbClr val="999999"/>
            </a:solidFill>
            <a:prstDash val="solid"/>
          </a:ln>
        </p:spPr>
        <p:txBody>
          <a:bodyPr/>
          <a:lstStyle/>
          <a:p>
            <a:endParaRPr lang="en-US"/>
          </a:p>
        </p:txBody>
      </p:sp>
      <p:sp>
        <p:nvSpPr>
          <p:cNvPr id="15" name="Text 13"/>
          <p:cNvSpPr/>
          <p:nvPr/>
        </p:nvSpPr>
        <p:spPr>
          <a:xfrm>
            <a:off x="4590288" y="2907792"/>
            <a:ext cx="585216" cy="201168"/>
          </a:xfrm>
          <a:prstGeom prst="rect">
            <a:avLst/>
          </a:prstGeom>
          <a:noFill/>
          <a:ln/>
        </p:spPr>
        <p:txBody>
          <a:bodyPr wrap="square" lIns="0" tIns="0" rIns="0" bIns="0" rtlCol="0" anchor="ctr"/>
          <a:lstStyle/>
          <a:p>
            <a:pPr marL="0" indent="0" algn="ctr">
              <a:buNone/>
            </a:pPr>
            <a:r>
              <a:rPr lang="en-US" sz="1000" dirty="0">
                <a:solidFill>
                  <a:srgbClr val="5A6B7A"/>
                </a:solidFill>
                <a:latin typeface="DM Sans" pitchFamily="34" charset="0"/>
                <a:ea typeface="DM Sans" pitchFamily="34" charset="-122"/>
                <a:cs typeface="DM Sans" pitchFamily="34" charset="-120"/>
              </a:rPr>
              <a:t>18mo</a:t>
            </a:r>
            <a:endParaRPr lang="en-US" sz="1000" dirty="0"/>
          </a:p>
        </p:txBody>
      </p:sp>
      <p:sp>
        <p:nvSpPr>
          <p:cNvPr id="16" name="Shape 14"/>
          <p:cNvSpPr/>
          <p:nvPr/>
        </p:nvSpPr>
        <p:spPr>
          <a:xfrm>
            <a:off x="6281928" y="2788920"/>
            <a:ext cx="0" cy="91440"/>
          </a:xfrm>
          <a:prstGeom prst="line">
            <a:avLst/>
          </a:prstGeom>
          <a:noFill/>
          <a:ln w="15875">
            <a:solidFill>
              <a:srgbClr val="999999"/>
            </a:solidFill>
            <a:prstDash val="solid"/>
          </a:ln>
        </p:spPr>
        <p:txBody>
          <a:bodyPr/>
          <a:lstStyle/>
          <a:p>
            <a:endParaRPr lang="en-US"/>
          </a:p>
        </p:txBody>
      </p:sp>
      <p:sp>
        <p:nvSpPr>
          <p:cNvPr id="17" name="Text 15"/>
          <p:cNvSpPr/>
          <p:nvPr/>
        </p:nvSpPr>
        <p:spPr>
          <a:xfrm>
            <a:off x="5989320" y="2907792"/>
            <a:ext cx="585216" cy="201168"/>
          </a:xfrm>
          <a:prstGeom prst="rect">
            <a:avLst/>
          </a:prstGeom>
          <a:noFill/>
          <a:ln/>
        </p:spPr>
        <p:txBody>
          <a:bodyPr wrap="square" lIns="0" tIns="0" rIns="0" bIns="0" rtlCol="0" anchor="ctr"/>
          <a:lstStyle/>
          <a:p>
            <a:pPr marL="0" indent="0" algn="ctr">
              <a:buNone/>
            </a:pPr>
            <a:r>
              <a:rPr lang="en-US" sz="1000" dirty="0">
                <a:solidFill>
                  <a:srgbClr val="5A6B7A"/>
                </a:solidFill>
                <a:latin typeface="DM Sans" pitchFamily="34" charset="0"/>
                <a:ea typeface="DM Sans" pitchFamily="34" charset="-122"/>
                <a:cs typeface="DM Sans" pitchFamily="34" charset="-120"/>
              </a:rPr>
              <a:t>24mo</a:t>
            </a:r>
            <a:endParaRPr lang="en-US" sz="1000" dirty="0"/>
          </a:p>
        </p:txBody>
      </p:sp>
      <p:sp>
        <p:nvSpPr>
          <p:cNvPr id="18" name="Shape 16"/>
          <p:cNvSpPr/>
          <p:nvPr/>
        </p:nvSpPr>
        <p:spPr>
          <a:xfrm>
            <a:off x="7680960" y="2788920"/>
            <a:ext cx="0" cy="91440"/>
          </a:xfrm>
          <a:prstGeom prst="line">
            <a:avLst/>
          </a:prstGeom>
          <a:noFill/>
          <a:ln w="15875">
            <a:solidFill>
              <a:srgbClr val="999999"/>
            </a:solidFill>
            <a:prstDash val="solid"/>
          </a:ln>
        </p:spPr>
        <p:txBody>
          <a:bodyPr/>
          <a:lstStyle/>
          <a:p>
            <a:endParaRPr lang="en-US"/>
          </a:p>
        </p:txBody>
      </p:sp>
      <p:sp>
        <p:nvSpPr>
          <p:cNvPr id="19" name="Text 17"/>
          <p:cNvSpPr/>
          <p:nvPr/>
        </p:nvSpPr>
        <p:spPr>
          <a:xfrm>
            <a:off x="7388352" y="2907792"/>
            <a:ext cx="585216" cy="201168"/>
          </a:xfrm>
          <a:prstGeom prst="rect">
            <a:avLst/>
          </a:prstGeom>
          <a:noFill/>
          <a:ln/>
        </p:spPr>
        <p:txBody>
          <a:bodyPr wrap="square" lIns="0" tIns="0" rIns="0" bIns="0" rtlCol="0" anchor="ctr"/>
          <a:lstStyle/>
          <a:p>
            <a:pPr marL="0" indent="0" algn="ctr">
              <a:buNone/>
            </a:pPr>
            <a:r>
              <a:rPr lang="en-US" sz="1000" dirty="0">
                <a:solidFill>
                  <a:srgbClr val="5A6B7A"/>
                </a:solidFill>
                <a:latin typeface="DM Sans" pitchFamily="34" charset="0"/>
                <a:ea typeface="DM Sans" pitchFamily="34" charset="-122"/>
                <a:cs typeface="DM Sans" pitchFamily="34" charset="-120"/>
              </a:rPr>
              <a:t>30mo</a:t>
            </a:r>
            <a:endParaRPr lang="en-US" sz="1000" dirty="0"/>
          </a:p>
        </p:txBody>
      </p:sp>
      <p:sp>
        <p:nvSpPr>
          <p:cNvPr id="20" name="Shape 18"/>
          <p:cNvSpPr/>
          <p:nvPr/>
        </p:nvSpPr>
        <p:spPr>
          <a:xfrm>
            <a:off x="9079992" y="2788920"/>
            <a:ext cx="0" cy="91440"/>
          </a:xfrm>
          <a:prstGeom prst="line">
            <a:avLst/>
          </a:prstGeom>
          <a:noFill/>
          <a:ln w="15875">
            <a:solidFill>
              <a:srgbClr val="999999"/>
            </a:solidFill>
            <a:prstDash val="solid"/>
          </a:ln>
        </p:spPr>
        <p:txBody>
          <a:bodyPr/>
          <a:lstStyle/>
          <a:p>
            <a:endParaRPr lang="en-US"/>
          </a:p>
        </p:txBody>
      </p:sp>
      <p:sp>
        <p:nvSpPr>
          <p:cNvPr id="21" name="Text 19"/>
          <p:cNvSpPr/>
          <p:nvPr/>
        </p:nvSpPr>
        <p:spPr>
          <a:xfrm>
            <a:off x="8787384" y="2907792"/>
            <a:ext cx="585216" cy="201168"/>
          </a:xfrm>
          <a:prstGeom prst="rect">
            <a:avLst/>
          </a:prstGeom>
          <a:noFill/>
          <a:ln/>
        </p:spPr>
        <p:txBody>
          <a:bodyPr wrap="square" lIns="0" tIns="0" rIns="0" bIns="0" rtlCol="0" anchor="ctr"/>
          <a:lstStyle/>
          <a:p>
            <a:pPr marL="0" indent="0" algn="ctr">
              <a:buNone/>
            </a:pPr>
            <a:r>
              <a:rPr lang="en-US" sz="1000" dirty="0">
                <a:solidFill>
                  <a:srgbClr val="5A6B7A"/>
                </a:solidFill>
                <a:latin typeface="DM Sans" pitchFamily="34" charset="0"/>
                <a:ea typeface="DM Sans" pitchFamily="34" charset="-122"/>
                <a:cs typeface="DM Sans" pitchFamily="34" charset="-120"/>
              </a:rPr>
              <a:t>36mo</a:t>
            </a:r>
            <a:endParaRPr lang="en-US" sz="1000" dirty="0"/>
          </a:p>
        </p:txBody>
      </p:sp>
      <p:sp>
        <p:nvSpPr>
          <p:cNvPr id="22" name="Shape 20"/>
          <p:cNvSpPr/>
          <p:nvPr/>
        </p:nvSpPr>
        <p:spPr>
          <a:xfrm>
            <a:off x="10479024" y="2788920"/>
            <a:ext cx="0" cy="91440"/>
          </a:xfrm>
          <a:prstGeom prst="line">
            <a:avLst/>
          </a:prstGeom>
          <a:noFill/>
          <a:ln w="15875">
            <a:solidFill>
              <a:srgbClr val="999999"/>
            </a:solidFill>
            <a:prstDash val="solid"/>
          </a:ln>
        </p:spPr>
        <p:txBody>
          <a:bodyPr/>
          <a:lstStyle/>
          <a:p>
            <a:endParaRPr lang="en-US"/>
          </a:p>
        </p:txBody>
      </p:sp>
      <p:sp>
        <p:nvSpPr>
          <p:cNvPr id="23" name="Text 21"/>
          <p:cNvSpPr/>
          <p:nvPr/>
        </p:nvSpPr>
        <p:spPr>
          <a:xfrm>
            <a:off x="10186416" y="2907792"/>
            <a:ext cx="585216" cy="201168"/>
          </a:xfrm>
          <a:prstGeom prst="rect">
            <a:avLst/>
          </a:prstGeom>
          <a:noFill/>
          <a:ln/>
        </p:spPr>
        <p:txBody>
          <a:bodyPr wrap="square" lIns="0" tIns="0" rIns="0" bIns="0" rtlCol="0" anchor="ctr"/>
          <a:lstStyle/>
          <a:p>
            <a:pPr marL="0" indent="0" algn="ctr">
              <a:buNone/>
            </a:pPr>
            <a:r>
              <a:rPr lang="en-US" sz="1000" dirty="0">
                <a:solidFill>
                  <a:srgbClr val="5A6B7A"/>
                </a:solidFill>
                <a:latin typeface="DM Sans" pitchFamily="34" charset="0"/>
                <a:ea typeface="DM Sans" pitchFamily="34" charset="-122"/>
                <a:cs typeface="DM Sans" pitchFamily="34" charset="-120"/>
              </a:rPr>
              <a:t>42mo</a:t>
            </a:r>
            <a:endParaRPr lang="en-US" sz="1000" dirty="0"/>
          </a:p>
        </p:txBody>
      </p:sp>
      <p:sp>
        <p:nvSpPr>
          <p:cNvPr id="24" name="Shape 22"/>
          <p:cNvSpPr/>
          <p:nvPr/>
        </p:nvSpPr>
        <p:spPr>
          <a:xfrm>
            <a:off x="4882896" y="3291840"/>
            <a:ext cx="1399032" cy="411480"/>
          </a:xfrm>
          <a:prstGeom prst="roundRect">
            <a:avLst>
              <a:gd name="adj" fmla="val 11111"/>
            </a:avLst>
          </a:prstGeom>
          <a:solidFill>
            <a:srgbClr val="E8A020"/>
          </a:solidFill>
          <a:ln/>
        </p:spPr>
        <p:txBody>
          <a:bodyPr/>
          <a:lstStyle/>
          <a:p>
            <a:endParaRPr lang="en-US"/>
          </a:p>
        </p:txBody>
      </p:sp>
      <p:sp>
        <p:nvSpPr>
          <p:cNvPr id="25" name="Text 23"/>
          <p:cNvSpPr/>
          <p:nvPr/>
        </p:nvSpPr>
        <p:spPr>
          <a:xfrm>
            <a:off x="4105656" y="3904488"/>
            <a:ext cx="2953512" cy="228600"/>
          </a:xfrm>
          <a:prstGeom prst="rect">
            <a:avLst/>
          </a:prstGeom>
          <a:noFill/>
          <a:ln/>
        </p:spPr>
        <p:txBody>
          <a:bodyPr wrap="square" rtlCol="0" anchor="ctr"/>
          <a:lstStyle/>
          <a:p>
            <a:pPr marL="0" indent="0" algn="ctr">
              <a:buNone/>
            </a:pPr>
            <a:r>
              <a:rPr lang="en-US" sz="1400" b="1" kern="0" spc="50" dirty="0">
                <a:solidFill>
                  <a:srgbClr val="8A5A00"/>
                </a:solidFill>
                <a:latin typeface="DM Sans" pitchFamily="34" charset="0"/>
                <a:ea typeface="DM Sans" pitchFamily="34" charset="-122"/>
                <a:cs typeface="DM Sans" pitchFamily="34" charset="-120"/>
              </a:rPr>
              <a:t>EXPECTED LIQUIDITY EVENT</a:t>
            </a:r>
            <a:endParaRPr lang="en-US" sz="1400" dirty="0"/>
          </a:p>
        </p:txBody>
      </p:sp>
      <p:sp>
        <p:nvSpPr>
          <p:cNvPr id="26" name="Text 24"/>
          <p:cNvSpPr/>
          <p:nvPr/>
        </p:nvSpPr>
        <p:spPr>
          <a:xfrm>
            <a:off x="4608576" y="3319272"/>
            <a:ext cx="1947672" cy="365760"/>
          </a:xfrm>
          <a:prstGeom prst="rect">
            <a:avLst/>
          </a:prstGeom>
          <a:noFill/>
          <a:ln/>
        </p:spPr>
        <p:txBody>
          <a:bodyPr wrap="square" lIns="0" tIns="0" rIns="0" bIns="0" rtlCol="0" anchor="ctr"/>
          <a:lstStyle/>
          <a:p>
            <a:pPr marL="0" indent="0" algn="ctr">
              <a:lnSpc>
                <a:spcPct val="95000"/>
              </a:lnSpc>
              <a:buNone/>
            </a:pPr>
            <a:r>
              <a:rPr lang="en-US" sz="1200" b="1" dirty="0">
                <a:solidFill>
                  <a:srgbClr val="FFFFFF"/>
                </a:solidFill>
                <a:latin typeface="DM Sans" pitchFamily="34" charset="0"/>
                <a:ea typeface="DM Sans" pitchFamily="34" charset="-122"/>
                <a:cs typeface="DM Sans" pitchFamily="34" charset="-120"/>
              </a:rPr>
              <a:t>18–24mo</a:t>
            </a:r>
            <a:endParaRPr lang="en-US" sz="1200" dirty="0"/>
          </a:p>
          <a:p>
            <a:pPr marL="0" indent="0" algn="ctr">
              <a:lnSpc>
                <a:spcPct val="95000"/>
              </a:lnSpc>
              <a:buNone/>
            </a:pPr>
            <a:r>
              <a:rPr lang="en-US" sz="1200" b="1" dirty="0">
                <a:solidFill>
                  <a:srgbClr val="FFFFFF"/>
                </a:solidFill>
                <a:latin typeface="DM Sans" pitchFamily="34" charset="0"/>
                <a:ea typeface="DM Sans" pitchFamily="34" charset="-122"/>
                <a:cs typeface="DM Sans" pitchFamily="34" charset="-120"/>
              </a:rPr>
              <a:t>$8–10M</a:t>
            </a:r>
            <a:endParaRPr lang="en-US" sz="1200" dirty="0"/>
          </a:p>
        </p:txBody>
      </p:sp>
      <p:sp>
        <p:nvSpPr>
          <p:cNvPr id="27" name="Shape 25"/>
          <p:cNvSpPr/>
          <p:nvPr/>
        </p:nvSpPr>
        <p:spPr>
          <a:xfrm>
            <a:off x="9662922" y="2331720"/>
            <a:ext cx="0" cy="1417320"/>
          </a:xfrm>
          <a:prstGeom prst="line">
            <a:avLst/>
          </a:prstGeom>
          <a:noFill/>
          <a:ln w="13970">
            <a:solidFill>
              <a:srgbClr val="1A2733"/>
            </a:solidFill>
            <a:prstDash val="dash"/>
          </a:ln>
        </p:spPr>
        <p:txBody>
          <a:bodyPr/>
          <a:lstStyle/>
          <a:p>
            <a:endParaRPr lang="en-US"/>
          </a:p>
        </p:txBody>
      </p:sp>
      <p:sp>
        <p:nvSpPr>
          <p:cNvPr id="28" name="Text 26"/>
          <p:cNvSpPr/>
          <p:nvPr/>
        </p:nvSpPr>
        <p:spPr>
          <a:xfrm>
            <a:off x="9617202" y="3794760"/>
            <a:ext cx="1371600" cy="411480"/>
          </a:xfrm>
          <a:prstGeom prst="rect">
            <a:avLst/>
          </a:prstGeom>
          <a:noFill/>
          <a:ln/>
        </p:spPr>
        <p:txBody>
          <a:bodyPr wrap="square" lIns="0" tIns="0" rIns="0" bIns="0" rtlCol="0" anchor="ctr"/>
          <a:lstStyle/>
          <a:p>
            <a:pPr marL="0" indent="0">
              <a:lnSpc>
                <a:spcPct val="100000"/>
              </a:lnSpc>
              <a:buNone/>
            </a:pPr>
            <a:r>
              <a:rPr lang="en-US" sz="950" b="1" dirty="0">
                <a:solidFill>
                  <a:srgbClr val="1A2733"/>
                </a:solidFill>
                <a:latin typeface="DM Sans" pitchFamily="34" charset="0"/>
                <a:ea typeface="DM Sans" pitchFamily="34" charset="-122"/>
                <a:cs typeface="DM Sans" pitchFamily="34" charset="-120"/>
              </a:rPr>
              <a:t>Runway ends</a:t>
            </a:r>
            <a:endParaRPr lang="en-US" sz="950" dirty="0"/>
          </a:p>
          <a:p>
            <a:pPr marL="0" indent="0">
              <a:lnSpc>
                <a:spcPct val="100000"/>
              </a:lnSpc>
              <a:buNone/>
            </a:pPr>
            <a:r>
              <a:rPr lang="en-US" sz="950" b="1" dirty="0">
                <a:solidFill>
                  <a:srgbClr val="1A2733"/>
                </a:solidFill>
                <a:latin typeface="DM Sans" pitchFamily="34" charset="0"/>
                <a:ea typeface="DM Sans" pitchFamily="34" charset="-122"/>
                <a:cs typeface="DM Sans" pitchFamily="34" charset="-120"/>
              </a:rPr>
              <a:t>~month 38.5</a:t>
            </a:r>
            <a:endParaRPr lang="en-US" sz="950" dirty="0"/>
          </a:p>
        </p:txBody>
      </p:sp>
      <p:sp>
        <p:nvSpPr>
          <p:cNvPr id="29" name="Text 27"/>
          <p:cNvSpPr/>
          <p:nvPr/>
        </p:nvSpPr>
        <p:spPr>
          <a:xfrm>
            <a:off x="6036157" y="1816896"/>
            <a:ext cx="3563874" cy="502920"/>
          </a:xfrm>
          <a:prstGeom prst="rect">
            <a:avLst/>
          </a:prstGeom>
          <a:noFill/>
          <a:ln/>
        </p:spPr>
        <p:txBody>
          <a:bodyPr wrap="square" lIns="0" tIns="0" rIns="0" bIns="0" rtlCol="0" anchor="ctr"/>
          <a:lstStyle/>
          <a:p>
            <a:pPr marL="0" indent="0" algn="ctr">
              <a:buNone/>
            </a:pPr>
            <a:r>
              <a:rPr lang="en-US" sz="1100" b="1" i="1" dirty="0">
                <a:solidFill>
                  <a:srgbClr val="8A5A00"/>
                </a:solidFill>
                <a:latin typeface="DM Sans" pitchFamily="34" charset="0"/>
                <a:ea typeface="DM Sans" pitchFamily="34" charset="-122"/>
                <a:cs typeface="DM Sans" pitchFamily="34" charset="-120"/>
              </a:rPr>
              <a:t>~14.5 month buffer past the latest expected close</a:t>
            </a:r>
            <a:endParaRPr lang="en-US" sz="1100" dirty="0"/>
          </a:p>
        </p:txBody>
      </p:sp>
      <p:sp>
        <p:nvSpPr>
          <p:cNvPr id="30" name="Shape 28"/>
          <p:cNvSpPr/>
          <p:nvPr/>
        </p:nvSpPr>
        <p:spPr>
          <a:xfrm>
            <a:off x="1779625" y="4709160"/>
            <a:ext cx="1897380" cy="457200"/>
          </a:xfrm>
          <a:prstGeom prst="rect">
            <a:avLst/>
          </a:prstGeom>
          <a:solidFill>
            <a:srgbClr val="06559D"/>
          </a:solidFill>
          <a:ln/>
        </p:spPr>
        <p:txBody>
          <a:bodyPr/>
          <a:lstStyle/>
          <a:p>
            <a:endParaRPr lang="en-US"/>
          </a:p>
        </p:txBody>
      </p:sp>
      <p:sp>
        <p:nvSpPr>
          <p:cNvPr id="31" name="Text 29"/>
          <p:cNvSpPr/>
          <p:nvPr/>
        </p:nvSpPr>
        <p:spPr>
          <a:xfrm>
            <a:off x="1889353" y="4709160"/>
            <a:ext cx="1677924" cy="457200"/>
          </a:xfrm>
          <a:prstGeom prst="rect">
            <a:avLst/>
          </a:prstGeom>
          <a:noFill/>
          <a:ln/>
        </p:spPr>
        <p:txBody>
          <a:bodyPr wrap="square" lIns="0" tIns="0" rIns="0" bIns="0" rtlCol="0" anchor="ctr"/>
          <a:lstStyle/>
          <a:p>
            <a:pPr marL="0" indent="0" algn="l">
              <a:buNone/>
            </a:pPr>
            <a:r>
              <a:rPr lang="en-US" sz="1250" b="1" dirty="0">
                <a:solidFill>
                  <a:srgbClr val="FFFFFF"/>
                </a:solidFill>
                <a:latin typeface="DM Sans" pitchFamily="34" charset="0"/>
                <a:ea typeface="DM Sans" pitchFamily="34" charset="-122"/>
                <a:cs typeface="DM Sans" pitchFamily="34" charset="-120"/>
              </a:rPr>
              <a:t>Year</a:t>
            </a:r>
            <a:endParaRPr lang="en-US" sz="1250" dirty="0"/>
          </a:p>
        </p:txBody>
      </p:sp>
      <p:sp>
        <p:nvSpPr>
          <p:cNvPr id="32" name="Shape 30"/>
          <p:cNvSpPr/>
          <p:nvPr/>
        </p:nvSpPr>
        <p:spPr>
          <a:xfrm>
            <a:off x="3677005" y="4709160"/>
            <a:ext cx="1897380" cy="457200"/>
          </a:xfrm>
          <a:prstGeom prst="rect">
            <a:avLst/>
          </a:prstGeom>
          <a:solidFill>
            <a:srgbClr val="06559D"/>
          </a:solidFill>
          <a:ln/>
        </p:spPr>
        <p:txBody>
          <a:bodyPr/>
          <a:lstStyle/>
          <a:p>
            <a:endParaRPr lang="en-US"/>
          </a:p>
        </p:txBody>
      </p:sp>
      <p:sp>
        <p:nvSpPr>
          <p:cNvPr id="33" name="Text 31"/>
          <p:cNvSpPr/>
          <p:nvPr/>
        </p:nvSpPr>
        <p:spPr>
          <a:xfrm>
            <a:off x="3786733" y="4709160"/>
            <a:ext cx="1677924" cy="457200"/>
          </a:xfrm>
          <a:prstGeom prst="rect">
            <a:avLst/>
          </a:prstGeom>
          <a:noFill/>
          <a:ln/>
        </p:spPr>
        <p:txBody>
          <a:bodyPr wrap="square" lIns="0" tIns="0" rIns="0" bIns="0" rtlCol="0" anchor="ctr"/>
          <a:lstStyle/>
          <a:p>
            <a:pPr marL="0" indent="0" algn="r">
              <a:buNone/>
            </a:pPr>
            <a:r>
              <a:rPr lang="en-US" sz="1250" b="1" dirty="0">
                <a:solidFill>
                  <a:srgbClr val="FFFFFF"/>
                </a:solidFill>
                <a:latin typeface="DM Sans" pitchFamily="34" charset="0"/>
                <a:ea typeface="DM Sans" pitchFamily="34" charset="-122"/>
                <a:cs typeface="DM Sans" pitchFamily="34" charset="-120"/>
              </a:rPr>
              <a:t>Loan Balance</a:t>
            </a:r>
            <a:endParaRPr lang="en-US" sz="1250" dirty="0"/>
          </a:p>
        </p:txBody>
      </p:sp>
      <p:sp>
        <p:nvSpPr>
          <p:cNvPr id="34" name="Shape 32"/>
          <p:cNvSpPr/>
          <p:nvPr/>
        </p:nvSpPr>
        <p:spPr>
          <a:xfrm>
            <a:off x="5574385" y="4709160"/>
            <a:ext cx="1897380" cy="457200"/>
          </a:xfrm>
          <a:prstGeom prst="rect">
            <a:avLst/>
          </a:prstGeom>
          <a:solidFill>
            <a:srgbClr val="06559D"/>
          </a:solidFill>
          <a:ln/>
        </p:spPr>
        <p:txBody>
          <a:bodyPr/>
          <a:lstStyle/>
          <a:p>
            <a:endParaRPr lang="en-US"/>
          </a:p>
        </p:txBody>
      </p:sp>
      <p:sp>
        <p:nvSpPr>
          <p:cNvPr id="35" name="Text 33"/>
          <p:cNvSpPr/>
          <p:nvPr/>
        </p:nvSpPr>
        <p:spPr>
          <a:xfrm>
            <a:off x="5684113" y="4709160"/>
            <a:ext cx="1677924" cy="457200"/>
          </a:xfrm>
          <a:prstGeom prst="rect">
            <a:avLst/>
          </a:prstGeom>
          <a:noFill/>
          <a:ln/>
        </p:spPr>
        <p:txBody>
          <a:bodyPr wrap="square" lIns="0" tIns="0" rIns="0" bIns="0" rtlCol="0" anchor="ctr"/>
          <a:lstStyle/>
          <a:p>
            <a:pPr marL="0" indent="0" algn="r">
              <a:buNone/>
            </a:pPr>
            <a:r>
              <a:rPr lang="en-US" sz="1250" b="1" dirty="0">
                <a:solidFill>
                  <a:srgbClr val="FFFFFF"/>
                </a:solidFill>
                <a:latin typeface="DM Sans" pitchFamily="34" charset="0"/>
                <a:ea typeface="DM Sans" pitchFamily="34" charset="-122"/>
                <a:cs typeface="DM Sans" pitchFamily="34" charset="-120"/>
              </a:rPr>
              <a:t>Property Value</a:t>
            </a:r>
            <a:endParaRPr lang="en-US" sz="1250" dirty="0"/>
          </a:p>
        </p:txBody>
      </p:sp>
      <p:sp>
        <p:nvSpPr>
          <p:cNvPr id="36" name="Shape 34"/>
          <p:cNvSpPr/>
          <p:nvPr/>
        </p:nvSpPr>
        <p:spPr>
          <a:xfrm>
            <a:off x="7471765" y="4709160"/>
            <a:ext cx="1897380" cy="457200"/>
          </a:xfrm>
          <a:prstGeom prst="rect">
            <a:avLst/>
          </a:prstGeom>
          <a:solidFill>
            <a:srgbClr val="06559D"/>
          </a:solidFill>
          <a:ln/>
        </p:spPr>
        <p:txBody>
          <a:bodyPr/>
          <a:lstStyle/>
          <a:p>
            <a:endParaRPr lang="en-US"/>
          </a:p>
        </p:txBody>
      </p:sp>
      <p:sp>
        <p:nvSpPr>
          <p:cNvPr id="37" name="Text 35"/>
          <p:cNvSpPr/>
          <p:nvPr/>
        </p:nvSpPr>
        <p:spPr>
          <a:xfrm>
            <a:off x="7581493" y="4709160"/>
            <a:ext cx="1677924" cy="457200"/>
          </a:xfrm>
          <a:prstGeom prst="rect">
            <a:avLst/>
          </a:prstGeom>
          <a:noFill/>
          <a:ln/>
        </p:spPr>
        <p:txBody>
          <a:bodyPr wrap="square" lIns="0" tIns="0" rIns="0" bIns="0" rtlCol="0" anchor="ctr"/>
          <a:lstStyle/>
          <a:p>
            <a:pPr marL="0" indent="0" algn="r">
              <a:buNone/>
            </a:pPr>
            <a:r>
              <a:rPr lang="en-US" sz="1250" b="1" dirty="0">
                <a:solidFill>
                  <a:srgbClr val="FFFFFF"/>
                </a:solidFill>
                <a:latin typeface="DM Sans" pitchFamily="34" charset="0"/>
                <a:ea typeface="DM Sans" pitchFamily="34" charset="-122"/>
                <a:cs typeface="DM Sans" pitchFamily="34" charset="-120"/>
              </a:rPr>
              <a:t>Remaining Equity</a:t>
            </a:r>
            <a:endParaRPr lang="en-US" sz="1250" dirty="0"/>
          </a:p>
        </p:txBody>
      </p:sp>
      <p:sp>
        <p:nvSpPr>
          <p:cNvPr id="38" name="Shape 36"/>
          <p:cNvSpPr/>
          <p:nvPr/>
        </p:nvSpPr>
        <p:spPr>
          <a:xfrm>
            <a:off x="1779625" y="5166360"/>
            <a:ext cx="1897380" cy="365760"/>
          </a:xfrm>
          <a:prstGeom prst="rect">
            <a:avLst/>
          </a:prstGeom>
          <a:solidFill>
            <a:srgbClr val="F7FAFD"/>
          </a:solidFill>
          <a:ln w="6350">
            <a:solidFill>
              <a:srgbClr val="D8E2EC"/>
            </a:solidFill>
            <a:prstDash val="solid"/>
          </a:ln>
        </p:spPr>
        <p:txBody>
          <a:bodyPr/>
          <a:lstStyle/>
          <a:p>
            <a:endParaRPr lang="en-US"/>
          </a:p>
        </p:txBody>
      </p:sp>
      <p:sp>
        <p:nvSpPr>
          <p:cNvPr id="39" name="Text 37"/>
          <p:cNvSpPr/>
          <p:nvPr/>
        </p:nvSpPr>
        <p:spPr>
          <a:xfrm>
            <a:off x="1915231" y="5166360"/>
            <a:ext cx="1677924" cy="365760"/>
          </a:xfrm>
          <a:prstGeom prst="rect">
            <a:avLst/>
          </a:prstGeom>
          <a:noFill/>
          <a:ln/>
        </p:spPr>
        <p:txBody>
          <a:bodyPr wrap="square" lIns="0" tIns="0" rIns="0" bIns="0" rtlCol="0" anchor="ctr"/>
          <a:lstStyle/>
          <a:p>
            <a:pPr marL="0" indent="0" algn="l">
              <a:buNone/>
            </a:pPr>
            <a:r>
              <a:rPr lang="en-US" sz="1200" b="1" dirty="0">
                <a:solidFill>
                  <a:srgbClr val="1A2733"/>
                </a:solidFill>
                <a:latin typeface="DM Sans" pitchFamily="34" charset="0"/>
                <a:ea typeface="DM Sans" pitchFamily="34" charset="-122"/>
                <a:cs typeface="DM Sans" pitchFamily="34" charset="-120"/>
              </a:rPr>
              <a:t>Year 1 (2027)</a:t>
            </a:r>
            <a:endParaRPr lang="en-US" sz="1200" dirty="0"/>
          </a:p>
        </p:txBody>
      </p:sp>
      <p:sp>
        <p:nvSpPr>
          <p:cNvPr id="40" name="Shape 38"/>
          <p:cNvSpPr/>
          <p:nvPr/>
        </p:nvSpPr>
        <p:spPr>
          <a:xfrm>
            <a:off x="3677005" y="5166360"/>
            <a:ext cx="1897380" cy="365760"/>
          </a:xfrm>
          <a:prstGeom prst="rect">
            <a:avLst/>
          </a:prstGeom>
          <a:solidFill>
            <a:srgbClr val="F7FAFD"/>
          </a:solidFill>
          <a:ln w="6350">
            <a:solidFill>
              <a:srgbClr val="D8E2EC"/>
            </a:solidFill>
            <a:prstDash val="solid"/>
          </a:ln>
        </p:spPr>
        <p:txBody>
          <a:bodyPr/>
          <a:lstStyle/>
          <a:p>
            <a:endParaRPr lang="en-US"/>
          </a:p>
        </p:txBody>
      </p:sp>
      <p:sp>
        <p:nvSpPr>
          <p:cNvPr id="41" name="Text 39"/>
          <p:cNvSpPr/>
          <p:nvPr/>
        </p:nvSpPr>
        <p:spPr>
          <a:xfrm>
            <a:off x="3786733" y="5166360"/>
            <a:ext cx="1677924" cy="365760"/>
          </a:xfrm>
          <a:prstGeom prst="rect">
            <a:avLst/>
          </a:prstGeom>
          <a:noFill/>
          <a:ln/>
        </p:spPr>
        <p:txBody>
          <a:bodyPr wrap="square" lIns="0" tIns="0" rIns="0" bIns="0" rtlCol="0" anchor="ctr"/>
          <a:lstStyle/>
          <a:p>
            <a:pPr marL="0" indent="0" algn="r">
              <a:buNone/>
            </a:pPr>
            <a:r>
              <a:rPr lang="en-US" sz="1200" dirty="0">
                <a:solidFill>
                  <a:srgbClr val="1A2733"/>
                </a:solidFill>
                <a:latin typeface="DM Sans" pitchFamily="34" charset="0"/>
                <a:ea typeface="DM Sans" pitchFamily="34" charset="-122"/>
                <a:cs typeface="DM Sans" pitchFamily="34" charset="-120"/>
              </a:rPr>
              <a:t>$3,281,095</a:t>
            </a:r>
            <a:endParaRPr lang="en-US" sz="1200" dirty="0"/>
          </a:p>
        </p:txBody>
      </p:sp>
      <p:sp>
        <p:nvSpPr>
          <p:cNvPr id="42" name="Shape 40"/>
          <p:cNvSpPr/>
          <p:nvPr/>
        </p:nvSpPr>
        <p:spPr>
          <a:xfrm>
            <a:off x="5574385" y="5166360"/>
            <a:ext cx="1897380" cy="365760"/>
          </a:xfrm>
          <a:prstGeom prst="rect">
            <a:avLst/>
          </a:prstGeom>
          <a:solidFill>
            <a:srgbClr val="F7FAFD"/>
          </a:solidFill>
          <a:ln w="6350">
            <a:solidFill>
              <a:srgbClr val="D8E2EC"/>
            </a:solidFill>
            <a:prstDash val="solid"/>
          </a:ln>
        </p:spPr>
        <p:txBody>
          <a:bodyPr/>
          <a:lstStyle/>
          <a:p>
            <a:endParaRPr lang="en-US"/>
          </a:p>
        </p:txBody>
      </p:sp>
      <p:sp>
        <p:nvSpPr>
          <p:cNvPr id="43" name="Text 41"/>
          <p:cNvSpPr/>
          <p:nvPr/>
        </p:nvSpPr>
        <p:spPr>
          <a:xfrm>
            <a:off x="5684113" y="5166360"/>
            <a:ext cx="1677924" cy="365760"/>
          </a:xfrm>
          <a:prstGeom prst="rect">
            <a:avLst/>
          </a:prstGeom>
          <a:noFill/>
          <a:ln/>
        </p:spPr>
        <p:txBody>
          <a:bodyPr wrap="square" lIns="0" tIns="0" rIns="0" bIns="0" rtlCol="0" anchor="ctr"/>
          <a:lstStyle/>
          <a:p>
            <a:pPr marL="0" indent="0" algn="r">
              <a:buNone/>
            </a:pPr>
            <a:r>
              <a:rPr lang="en-US" sz="1200" dirty="0">
                <a:solidFill>
                  <a:srgbClr val="1A2733"/>
                </a:solidFill>
                <a:latin typeface="DM Sans" pitchFamily="34" charset="0"/>
                <a:ea typeface="DM Sans" pitchFamily="34" charset="-122"/>
                <a:cs typeface="DM Sans" pitchFamily="34" charset="-120"/>
              </a:rPr>
              <a:t>$5,595,200</a:t>
            </a:r>
            <a:endParaRPr lang="en-US" sz="1200" dirty="0"/>
          </a:p>
        </p:txBody>
      </p:sp>
      <p:sp>
        <p:nvSpPr>
          <p:cNvPr id="44" name="Shape 42"/>
          <p:cNvSpPr/>
          <p:nvPr/>
        </p:nvSpPr>
        <p:spPr>
          <a:xfrm>
            <a:off x="7471765" y="5166360"/>
            <a:ext cx="1897380" cy="365760"/>
          </a:xfrm>
          <a:prstGeom prst="rect">
            <a:avLst/>
          </a:prstGeom>
          <a:solidFill>
            <a:srgbClr val="F7FAFD"/>
          </a:solidFill>
          <a:ln w="6350">
            <a:solidFill>
              <a:srgbClr val="D8E2EC"/>
            </a:solidFill>
            <a:prstDash val="solid"/>
          </a:ln>
        </p:spPr>
        <p:txBody>
          <a:bodyPr/>
          <a:lstStyle/>
          <a:p>
            <a:endParaRPr lang="en-US"/>
          </a:p>
        </p:txBody>
      </p:sp>
      <p:sp>
        <p:nvSpPr>
          <p:cNvPr id="45" name="Text 43"/>
          <p:cNvSpPr/>
          <p:nvPr/>
        </p:nvSpPr>
        <p:spPr>
          <a:xfrm>
            <a:off x="7581493" y="5166360"/>
            <a:ext cx="1677924" cy="365760"/>
          </a:xfrm>
          <a:prstGeom prst="rect">
            <a:avLst/>
          </a:prstGeom>
          <a:noFill/>
          <a:ln/>
        </p:spPr>
        <p:txBody>
          <a:bodyPr wrap="square" lIns="0" tIns="0" rIns="0" bIns="0" rtlCol="0" anchor="ctr"/>
          <a:lstStyle/>
          <a:p>
            <a:pPr marL="0" indent="0" algn="r">
              <a:buNone/>
            </a:pPr>
            <a:r>
              <a:rPr lang="en-US" sz="1200" dirty="0">
                <a:solidFill>
                  <a:srgbClr val="1A2733"/>
                </a:solidFill>
                <a:latin typeface="DM Sans" pitchFamily="34" charset="0"/>
                <a:ea typeface="DM Sans" pitchFamily="34" charset="-122"/>
                <a:cs typeface="DM Sans" pitchFamily="34" charset="-120"/>
              </a:rPr>
              <a:t>$2,314,105</a:t>
            </a:r>
            <a:endParaRPr lang="en-US" sz="1200" dirty="0"/>
          </a:p>
        </p:txBody>
      </p:sp>
      <p:sp>
        <p:nvSpPr>
          <p:cNvPr id="46" name="Shape 44"/>
          <p:cNvSpPr/>
          <p:nvPr/>
        </p:nvSpPr>
        <p:spPr>
          <a:xfrm>
            <a:off x="1779625" y="5532120"/>
            <a:ext cx="1897380" cy="365760"/>
          </a:xfrm>
          <a:prstGeom prst="rect">
            <a:avLst/>
          </a:prstGeom>
          <a:solidFill>
            <a:srgbClr val="FFFFFF"/>
          </a:solidFill>
          <a:ln w="6350">
            <a:solidFill>
              <a:srgbClr val="D8E2EC"/>
            </a:solidFill>
            <a:prstDash val="solid"/>
          </a:ln>
        </p:spPr>
        <p:txBody>
          <a:bodyPr/>
          <a:lstStyle/>
          <a:p>
            <a:endParaRPr lang="en-US"/>
          </a:p>
        </p:txBody>
      </p:sp>
      <p:sp>
        <p:nvSpPr>
          <p:cNvPr id="47" name="Text 45"/>
          <p:cNvSpPr/>
          <p:nvPr/>
        </p:nvSpPr>
        <p:spPr>
          <a:xfrm>
            <a:off x="1889353" y="5532120"/>
            <a:ext cx="1677924" cy="365760"/>
          </a:xfrm>
          <a:prstGeom prst="rect">
            <a:avLst/>
          </a:prstGeom>
          <a:noFill/>
          <a:ln/>
        </p:spPr>
        <p:txBody>
          <a:bodyPr wrap="square" lIns="0" tIns="0" rIns="0" bIns="0" rtlCol="0" anchor="ctr"/>
          <a:lstStyle/>
          <a:p>
            <a:pPr marL="0" indent="0" algn="l">
              <a:buNone/>
            </a:pPr>
            <a:r>
              <a:rPr lang="en-US" sz="1200" b="1" dirty="0">
                <a:solidFill>
                  <a:srgbClr val="1A2733"/>
                </a:solidFill>
                <a:latin typeface="DM Sans" pitchFamily="34" charset="0"/>
                <a:ea typeface="DM Sans" pitchFamily="34" charset="-122"/>
                <a:cs typeface="DM Sans" pitchFamily="34" charset="-120"/>
              </a:rPr>
              <a:t>Year 2 (2028)</a:t>
            </a:r>
            <a:endParaRPr lang="en-US" sz="1200" dirty="0"/>
          </a:p>
        </p:txBody>
      </p:sp>
      <p:sp>
        <p:nvSpPr>
          <p:cNvPr id="48" name="Shape 46"/>
          <p:cNvSpPr/>
          <p:nvPr/>
        </p:nvSpPr>
        <p:spPr>
          <a:xfrm>
            <a:off x="3659754" y="5532120"/>
            <a:ext cx="1897380" cy="365760"/>
          </a:xfrm>
          <a:prstGeom prst="rect">
            <a:avLst/>
          </a:prstGeom>
          <a:solidFill>
            <a:srgbClr val="FFFFFF"/>
          </a:solidFill>
          <a:ln w="6350">
            <a:solidFill>
              <a:srgbClr val="D8E2EC"/>
            </a:solidFill>
            <a:prstDash val="solid"/>
          </a:ln>
        </p:spPr>
        <p:txBody>
          <a:bodyPr/>
          <a:lstStyle/>
          <a:p>
            <a:endParaRPr lang="en-US"/>
          </a:p>
        </p:txBody>
      </p:sp>
      <p:sp>
        <p:nvSpPr>
          <p:cNvPr id="49" name="Text 47"/>
          <p:cNvSpPr/>
          <p:nvPr/>
        </p:nvSpPr>
        <p:spPr>
          <a:xfrm>
            <a:off x="3786733" y="5532120"/>
            <a:ext cx="1677924" cy="365760"/>
          </a:xfrm>
          <a:prstGeom prst="rect">
            <a:avLst/>
          </a:prstGeom>
          <a:noFill/>
          <a:ln/>
        </p:spPr>
        <p:txBody>
          <a:bodyPr wrap="square" lIns="0" tIns="0" rIns="0" bIns="0" rtlCol="0" anchor="ctr"/>
          <a:lstStyle/>
          <a:p>
            <a:pPr marL="0" indent="0" algn="r">
              <a:buNone/>
            </a:pPr>
            <a:r>
              <a:rPr lang="en-US" sz="1200" dirty="0">
                <a:solidFill>
                  <a:srgbClr val="1A2733"/>
                </a:solidFill>
                <a:latin typeface="DM Sans" pitchFamily="34" charset="0"/>
                <a:ea typeface="DM Sans" pitchFamily="34" charset="-122"/>
                <a:cs typeface="DM Sans" pitchFamily="34" charset="-120"/>
              </a:rPr>
              <a:t>$3,588,528</a:t>
            </a:r>
            <a:endParaRPr lang="en-US" sz="1200" dirty="0"/>
          </a:p>
        </p:txBody>
      </p:sp>
      <p:sp>
        <p:nvSpPr>
          <p:cNvPr id="50" name="Shape 48"/>
          <p:cNvSpPr/>
          <p:nvPr/>
        </p:nvSpPr>
        <p:spPr>
          <a:xfrm>
            <a:off x="5574385" y="5532120"/>
            <a:ext cx="1897380" cy="365760"/>
          </a:xfrm>
          <a:prstGeom prst="rect">
            <a:avLst/>
          </a:prstGeom>
          <a:solidFill>
            <a:srgbClr val="FFFFFF"/>
          </a:solidFill>
          <a:ln w="6350">
            <a:solidFill>
              <a:srgbClr val="D8E2EC"/>
            </a:solidFill>
            <a:prstDash val="solid"/>
          </a:ln>
        </p:spPr>
        <p:txBody>
          <a:bodyPr/>
          <a:lstStyle/>
          <a:p>
            <a:endParaRPr lang="en-US"/>
          </a:p>
        </p:txBody>
      </p:sp>
      <p:sp>
        <p:nvSpPr>
          <p:cNvPr id="51" name="Text 49"/>
          <p:cNvSpPr/>
          <p:nvPr/>
        </p:nvSpPr>
        <p:spPr>
          <a:xfrm>
            <a:off x="5684113" y="5532120"/>
            <a:ext cx="1677924" cy="365760"/>
          </a:xfrm>
          <a:prstGeom prst="rect">
            <a:avLst/>
          </a:prstGeom>
          <a:noFill/>
          <a:ln/>
        </p:spPr>
        <p:txBody>
          <a:bodyPr wrap="square" lIns="0" tIns="0" rIns="0" bIns="0" rtlCol="0" anchor="ctr"/>
          <a:lstStyle/>
          <a:p>
            <a:pPr marL="0" indent="0" algn="r">
              <a:buNone/>
            </a:pPr>
            <a:r>
              <a:rPr lang="en-US" sz="1200" dirty="0">
                <a:solidFill>
                  <a:srgbClr val="1A2733"/>
                </a:solidFill>
                <a:latin typeface="DM Sans" pitchFamily="34" charset="0"/>
                <a:ea typeface="DM Sans" pitchFamily="34" charset="-122"/>
                <a:cs typeface="DM Sans" pitchFamily="34" charset="-120"/>
              </a:rPr>
              <a:t>$5,819,008</a:t>
            </a:r>
            <a:endParaRPr lang="en-US" sz="1200" dirty="0"/>
          </a:p>
        </p:txBody>
      </p:sp>
      <p:sp>
        <p:nvSpPr>
          <p:cNvPr id="52" name="Shape 50"/>
          <p:cNvSpPr/>
          <p:nvPr/>
        </p:nvSpPr>
        <p:spPr>
          <a:xfrm>
            <a:off x="7471765" y="5532120"/>
            <a:ext cx="1897380" cy="365760"/>
          </a:xfrm>
          <a:prstGeom prst="rect">
            <a:avLst/>
          </a:prstGeom>
          <a:solidFill>
            <a:srgbClr val="FFFFFF"/>
          </a:solidFill>
          <a:ln w="6350">
            <a:solidFill>
              <a:srgbClr val="D8E2EC"/>
            </a:solidFill>
            <a:prstDash val="solid"/>
          </a:ln>
        </p:spPr>
        <p:txBody>
          <a:bodyPr/>
          <a:lstStyle/>
          <a:p>
            <a:endParaRPr lang="en-US"/>
          </a:p>
        </p:txBody>
      </p:sp>
      <p:sp>
        <p:nvSpPr>
          <p:cNvPr id="53" name="Text 51"/>
          <p:cNvSpPr/>
          <p:nvPr/>
        </p:nvSpPr>
        <p:spPr>
          <a:xfrm>
            <a:off x="7598745" y="5532120"/>
            <a:ext cx="1677924" cy="365760"/>
          </a:xfrm>
          <a:prstGeom prst="rect">
            <a:avLst/>
          </a:prstGeom>
          <a:noFill/>
          <a:ln/>
        </p:spPr>
        <p:txBody>
          <a:bodyPr wrap="square" lIns="0" tIns="0" rIns="0" bIns="0" rtlCol="0" anchor="ctr"/>
          <a:lstStyle/>
          <a:p>
            <a:pPr marL="0" indent="0" algn="r">
              <a:buNone/>
            </a:pPr>
            <a:r>
              <a:rPr lang="en-US" sz="1200" dirty="0">
                <a:solidFill>
                  <a:srgbClr val="1A2733"/>
                </a:solidFill>
                <a:latin typeface="DM Sans" pitchFamily="34" charset="0"/>
                <a:ea typeface="DM Sans" pitchFamily="34" charset="-122"/>
                <a:cs typeface="DM Sans" pitchFamily="34" charset="-120"/>
              </a:rPr>
              <a:t>$2,230,480</a:t>
            </a:r>
            <a:endParaRPr lang="en-US" sz="1200" dirty="0"/>
          </a:p>
        </p:txBody>
      </p:sp>
      <p:sp>
        <p:nvSpPr>
          <p:cNvPr id="54" name="Shape 52"/>
          <p:cNvSpPr/>
          <p:nvPr/>
        </p:nvSpPr>
        <p:spPr>
          <a:xfrm>
            <a:off x="1779625" y="5897880"/>
            <a:ext cx="1897380" cy="365760"/>
          </a:xfrm>
          <a:prstGeom prst="rect">
            <a:avLst/>
          </a:prstGeom>
          <a:solidFill>
            <a:srgbClr val="F7FAFD"/>
          </a:solidFill>
          <a:ln w="6350">
            <a:solidFill>
              <a:srgbClr val="D8E2EC"/>
            </a:solidFill>
            <a:prstDash val="solid"/>
          </a:ln>
        </p:spPr>
        <p:txBody>
          <a:bodyPr/>
          <a:lstStyle/>
          <a:p>
            <a:endParaRPr lang="en-US"/>
          </a:p>
        </p:txBody>
      </p:sp>
      <p:sp>
        <p:nvSpPr>
          <p:cNvPr id="55" name="Text 53"/>
          <p:cNvSpPr/>
          <p:nvPr/>
        </p:nvSpPr>
        <p:spPr>
          <a:xfrm>
            <a:off x="1889353" y="5897880"/>
            <a:ext cx="1677924" cy="365760"/>
          </a:xfrm>
          <a:prstGeom prst="rect">
            <a:avLst/>
          </a:prstGeom>
          <a:noFill/>
          <a:ln/>
        </p:spPr>
        <p:txBody>
          <a:bodyPr wrap="square" lIns="0" tIns="0" rIns="0" bIns="0" rtlCol="0" anchor="ctr"/>
          <a:lstStyle/>
          <a:p>
            <a:pPr marL="0" indent="0" algn="l">
              <a:buNone/>
            </a:pPr>
            <a:r>
              <a:rPr lang="en-US" sz="1200" b="1" dirty="0">
                <a:solidFill>
                  <a:srgbClr val="1A2733"/>
                </a:solidFill>
                <a:latin typeface="DM Sans" pitchFamily="34" charset="0"/>
                <a:ea typeface="DM Sans" pitchFamily="34" charset="-122"/>
                <a:cs typeface="DM Sans" pitchFamily="34" charset="-120"/>
              </a:rPr>
              <a:t>Year 3 (2029)</a:t>
            </a:r>
            <a:endParaRPr lang="en-US" sz="1200" dirty="0"/>
          </a:p>
        </p:txBody>
      </p:sp>
      <p:sp>
        <p:nvSpPr>
          <p:cNvPr id="56" name="Shape 54"/>
          <p:cNvSpPr/>
          <p:nvPr/>
        </p:nvSpPr>
        <p:spPr>
          <a:xfrm>
            <a:off x="3677005" y="5897880"/>
            <a:ext cx="1897380" cy="365760"/>
          </a:xfrm>
          <a:prstGeom prst="rect">
            <a:avLst/>
          </a:prstGeom>
          <a:solidFill>
            <a:srgbClr val="F7FAFD"/>
          </a:solidFill>
          <a:ln w="6350">
            <a:solidFill>
              <a:srgbClr val="D8E2EC"/>
            </a:solidFill>
            <a:prstDash val="solid"/>
          </a:ln>
        </p:spPr>
        <p:txBody>
          <a:bodyPr/>
          <a:lstStyle/>
          <a:p>
            <a:endParaRPr lang="en-US"/>
          </a:p>
        </p:txBody>
      </p:sp>
      <p:sp>
        <p:nvSpPr>
          <p:cNvPr id="57" name="Text 55"/>
          <p:cNvSpPr/>
          <p:nvPr/>
        </p:nvSpPr>
        <p:spPr>
          <a:xfrm>
            <a:off x="3786733" y="5897880"/>
            <a:ext cx="1677924" cy="365760"/>
          </a:xfrm>
          <a:prstGeom prst="rect">
            <a:avLst/>
          </a:prstGeom>
          <a:noFill/>
          <a:ln/>
        </p:spPr>
        <p:txBody>
          <a:bodyPr wrap="square" lIns="0" tIns="0" rIns="0" bIns="0" rtlCol="0" anchor="ctr"/>
          <a:lstStyle/>
          <a:p>
            <a:pPr marL="0" indent="0" algn="r">
              <a:buNone/>
            </a:pPr>
            <a:r>
              <a:rPr lang="en-US" sz="1200" dirty="0">
                <a:solidFill>
                  <a:srgbClr val="1A2733"/>
                </a:solidFill>
                <a:latin typeface="DM Sans" pitchFamily="34" charset="0"/>
                <a:ea typeface="DM Sans" pitchFamily="34" charset="-122"/>
                <a:cs typeface="DM Sans" pitchFamily="34" charset="-120"/>
              </a:rPr>
              <a:t>$3,924,767</a:t>
            </a:r>
            <a:endParaRPr lang="en-US" sz="1200" dirty="0"/>
          </a:p>
        </p:txBody>
      </p:sp>
      <p:sp>
        <p:nvSpPr>
          <p:cNvPr id="58" name="Shape 56"/>
          <p:cNvSpPr/>
          <p:nvPr/>
        </p:nvSpPr>
        <p:spPr>
          <a:xfrm>
            <a:off x="5574385" y="5897880"/>
            <a:ext cx="1897380" cy="365760"/>
          </a:xfrm>
          <a:prstGeom prst="rect">
            <a:avLst/>
          </a:prstGeom>
          <a:solidFill>
            <a:srgbClr val="F7FAFD"/>
          </a:solidFill>
          <a:ln w="6350">
            <a:solidFill>
              <a:srgbClr val="D8E2EC"/>
            </a:solidFill>
            <a:prstDash val="solid"/>
          </a:ln>
        </p:spPr>
        <p:txBody>
          <a:bodyPr/>
          <a:lstStyle/>
          <a:p>
            <a:endParaRPr lang="en-US"/>
          </a:p>
        </p:txBody>
      </p:sp>
      <p:sp>
        <p:nvSpPr>
          <p:cNvPr id="59" name="Text 57"/>
          <p:cNvSpPr/>
          <p:nvPr/>
        </p:nvSpPr>
        <p:spPr>
          <a:xfrm>
            <a:off x="5684113" y="5897880"/>
            <a:ext cx="1677924" cy="365760"/>
          </a:xfrm>
          <a:prstGeom prst="rect">
            <a:avLst/>
          </a:prstGeom>
          <a:noFill/>
          <a:ln/>
        </p:spPr>
        <p:txBody>
          <a:bodyPr wrap="square" lIns="0" tIns="0" rIns="0" bIns="0" rtlCol="0" anchor="ctr"/>
          <a:lstStyle/>
          <a:p>
            <a:pPr marL="0" indent="0" algn="r">
              <a:buNone/>
            </a:pPr>
            <a:r>
              <a:rPr lang="en-US" sz="1200" dirty="0">
                <a:solidFill>
                  <a:srgbClr val="1A2733"/>
                </a:solidFill>
                <a:latin typeface="DM Sans" pitchFamily="34" charset="0"/>
                <a:ea typeface="DM Sans" pitchFamily="34" charset="-122"/>
                <a:cs typeface="DM Sans" pitchFamily="34" charset="-120"/>
              </a:rPr>
              <a:t>$6,051,768</a:t>
            </a:r>
            <a:endParaRPr lang="en-US" sz="1200" dirty="0"/>
          </a:p>
        </p:txBody>
      </p:sp>
      <p:sp>
        <p:nvSpPr>
          <p:cNvPr id="60" name="Shape 58"/>
          <p:cNvSpPr/>
          <p:nvPr/>
        </p:nvSpPr>
        <p:spPr>
          <a:xfrm>
            <a:off x="7471765" y="5897880"/>
            <a:ext cx="1897380" cy="365760"/>
          </a:xfrm>
          <a:prstGeom prst="rect">
            <a:avLst/>
          </a:prstGeom>
          <a:solidFill>
            <a:srgbClr val="F7FAFD"/>
          </a:solidFill>
          <a:ln w="6350">
            <a:solidFill>
              <a:srgbClr val="D8E2EC"/>
            </a:solidFill>
            <a:prstDash val="solid"/>
          </a:ln>
        </p:spPr>
        <p:txBody>
          <a:bodyPr/>
          <a:lstStyle/>
          <a:p>
            <a:endParaRPr lang="en-US"/>
          </a:p>
        </p:txBody>
      </p:sp>
      <p:sp>
        <p:nvSpPr>
          <p:cNvPr id="61" name="Text 59"/>
          <p:cNvSpPr/>
          <p:nvPr/>
        </p:nvSpPr>
        <p:spPr>
          <a:xfrm>
            <a:off x="7581493" y="5897880"/>
            <a:ext cx="1677924" cy="365760"/>
          </a:xfrm>
          <a:prstGeom prst="rect">
            <a:avLst/>
          </a:prstGeom>
          <a:noFill/>
          <a:ln/>
        </p:spPr>
        <p:txBody>
          <a:bodyPr wrap="square" lIns="0" tIns="0" rIns="0" bIns="0" rtlCol="0" anchor="ctr"/>
          <a:lstStyle/>
          <a:p>
            <a:pPr marL="0" indent="0" algn="r">
              <a:buNone/>
            </a:pPr>
            <a:r>
              <a:rPr lang="en-US" sz="1200" dirty="0">
                <a:solidFill>
                  <a:srgbClr val="1A2733"/>
                </a:solidFill>
                <a:latin typeface="DM Sans" pitchFamily="34" charset="0"/>
                <a:ea typeface="DM Sans" pitchFamily="34" charset="-122"/>
                <a:cs typeface="DM Sans" pitchFamily="34" charset="-120"/>
              </a:rPr>
              <a:t>$2,127,001</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92608"/>
            <a:ext cx="10515600" cy="274320"/>
          </a:xfrm>
          <a:prstGeom prst="rect">
            <a:avLst/>
          </a:prstGeom>
          <a:noFill/>
          <a:ln/>
        </p:spPr>
        <p:txBody>
          <a:bodyPr wrap="square" rtlCol="0" anchor="ctr"/>
          <a:lstStyle/>
          <a:p>
            <a:pPr marL="0" indent="0">
              <a:buNone/>
            </a:pPr>
            <a:r>
              <a:rPr lang="en-US" sz="1200" b="1" kern="0" spc="150" dirty="0">
                <a:solidFill>
                  <a:srgbClr val="06559D"/>
                </a:solidFill>
                <a:latin typeface="DM Sans" pitchFamily="34" charset="0"/>
                <a:ea typeface="DM Sans" pitchFamily="34" charset="-122"/>
                <a:cs typeface="DM Sans" pitchFamily="34" charset="-120"/>
              </a:rPr>
              <a:t>CASE STUDY  ·  ALTERNATIVES CONSIDERED</a:t>
            </a:r>
            <a:endParaRPr lang="en-US" sz="1200" dirty="0"/>
          </a:p>
        </p:txBody>
      </p:sp>
      <p:sp>
        <p:nvSpPr>
          <p:cNvPr id="3" name="Text 1"/>
          <p:cNvSpPr/>
          <p:nvPr/>
        </p:nvSpPr>
        <p:spPr>
          <a:xfrm>
            <a:off x="502920" y="548640"/>
            <a:ext cx="10881360" cy="960120"/>
          </a:xfrm>
          <a:prstGeom prst="rect">
            <a:avLst/>
          </a:prstGeom>
          <a:noFill/>
          <a:ln/>
        </p:spPr>
        <p:txBody>
          <a:bodyPr wrap="square" lIns="0" tIns="0" rIns="0" bIns="0" rtlCol="0" anchor="ctr"/>
          <a:lstStyle/>
          <a:p>
            <a:pPr marL="0" indent="0">
              <a:lnSpc>
                <a:spcPct val="102000"/>
              </a:lnSpc>
              <a:buNone/>
            </a:pPr>
            <a:r>
              <a:rPr lang="en-US" sz="3000" b="1" dirty="0">
                <a:solidFill>
                  <a:srgbClr val="1A2733"/>
                </a:solidFill>
                <a:latin typeface="DM Sans" pitchFamily="34" charset="0"/>
                <a:ea typeface="DM Sans" pitchFamily="34" charset="-122"/>
                <a:cs typeface="DM Sans" pitchFamily="34" charset="-120"/>
              </a:rPr>
              <a:t>Why a Fixed-Rate Jumbo Reverse Mortgage Was the Structure That Fit</a:t>
            </a:r>
            <a:endParaRPr lang="en-US" sz="3000" dirty="0"/>
          </a:p>
        </p:txBody>
      </p:sp>
      <p:sp>
        <p:nvSpPr>
          <p:cNvPr id="4" name="Shape 2"/>
          <p:cNvSpPr/>
          <p:nvPr/>
        </p:nvSpPr>
        <p:spPr>
          <a:xfrm>
            <a:off x="502920" y="1828800"/>
            <a:ext cx="384048" cy="384048"/>
          </a:xfrm>
          <a:prstGeom prst="ellipse">
            <a:avLst/>
          </a:prstGeom>
          <a:solidFill>
            <a:srgbClr val="06559D"/>
          </a:solidFill>
          <a:ln/>
        </p:spPr>
        <p:txBody>
          <a:bodyPr/>
          <a:lstStyle/>
          <a:p>
            <a:endParaRPr lang="en-US"/>
          </a:p>
        </p:txBody>
      </p:sp>
      <p:sp>
        <p:nvSpPr>
          <p:cNvPr id="5" name="Text 3"/>
          <p:cNvSpPr/>
          <p:nvPr/>
        </p:nvSpPr>
        <p:spPr>
          <a:xfrm>
            <a:off x="502920" y="182880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1</a:t>
            </a:r>
            <a:endParaRPr lang="en-US" sz="1400" dirty="0"/>
          </a:p>
        </p:txBody>
      </p:sp>
      <p:sp>
        <p:nvSpPr>
          <p:cNvPr id="6" name="Text 4"/>
          <p:cNvSpPr/>
          <p:nvPr/>
        </p:nvSpPr>
        <p:spPr>
          <a:xfrm>
            <a:off x="1051560" y="1810512"/>
            <a:ext cx="10607040" cy="274320"/>
          </a:xfrm>
          <a:prstGeom prst="rect">
            <a:avLst/>
          </a:prstGeom>
          <a:noFill/>
          <a:ln/>
        </p:spPr>
        <p:txBody>
          <a:bodyPr wrap="square"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HELOC — Ruled Out</a:t>
            </a:r>
            <a:endParaRPr lang="en-US" sz="1400" dirty="0"/>
          </a:p>
        </p:txBody>
      </p:sp>
      <p:sp>
        <p:nvSpPr>
          <p:cNvPr id="7" name="Text 5"/>
          <p:cNvSpPr/>
          <p:nvPr/>
        </p:nvSpPr>
        <p:spPr>
          <a:xfrm>
            <a:off x="1051560" y="2103120"/>
            <a:ext cx="10607040" cy="457200"/>
          </a:xfrm>
          <a:prstGeom prst="rect">
            <a:avLst/>
          </a:prstGeom>
          <a:noFill/>
          <a:ln/>
        </p:spPr>
        <p:txBody>
          <a:bodyPr wrap="square" rtlCol="0" anchor="ctr"/>
          <a:lstStyle/>
          <a:p>
            <a:pPr marL="0" indent="0">
              <a:lnSpc>
                <a:spcPct val="115000"/>
              </a:lnSpc>
              <a:buNone/>
            </a:pPr>
            <a:r>
              <a:rPr lang="en-US" sz="1250" dirty="0">
                <a:solidFill>
                  <a:srgbClr val="5A6B7A"/>
                </a:solidFill>
                <a:latin typeface="DM Sans" pitchFamily="34" charset="0"/>
                <a:ea typeface="DM Sans" pitchFamily="34" charset="-122"/>
                <a:cs typeface="DM Sans" pitchFamily="34" charset="-120"/>
              </a:rPr>
              <a:t>No conventional income to qualify against, and the existing first mortgage already uses up most of the home's usable equity.</a:t>
            </a:r>
            <a:endParaRPr lang="en-US" sz="1250" dirty="0"/>
          </a:p>
        </p:txBody>
      </p:sp>
      <p:sp>
        <p:nvSpPr>
          <p:cNvPr id="8" name="Shape 6"/>
          <p:cNvSpPr/>
          <p:nvPr/>
        </p:nvSpPr>
        <p:spPr>
          <a:xfrm>
            <a:off x="502920" y="2788920"/>
            <a:ext cx="384048" cy="384048"/>
          </a:xfrm>
          <a:prstGeom prst="ellipse">
            <a:avLst/>
          </a:prstGeom>
          <a:solidFill>
            <a:srgbClr val="06559D"/>
          </a:solidFill>
          <a:ln/>
        </p:spPr>
        <p:txBody>
          <a:bodyPr/>
          <a:lstStyle/>
          <a:p>
            <a:endParaRPr lang="en-US"/>
          </a:p>
        </p:txBody>
      </p:sp>
      <p:sp>
        <p:nvSpPr>
          <p:cNvPr id="9" name="Text 7"/>
          <p:cNvSpPr/>
          <p:nvPr/>
        </p:nvSpPr>
        <p:spPr>
          <a:xfrm>
            <a:off x="502920" y="278892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2</a:t>
            </a:r>
            <a:endParaRPr lang="en-US" sz="1400" dirty="0"/>
          </a:p>
        </p:txBody>
      </p:sp>
      <p:sp>
        <p:nvSpPr>
          <p:cNvPr id="10" name="Text 8"/>
          <p:cNvSpPr/>
          <p:nvPr/>
        </p:nvSpPr>
        <p:spPr>
          <a:xfrm>
            <a:off x="1051560" y="2770632"/>
            <a:ext cx="10607040" cy="274320"/>
          </a:xfrm>
          <a:prstGeom prst="rect">
            <a:avLst/>
          </a:prstGeom>
          <a:noFill/>
          <a:ln/>
        </p:spPr>
        <p:txBody>
          <a:bodyPr wrap="square"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Conventional Cash-Out Refinance — Ruled Out</a:t>
            </a:r>
            <a:endParaRPr lang="en-US" sz="1400" dirty="0"/>
          </a:p>
        </p:txBody>
      </p:sp>
      <p:sp>
        <p:nvSpPr>
          <p:cNvPr id="11" name="Text 9"/>
          <p:cNvSpPr/>
          <p:nvPr/>
        </p:nvSpPr>
        <p:spPr>
          <a:xfrm>
            <a:off x="1051560" y="3063240"/>
            <a:ext cx="10607040" cy="457200"/>
          </a:xfrm>
          <a:prstGeom prst="rect">
            <a:avLst/>
          </a:prstGeom>
          <a:noFill/>
          <a:ln/>
        </p:spPr>
        <p:txBody>
          <a:bodyPr wrap="square" rtlCol="0" anchor="ctr"/>
          <a:lstStyle/>
          <a:p>
            <a:pPr marL="0" indent="0">
              <a:lnSpc>
                <a:spcPct val="115000"/>
              </a:lnSpc>
              <a:buNone/>
            </a:pPr>
            <a:r>
              <a:rPr lang="en-US" sz="1250" dirty="0">
                <a:solidFill>
                  <a:srgbClr val="5A6B7A"/>
                </a:solidFill>
                <a:latin typeface="DM Sans" pitchFamily="34" charset="0"/>
                <a:ea typeface="DM Sans" pitchFamily="34" charset="-122"/>
                <a:cs typeface="DM Sans" pitchFamily="34" charset="-120"/>
              </a:rPr>
              <a:t>Same barrier as the HELOC: conventional refinancing requires provable, ongoing income a reverse mortgage doesn't.</a:t>
            </a:r>
            <a:endParaRPr lang="en-US" sz="1250" dirty="0"/>
          </a:p>
        </p:txBody>
      </p:sp>
      <p:sp>
        <p:nvSpPr>
          <p:cNvPr id="12" name="Shape 10"/>
          <p:cNvSpPr/>
          <p:nvPr/>
        </p:nvSpPr>
        <p:spPr>
          <a:xfrm>
            <a:off x="502920" y="3749040"/>
            <a:ext cx="384048" cy="384048"/>
          </a:xfrm>
          <a:prstGeom prst="ellipse">
            <a:avLst/>
          </a:prstGeom>
          <a:solidFill>
            <a:srgbClr val="06559D"/>
          </a:solidFill>
          <a:ln/>
        </p:spPr>
        <p:txBody>
          <a:bodyPr/>
          <a:lstStyle/>
          <a:p>
            <a:endParaRPr lang="en-US"/>
          </a:p>
        </p:txBody>
      </p:sp>
      <p:sp>
        <p:nvSpPr>
          <p:cNvPr id="13" name="Text 11"/>
          <p:cNvSpPr/>
          <p:nvPr/>
        </p:nvSpPr>
        <p:spPr>
          <a:xfrm>
            <a:off x="502920" y="374904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3</a:t>
            </a:r>
            <a:endParaRPr lang="en-US" sz="1400" dirty="0"/>
          </a:p>
        </p:txBody>
      </p:sp>
      <p:sp>
        <p:nvSpPr>
          <p:cNvPr id="14" name="Text 12"/>
          <p:cNvSpPr/>
          <p:nvPr/>
        </p:nvSpPr>
        <p:spPr>
          <a:xfrm>
            <a:off x="1051560" y="3730752"/>
            <a:ext cx="10607040" cy="274320"/>
          </a:xfrm>
          <a:prstGeom prst="rect">
            <a:avLst/>
          </a:prstGeom>
          <a:noFill/>
          <a:ln/>
        </p:spPr>
        <p:txBody>
          <a:bodyPr wrap="square"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Leverage the Farmland Directly — Ruled Out</a:t>
            </a:r>
            <a:endParaRPr lang="en-US" sz="1400" dirty="0"/>
          </a:p>
        </p:txBody>
      </p:sp>
      <p:sp>
        <p:nvSpPr>
          <p:cNvPr id="15" name="Text 13"/>
          <p:cNvSpPr/>
          <p:nvPr/>
        </p:nvSpPr>
        <p:spPr>
          <a:xfrm>
            <a:off x="1051560" y="4023360"/>
            <a:ext cx="10607040" cy="457200"/>
          </a:xfrm>
          <a:prstGeom prst="rect">
            <a:avLst/>
          </a:prstGeom>
          <a:noFill/>
          <a:ln/>
        </p:spPr>
        <p:txBody>
          <a:bodyPr wrap="square" rtlCol="0" anchor="ctr"/>
          <a:lstStyle/>
          <a:p>
            <a:pPr marL="0" indent="0">
              <a:lnSpc>
                <a:spcPct val="115000"/>
              </a:lnSpc>
              <a:buNone/>
            </a:pPr>
            <a:r>
              <a:rPr lang="en-US" sz="1250" dirty="0">
                <a:solidFill>
                  <a:srgbClr val="5A6B7A"/>
                </a:solidFill>
                <a:latin typeface="DM Sans" pitchFamily="34" charset="0"/>
                <a:ea typeface="DM Sans" pitchFamily="34" charset="-122"/>
                <a:cs typeface="DM Sans" pitchFamily="34" charset="-120"/>
              </a:rPr>
              <a:t>The land behind the pending liquidity event is held in a multi-investor pool — it isn't hers alone to pledge.</a:t>
            </a:r>
            <a:endParaRPr lang="en-US" sz="1250" dirty="0"/>
          </a:p>
        </p:txBody>
      </p:sp>
      <p:sp>
        <p:nvSpPr>
          <p:cNvPr id="16" name="Shape 14"/>
          <p:cNvSpPr/>
          <p:nvPr/>
        </p:nvSpPr>
        <p:spPr>
          <a:xfrm>
            <a:off x="502920" y="4709160"/>
            <a:ext cx="384048" cy="384048"/>
          </a:xfrm>
          <a:prstGeom prst="ellipse">
            <a:avLst/>
          </a:prstGeom>
          <a:solidFill>
            <a:srgbClr val="06559D"/>
          </a:solidFill>
          <a:ln/>
        </p:spPr>
        <p:txBody>
          <a:bodyPr/>
          <a:lstStyle/>
          <a:p>
            <a:endParaRPr lang="en-US"/>
          </a:p>
        </p:txBody>
      </p:sp>
      <p:sp>
        <p:nvSpPr>
          <p:cNvPr id="17" name="Text 15"/>
          <p:cNvSpPr/>
          <p:nvPr/>
        </p:nvSpPr>
        <p:spPr>
          <a:xfrm>
            <a:off x="502920" y="470916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4</a:t>
            </a:r>
            <a:endParaRPr lang="en-US" sz="1400" dirty="0"/>
          </a:p>
        </p:txBody>
      </p:sp>
      <p:sp>
        <p:nvSpPr>
          <p:cNvPr id="18" name="Text 16"/>
          <p:cNvSpPr/>
          <p:nvPr/>
        </p:nvSpPr>
        <p:spPr>
          <a:xfrm>
            <a:off x="1051560" y="4690872"/>
            <a:ext cx="10607040" cy="274320"/>
          </a:xfrm>
          <a:prstGeom prst="rect">
            <a:avLst/>
          </a:prstGeom>
          <a:noFill/>
          <a:ln/>
        </p:spPr>
        <p:txBody>
          <a:bodyPr wrap="square" rtlCol="0" anchor="ctr"/>
          <a:lstStyle/>
          <a:p>
            <a:pPr marL="0" indent="0">
              <a:buNone/>
            </a:pPr>
            <a:r>
              <a:rPr lang="en-US" sz="1400" b="1" dirty="0">
                <a:solidFill>
                  <a:srgbClr val="1A2733"/>
                </a:solidFill>
                <a:latin typeface="DM Sans" pitchFamily="34" charset="0"/>
                <a:ea typeface="DM Sans" pitchFamily="34" charset="-122"/>
                <a:cs typeface="DM Sans" pitchFamily="34" charset="-120"/>
              </a:rPr>
              <a:t>Sell the Family Home — Ruled Out by Choice</a:t>
            </a:r>
            <a:endParaRPr lang="en-US" sz="1400" dirty="0"/>
          </a:p>
        </p:txBody>
      </p:sp>
      <p:sp>
        <p:nvSpPr>
          <p:cNvPr id="19" name="Text 17"/>
          <p:cNvSpPr/>
          <p:nvPr/>
        </p:nvSpPr>
        <p:spPr>
          <a:xfrm>
            <a:off x="1051560" y="4983480"/>
            <a:ext cx="10607040" cy="457200"/>
          </a:xfrm>
          <a:prstGeom prst="rect">
            <a:avLst/>
          </a:prstGeom>
          <a:noFill/>
          <a:ln/>
        </p:spPr>
        <p:txBody>
          <a:bodyPr wrap="square" rtlCol="0" anchor="ctr"/>
          <a:lstStyle/>
          <a:p>
            <a:pPr marL="0" indent="0">
              <a:lnSpc>
                <a:spcPct val="115000"/>
              </a:lnSpc>
              <a:buNone/>
            </a:pPr>
            <a:r>
              <a:rPr lang="en-US" sz="1250" dirty="0">
                <a:solidFill>
                  <a:srgbClr val="5A6B7A"/>
                </a:solidFill>
                <a:latin typeface="DM Sans" pitchFamily="34" charset="0"/>
                <a:ea typeface="DM Sans" pitchFamily="34" charset="-122"/>
                <a:cs typeface="DM Sans" pitchFamily="34" charset="-120"/>
              </a:rPr>
              <a:t>Financially simplest, but this is a long-held family home. Client Linda wants to keep it for her adult children.</a:t>
            </a:r>
            <a:endParaRPr lang="en-US" sz="1250" dirty="0"/>
          </a:p>
        </p:txBody>
      </p:sp>
      <p:sp>
        <p:nvSpPr>
          <p:cNvPr id="20" name="Shape 18"/>
          <p:cNvSpPr/>
          <p:nvPr/>
        </p:nvSpPr>
        <p:spPr>
          <a:xfrm>
            <a:off x="457200" y="5760720"/>
            <a:ext cx="11247120" cy="960120"/>
          </a:xfrm>
          <a:prstGeom prst="roundRect">
            <a:avLst>
              <a:gd name="adj" fmla="val 7619"/>
            </a:avLst>
          </a:prstGeom>
          <a:solidFill>
            <a:srgbClr val="06559D"/>
          </a:solidFill>
          <a:ln/>
        </p:spPr>
        <p:txBody>
          <a:bodyPr/>
          <a:lstStyle/>
          <a:p>
            <a:endParaRPr lang="en-US"/>
          </a:p>
        </p:txBody>
      </p:sp>
      <p:sp>
        <p:nvSpPr>
          <p:cNvPr id="21" name="Text 19"/>
          <p:cNvSpPr/>
          <p:nvPr/>
        </p:nvSpPr>
        <p:spPr>
          <a:xfrm>
            <a:off x="731520" y="5870448"/>
            <a:ext cx="10698480" cy="731520"/>
          </a:xfrm>
          <a:prstGeom prst="rect">
            <a:avLst/>
          </a:prstGeom>
          <a:noFill/>
          <a:ln/>
        </p:spPr>
        <p:txBody>
          <a:bodyPr wrap="square" lIns="0" tIns="0" rIns="0" bIns="0" rtlCol="0" anchor="ctr"/>
          <a:lstStyle/>
          <a:p>
            <a:pPr marL="0" indent="0">
              <a:lnSpc>
                <a:spcPct val="110000"/>
              </a:lnSpc>
              <a:buNone/>
            </a:pPr>
            <a:r>
              <a:rPr lang="en-US" sz="1450" b="1" dirty="0">
                <a:solidFill>
                  <a:srgbClr val="E8A020"/>
                </a:solidFill>
                <a:latin typeface="DM Sans" pitchFamily="34" charset="0"/>
                <a:ea typeface="DM Sans" pitchFamily="34" charset="-122"/>
                <a:cs typeface="DM Sans" pitchFamily="34" charset="-120"/>
              </a:rPr>
              <a:t>Fixed-Rate Jumbo Reverse Mortgage
</a:t>
            </a:r>
            <a:r>
              <a:rPr lang="en-US" sz="1250" dirty="0">
                <a:solidFill>
                  <a:srgbClr val="FFFFFF"/>
                </a:solidFill>
                <a:latin typeface="DM Sans" pitchFamily="34" charset="0"/>
                <a:ea typeface="DM Sans" pitchFamily="34" charset="-122"/>
                <a:cs typeface="DM Sans" pitchFamily="34" charset="-120"/>
              </a:rPr>
              <a:t>No income qualification. No monthly payment. Non-recourse. Keeps all assets fully intact.</a:t>
            </a:r>
            <a:endParaRPr lang="en-US" sz="14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502920" y="320040"/>
            <a:ext cx="9144000" cy="274320"/>
          </a:xfrm>
          <a:prstGeom prst="rect">
            <a:avLst/>
          </a:prstGeom>
          <a:noFill/>
          <a:ln/>
        </p:spPr>
        <p:txBody>
          <a:bodyPr wrap="square" rtlCol="0" anchor="ctr"/>
          <a:lstStyle/>
          <a:p>
            <a:pPr marL="0" indent="0">
              <a:buNone/>
            </a:pPr>
            <a:r>
              <a:rPr lang="en-US" sz="1200" b="1" kern="0" spc="200" dirty="0">
                <a:solidFill>
                  <a:srgbClr val="C8922A"/>
                </a:solidFill>
                <a:latin typeface="Calibri" pitchFamily="34" charset="0"/>
                <a:ea typeface="Calibri" pitchFamily="34" charset="-122"/>
                <a:cs typeface="Calibri" pitchFamily="34" charset="-120"/>
              </a:rPr>
              <a:t>SMPL MORTGAGE  ·  CASE STUDY</a:t>
            </a:r>
            <a:endParaRPr lang="en-US" sz="1200" dirty="0"/>
          </a:p>
        </p:txBody>
      </p:sp>
      <p:sp>
        <p:nvSpPr>
          <p:cNvPr id="3" name="Text 1"/>
          <p:cNvSpPr/>
          <p:nvPr/>
        </p:nvSpPr>
        <p:spPr>
          <a:xfrm>
            <a:off x="457200" y="566928"/>
            <a:ext cx="10058400" cy="594360"/>
          </a:xfrm>
          <a:prstGeom prst="rect">
            <a:avLst/>
          </a:prstGeom>
          <a:noFill/>
          <a:ln/>
        </p:spPr>
        <p:txBody>
          <a:bodyPr wrap="square" lIns="0" tIns="0" rIns="0" bIns="0" rtlCol="0" anchor="ctr"/>
          <a:lstStyle/>
          <a:p>
            <a:pPr marL="0" indent="0">
              <a:buNone/>
            </a:pPr>
            <a:r>
              <a:rPr lang="en-US" sz="3000" b="1" dirty="0">
                <a:solidFill>
                  <a:srgbClr val="1B5E6B"/>
                </a:solidFill>
                <a:latin typeface="DM Sans Medium" panose="020F0502020204030204" pitchFamily="2" charset="0"/>
                <a:ea typeface="Cambria" pitchFamily="34" charset="-122"/>
                <a:cs typeface="Cambria" pitchFamily="34" charset="-120"/>
              </a:rPr>
              <a:t>The Bridge</a:t>
            </a:r>
            <a:endParaRPr lang="en-US" sz="3000" dirty="0"/>
          </a:p>
        </p:txBody>
      </p:sp>
      <p:sp>
        <p:nvSpPr>
          <p:cNvPr id="4" name="Text 2"/>
          <p:cNvSpPr/>
          <p:nvPr/>
        </p:nvSpPr>
        <p:spPr>
          <a:xfrm>
            <a:off x="502920" y="1133856"/>
            <a:ext cx="10058400" cy="365760"/>
          </a:xfrm>
          <a:prstGeom prst="rect">
            <a:avLst/>
          </a:prstGeom>
          <a:noFill/>
          <a:ln/>
        </p:spPr>
        <p:txBody>
          <a:bodyPr wrap="square" lIns="0" tIns="0" rIns="0" bIns="0" rtlCol="0" anchor="ctr"/>
          <a:lstStyle/>
          <a:p>
            <a:pPr marL="0" indent="0">
              <a:buNone/>
            </a:pPr>
            <a:r>
              <a:rPr lang="en-US" sz="1450" i="1" dirty="0">
                <a:solidFill>
                  <a:srgbClr val="6B6B6B"/>
                </a:solidFill>
                <a:latin typeface="Calibri" pitchFamily="34" charset="0"/>
                <a:ea typeface="Calibri" pitchFamily="34" charset="-122"/>
                <a:cs typeface="Calibri" pitchFamily="34" charset="-120"/>
              </a:rPr>
              <a:t>A Fixed-Rate Lump Sum Carries Linda to an $8–10M Liquidity Event</a:t>
            </a:r>
            <a:endParaRPr lang="en-US" sz="1450" dirty="0"/>
          </a:p>
        </p:txBody>
      </p:sp>
      <p:sp>
        <p:nvSpPr>
          <p:cNvPr id="5" name="Shape 3"/>
          <p:cNvSpPr/>
          <p:nvPr/>
        </p:nvSpPr>
        <p:spPr>
          <a:xfrm>
            <a:off x="8275320" y="320040"/>
            <a:ext cx="3456432" cy="6355080"/>
          </a:xfrm>
          <a:prstGeom prst="roundRect">
            <a:avLst>
              <a:gd name="adj" fmla="val 3175"/>
            </a:avLst>
          </a:prstGeom>
          <a:solidFill>
            <a:srgbClr val="1B5E6B"/>
          </a:solidFill>
          <a:ln/>
          <a:effectLst>
            <a:outerShdw blurRad="101600" dist="38100" dir="5400000" algn="bl" rotWithShape="0">
              <a:srgbClr val="000000">
                <a:alpha val="25000"/>
              </a:srgbClr>
            </a:outerShdw>
          </a:effectLst>
        </p:spPr>
        <p:txBody>
          <a:bodyPr/>
          <a:lstStyle/>
          <a:p>
            <a:endParaRPr lang="en-US"/>
          </a:p>
        </p:txBody>
      </p:sp>
      <p:sp>
        <p:nvSpPr>
          <p:cNvPr id="6" name="Text 4"/>
          <p:cNvSpPr/>
          <p:nvPr/>
        </p:nvSpPr>
        <p:spPr>
          <a:xfrm>
            <a:off x="8531352" y="539496"/>
            <a:ext cx="2944368" cy="274320"/>
          </a:xfrm>
          <a:prstGeom prst="rect">
            <a:avLst/>
          </a:prstGeom>
          <a:noFill/>
          <a:ln/>
        </p:spPr>
        <p:txBody>
          <a:bodyPr wrap="square" rtlCol="0" anchor="ctr"/>
          <a:lstStyle/>
          <a:p>
            <a:pPr marL="0" indent="0">
              <a:buNone/>
            </a:pPr>
            <a:r>
              <a:rPr lang="en-US" sz="1100" b="1" kern="0" spc="200" dirty="0">
                <a:solidFill>
                  <a:srgbClr val="C8922A"/>
                </a:solidFill>
                <a:latin typeface="Calibri" pitchFamily="34" charset="0"/>
                <a:ea typeface="Calibri" pitchFamily="34" charset="-122"/>
                <a:cs typeface="Calibri" pitchFamily="34" charset="-120"/>
              </a:rPr>
              <a:t>THE NUMBERS</a:t>
            </a:r>
            <a:endParaRPr lang="en-US" sz="1100" dirty="0"/>
          </a:p>
        </p:txBody>
      </p:sp>
      <p:sp>
        <p:nvSpPr>
          <p:cNvPr id="7" name="Text 5"/>
          <p:cNvSpPr/>
          <p:nvPr/>
        </p:nvSpPr>
        <p:spPr>
          <a:xfrm>
            <a:off x="8531352" y="804672"/>
            <a:ext cx="2944368" cy="292608"/>
          </a:xfrm>
          <a:prstGeom prst="rect">
            <a:avLst/>
          </a:prstGeom>
          <a:noFill/>
          <a:ln/>
        </p:spPr>
        <p:txBody>
          <a:bodyPr wrap="square" lIns="0" tIns="0" rIns="0" bIns="0" rtlCol="0" anchor="ctr"/>
          <a:lstStyle/>
          <a:p>
            <a:pPr marL="0" indent="0">
              <a:buNone/>
            </a:pPr>
            <a:r>
              <a:rPr lang="en-US" sz="1050" dirty="0">
                <a:solidFill>
                  <a:srgbClr val="CFE3E0"/>
                </a:solidFill>
                <a:latin typeface="Calibri" pitchFamily="34" charset="0"/>
                <a:ea typeface="Calibri" pitchFamily="34" charset="-122"/>
                <a:cs typeface="Calibri" pitchFamily="34" charset="-120"/>
              </a:rPr>
              <a:t>Proprietary Jumbo Reverse Mortgage — Fixed Rate</a:t>
            </a:r>
            <a:endParaRPr lang="en-US" sz="1050" dirty="0"/>
          </a:p>
        </p:txBody>
      </p:sp>
      <p:sp>
        <p:nvSpPr>
          <p:cNvPr id="8" name="Text 6"/>
          <p:cNvSpPr/>
          <p:nvPr/>
        </p:nvSpPr>
        <p:spPr>
          <a:xfrm>
            <a:off x="8531352" y="1097280"/>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PROPERTY VALUE / MAX CLAIM</a:t>
            </a:r>
            <a:endParaRPr lang="en-US" sz="950" dirty="0"/>
          </a:p>
        </p:txBody>
      </p:sp>
      <p:sp>
        <p:nvSpPr>
          <p:cNvPr id="9" name="Text 7"/>
          <p:cNvSpPr/>
          <p:nvPr/>
        </p:nvSpPr>
        <p:spPr>
          <a:xfrm>
            <a:off x="8531352" y="1271016"/>
            <a:ext cx="2944368" cy="347472"/>
          </a:xfrm>
          <a:prstGeom prst="rect">
            <a:avLst/>
          </a:prstGeom>
          <a:noFill/>
          <a:ln/>
        </p:spPr>
        <p:txBody>
          <a:bodyPr wrap="square" lIns="0" tIns="0" rIns="0" bIns="0" rtlCol="0" anchor="ctr"/>
          <a:lstStyle/>
          <a:p>
            <a:pPr marL="0" indent="0">
              <a:buNone/>
            </a:pPr>
            <a:r>
              <a:rPr lang="en-US" sz="2000" b="1" dirty="0">
                <a:solidFill>
                  <a:srgbClr val="FFFFFF"/>
                </a:solidFill>
                <a:latin typeface="DM Sans Medium" panose="020F0502020204030204" pitchFamily="2" charset="0"/>
                <a:ea typeface="Cambria" pitchFamily="34" charset="-122"/>
                <a:cs typeface="Cambria" pitchFamily="34" charset="-120"/>
              </a:rPr>
              <a:t>$5,380,000</a:t>
            </a:r>
            <a:endParaRPr lang="en-US" sz="2000" dirty="0"/>
          </a:p>
        </p:txBody>
      </p:sp>
      <p:sp>
        <p:nvSpPr>
          <p:cNvPr id="10" name="Text 8"/>
          <p:cNvSpPr/>
          <p:nvPr/>
        </p:nvSpPr>
        <p:spPr>
          <a:xfrm>
            <a:off x="8531352" y="1645920"/>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PRINCIPAL LIMIT</a:t>
            </a:r>
            <a:endParaRPr lang="en-US" sz="950" dirty="0"/>
          </a:p>
        </p:txBody>
      </p:sp>
      <p:sp>
        <p:nvSpPr>
          <p:cNvPr id="11" name="Text 9"/>
          <p:cNvSpPr/>
          <p:nvPr/>
        </p:nvSpPr>
        <p:spPr>
          <a:xfrm>
            <a:off x="8531352" y="1819656"/>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anose="020F0502020204030204" pitchFamily="2" charset="0"/>
                <a:ea typeface="Cambria" pitchFamily="34" charset="-122"/>
                <a:cs typeface="Cambria" pitchFamily="34" charset="-120"/>
              </a:rPr>
              <a:t>$3,000,000</a:t>
            </a:r>
            <a:endParaRPr lang="en-US" sz="1500" dirty="0"/>
          </a:p>
        </p:txBody>
      </p:sp>
      <p:sp>
        <p:nvSpPr>
          <p:cNvPr id="12" name="Text 10"/>
          <p:cNvSpPr/>
          <p:nvPr/>
        </p:nvSpPr>
        <p:spPr>
          <a:xfrm>
            <a:off x="8531352" y="2103120"/>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FIXED RATE</a:t>
            </a:r>
            <a:endParaRPr lang="en-US" sz="950" dirty="0"/>
          </a:p>
        </p:txBody>
      </p:sp>
      <p:sp>
        <p:nvSpPr>
          <p:cNvPr id="13" name="Text 11"/>
          <p:cNvSpPr/>
          <p:nvPr/>
        </p:nvSpPr>
        <p:spPr>
          <a:xfrm>
            <a:off x="8531352" y="2276856"/>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anose="020F0502020204030204" pitchFamily="2" charset="0"/>
                <a:ea typeface="Cambria" pitchFamily="34" charset="-122"/>
                <a:cs typeface="Cambria" pitchFamily="34" charset="-120"/>
              </a:rPr>
              <a:t>8.990%</a:t>
            </a:r>
            <a:endParaRPr lang="en-US" sz="1500" dirty="0"/>
          </a:p>
        </p:txBody>
      </p:sp>
      <p:sp>
        <p:nvSpPr>
          <p:cNvPr id="14" name="Shape 12"/>
          <p:cNvSpPr/>
          <p:nvPr/>
        </p:nvSpPr>
        <p:spPr>
          <a:xfrm>
            <a:off x="8531352" y="2578608"/>
            <a:ext cx="2944368" cy="0"/>
          </a:xfrm>
          <a:prstGeom prst="line">
            <a:avLst/>
          </a:prstGeom>
          <a:noFill/>
          <a:ln w="12700">
            <a:solidFill>
              <a:srgbClr val="3A7B7F"/>
            </a:solidFill>
            <a:prstDash val="solid"/>
          </a:ln>
        </p:spPr>
        <p:txBody>
          <a:bodyPr/>
          <a:lstStyle/>
          <a:p>
            <a:endParaRPr lang="en-US"/>
          </a:p>
        </p:txBody>
      </p:sp>
      <p:sp>
        <p:nvSpPr>
          <p:cNvPr id="15" name="Text 13"/>
          <p:cNvSpPr/>
          <p:nvPr/>
        </p:nvSpPr>
        <p:spPr>
          <a:xfrm>
            <a:off x="8531352" y="2660904"/>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EXISTING LIENS PAID OFF</a:t>
            </a:r>
            <a:endParaRPr lang="en-US" sz="950" dirty="0"/>
          </a:p>
        </p:txBody>
      </p:sp>
      <p:sp>
        <p:nvSpPr>
          <p:cNvPr id="16" name="Text 14"/>
          <p:cNvSpPr/>
          <p:nvPr/>
        </p:nvSpPr>
        <p:spPr>
          <a:xfrm>
            <a:off x="8531352" y="2834640"/>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anose="020F0502020204030204" pitchFamily="2" charset="0"/>
                <a:ea typeface="Cambria" pitchFamily="34" charset="-122"/>
                <a:cs typeface="Cambria" pitchFamily="34" charset="-120"/>
              </a:rPr>
              <a:t>$1,808,488.64</a:t>
            </a:r>
            <a:endParaRPr lang="en-US" sz="1500" dirty="0"/>
          </a:p>
        </p:txBody>
      </p:sp>
      <p:sp>
        <p:nvSpPr>
          <p:cNvPr id="17" name="Text 15"/>
          <p:cNvSpPr/>
          <p:nvPr/>
        </p:nvSpPr>
        <p:spPr>
          <a:xfrm>
            <a:off x="8531352" y="3118104"/>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CASH TO CLIENT AT CLOSE</a:t>
            </a:r>
            <a:endParaRPr lang="en-US" sz="950" dirty="0"/>
          </a:p>
        </p:txBody>
      </p:sp>
      <p:sp>
        <p:nvSpPr>
          <p:cNvPr id="18" name="Text 16"/>
          <p:cNvSpPr/>
          <p:nvPr/>
        </p:nvSpPr>
        <p:spPr>
          <a:xfrm>
            <a:off x="8531352" y="3291840"/>
            <a:ext cx="2944368" cy="347472"/>
          </a:xfrm>
          <a:prstGeom prst="rect">
            <a:avLst/>
          </a:prstGeom>
          <a:noFill/>
          <a:ln/>
        </p:spPr>
        <p:txBody>
          <a:bodyPr wrap="square" lIns="0" tIns="0" rIns="0" bIns="0" rtlCol="0" anchor="ctr"/>
          <a:lstStyle/>
          <a:p>
            <a:pPr marL="0" indent="0">
              <a:buNone/>
            </a:pPr>
            <a:r>
              <a:rPr lang="en-US" sz="2000" b="1" dirty="0">
                <a:solidFill>
                  <a:srgbClr val="FFFFFF"/>
                </a:solidFill>
                <a:latin typeface="DM Sans Medium" panose="020F0502020204030204" pitchFamily="2" charset="0"/>
                <a:ea typeface="Cambria" pitchFamily="34" charset="-122"/>
                <a:cs typeface="Cambria" pitchFamily="34" charset="-120"/>
              </a:rPr>
              <a:t>$1,153,847.16</a:t>
            </a:r>
            <a:endParaRPr lang="en-US" sz="2000" dirty="0"/>
          </a:p>
        </p:txBody>
      </p:sp>
      <p:sp>
        <p:nvSpPr>
          <p:cNvPr id="19" name="Text 17"/>
          <p:cNvSpPr/>
          <p:nvPr/>
        </p:nvSpPr>
        <p:spPr>
          <a:xfrm>
            <a:off x="8531352" y="3666744"/>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FEES (NET OF CREDIT)</a:t>
            </a:r>
            <a:endParaRPr lang="en-US" sz="950" dirty="0"/>
          </a:p>
        </p:txBody>
      </p:sp>
      <p:sp>
        <p:nvSpPr>
          <p:cNvPr id="20" name="Text 18"/>
          <p:cNvSpPr/>
          <p:nvPr/>
        </p:nvSpPr>
        <p:spPr>
          <a:xfrm>
            <a:off x="8531352" y="3840480"/>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anose="020F0502020204030204" pitchFamily="2" charset="0"/>
                <a:ea typeface="Cambria" pitchFamily="34" charset="-122"/>
                <a:cs typeface="Cambria" pitchFamily="34" charset="-120"/>
              </a:rPr>
              <a:t>$37,664.20</a:t>
            </a:r>
            <a:endParaRPr lang="en-US" sz="1500" dirty="0"/>
          </a:p>
        </p:txBody>
      </p:sp>
      <p:sp>
        <p:nvSpPr>
          <p:cNvPr id="21" name="Text 19"/>
          <p:cNvSpPr/>
          <p:nvPr/>
        </p:nvSpPr>
        <p:spPr>
          <a:xfrm>
            <a:off x="8531352" y="4123944"/>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INITIAL LOAN BALANCE (UPB)</a:t>
            </a:r>
            <a:endParaRPr lang="en-US" sz="950" dirty="0"/>
          </a:p>
        </p:txBody>
      </p:sp>
      <p:sp>
        <p:nvSpPr>
          <p:cNvPr id="22" name="Text 20"/>
          <p:cNvSpPr/>
          <p:nvPr/>
        </p:nvSpPr>
        <p:spPr>
          <a:xfrm>
            <a:off x="8531352" y="4297680"/>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anose="020F0502020204030204" pitchFamily="2" charset="0"/>
                <a:ea typeface="Cambria" pitchFamily="34" charset="-122"/>
                <a:cs typeface="Cambria" pitchFamily="34" charset="-120"/>
              </a:rPr>
              <a:t>$3,000,000 — 100% disbursed</a:t>
            </a:r>
            <a:endParaRPr lang="en-US" sz="1500" dirty="0"/>
          </a:p>
        </p:txBody>
      </p:sp>
      <p:sp>
        <p:nvSpPr>
          <p:cNvPr id="23" name="Text 21"/>
          <p:cNvSpPr/>
          <p:nvPr/>
        </p:nvSpPr>
        <p:spPr>
          <a:xfrm>
            <a:off x="8531352" y="4581144"/>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BALANCE AT 1YR / 2YR / 3YR</a:t>
            </a:r>
            <a:endParaRPr lang="en-US" sz="950" dirty="0"/>
          </a:p>
        </p:txBody>
      </p:sp>
      <p:sp>
        <p:nvSpPr>
          <p:cNvPr id="24" name="Text 22"/>
          <p:cNvSpPr/>
          <p:nvPr/>
        </p:nvSpPr>
        <p:spPr>
          <a:xfrm>
            <a:off x="8531352" y="4754880"/>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anose="020F0502020204030204" pitchFamily="2" charset="0"/>
                <a:ea typeface="Cambria" pitchFamily="34" charset="-122"/>
                <a:cs typeface="Cambria" pitchFamily="34" charset="-120"/>
              </a:rPr>
              <a:t>$3.28M / $3.59M / $3.92M</a:t>
            </a:r>
            <a:endParaRPr lang="en-US" sz="1500" dirty="0"/>
          </a:p>
        </p:txBody>
      </p:sp>
      <p:sp>
        <p:nvSpPr>
          <p:cNvPr id="25" name="Shape 23"/>
          <p:cNvSpPr/>
          <p:nvPr/>
        </p:nvSpPr>
        <p:spPr>
          <a:xfrm>
            <a:off x="8531352" y="5056632"/>
            <a:ext cx="2944368" cy="0"/>
          </a:xfrm>
          <a:prstGeom prst="line">
            <a:avLst/>
          </a:prstGeom>
          <a:noFill/>
          <a:ln w="12700">
            <a:solidFill>
              <a:srgbClr val="3A7B7F"/>
            </a:solidFill>
            <a:prstDash val="solid"/>
          </a:ln>
        </p:spPr>
        <p:txBody>
          <a:bodyPr/>
          <a:lstStyle/>
          <a:p>
            <a:endParaRPr lang="en-US"/>
          </a:p>
        </p:txBody>
      </p:sp>
      <p:sp>
        <p:nvSpPr>
          <p:cNvPr id="26" name="Text 24"/>
          <p:cNvSpPr/>
          <p:nvPr/>
        </p:nvSpPr>
        <p:spPr>
          <a:xfrm>
            <a:off x="8531352" y="5138928"/>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MONTHLY SPENDING NEED</a:t>
            </a:r>
            <a:endParaRPr lang="en-US" sz="950" dirty="0"/>
          </a:p>
        </p:txBody>
      </p:sp>
      <p:sp>
        <p:nvSpPr>
          <p:cNvPr id="27" name="Text 25"/>
          <p:cNvSpPr/>
          <p:nvPr/>
        </p:nvSpPr>
        <p:spPr>
          <a:xfrm>
            <a:off x="8531352" y="5312664"/>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anose="020F0502020204030204" pitchFamily="2" charset="0"/>
                <a:ea typeface="Cambria" pitchFamily="34" charset="-122"/>
                <a:cs typeface="Cambria" pitchFamily="34" charset="-120"/>
              </a:rPr>
              <a:t>$30,000/mo</a:t>
            </a:r>
            <a:endParaRPr lang="en-US" sz="1500" dirty="0"/>
          </a:p>
        </p:txBody>
      </p:sp>
      <p:sp>
        <p:nvSpPr>
          <p:cNvPr id="28" name="Text 26"/>
          <p:cNvSpPr/>
          <p:nvPr/>
        </p:nvSpPr>
        <p:spPr>
          <a:xfrm>
            <a:off x="8531352" y="5596128"/>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CASH RUNWAY</a:t>
            </a:r>
            <a:endParaRPr lang="en-US" sz="950" dirty="0"/>
          </a:p>
        </p:txBody>
      </p:sp>
      <p:sp>
        <p:nvSpPr>
          <p:cNvPr id="29" name="Text 27"/>
          <p:cNvSpPr/>
          <p:nvPr/>
        </p:nvSpPr>
        <p:spPr>
          <a:xfrm>
            <a:off x="8531352" y="5769864"/>
            <a:ext cx="2944368" cy="347472"/>
          </a:xfrm>
          <a:prstGeom prst="rect">
            <a:avLst/>
          </a:prstGeom>
          <a:noFill/>
          <a:ln/>
        </p:spPr>
        <p:txBody>
          <a:bodyPr wrap="square" lIns="0" tIns="0" rIns="0" bIns="0" rtlCol="0" anchor="ctr"/>
          <a:lstStyle/>
          <a:p>
            <a:pPr marL="0" indent="0">
              <a:buNone/>
            </a:pPr>
            <a:r>
              <a:rPr lang="en-US" sz="2000" b="1" dirty="0">
                <a:solidFill>
                  <a:srgbClr val="FFFFFF"/>
                </a:solidFill>
                <a:latin typeface="DM Sans Medium" panose="020F0502020204030204" pitchFamily="2" charset="0"/>
                <a:ea typeface="Cambria" pitchFamily="34" charset="-122"/>
                <a:cs typeface="Cambria" pitchFamily="34" charset="-120"/>
              </a:rPr>
              <a:t>38.5 months</a:t>
            </a:r>
            <a:endParaRPr lang="en-US" sz="2000" dirty="0"/>
          </a:p>
        </p:txBody>
      </p:sp>
      <p:sp>
        <p:nvSpPr>
          <p:cNvPr id="30" name="Text 28"/>
          <p:cNvSpPr/>
          <p:nvPr/>
        </p:nvSpPr>
        <p:spPr>
          <a:xfrm>
            <a:off x="8531352" y="6144768"/>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BRIDGE ACTUALLY NEEDED</a:t>
            </a:r>
            <a:endParaRPr lang="en-US" sz="950" dirty="0"/>
          </a:p>
        </p:txBody>
      </p:sp>
      <p:sp>
        <p:nvSpPr>
          <p:cNvPr id="31" name="Text 29"/>
          <p:cNvSpPr/>
          <p:nvPr/>
        </p:nvSpPr>
        <p:spPr>
          <a:xfrm>
            <a:off x="8531352" y="6318504"/>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anose="020F0502020204030204" pitchFamily="2" charset="0"/>
                <a:ea typeface="Cambria" pitchFamily="34" charset="-122"/>
                <a:cs typeface="Cambria" pitchFamily="34" charset="-120"/>
              </a:rPr>
              <a:t>18–24 months</a:t>
            </a:r>
            <a:endParaRPr lang="en-US" sz="1500" dirty="0"/>
          </a:p>
        </p:txBody>
      </p:sp>
      <p:sp>
        <p:nvSpPr>
          <p:cNvPr id="32" name="Shape 30"/>
          <p:cNvSpPr/>
          <p:nvPr/>
        </p:nvSpPr>
        <p:spPr>
          <a:xfrm>
            <a:off x="502920" y="1783080"/>
            <a:ext cx="384048" cy="384048"/>
          </a:xfrm>
          <a:prstGeom prst="ellipse">
            <a:avLst/>
          </a:prstGeom>
          <a:solidFill>
            <a:srgbClr val="F5F0E4"/>
          </a:solidFill>
          <a:ln/>
        </p:spPr>
        <p:txBody>
          <a:bodyPr/>
          <a:lstStyle/>
          <a:p>
            <a:endParaRPr lang="en-US"/>
          </a:p>
        </p:txBody>
      </p:sp>
      <p:sp>
        <p:nvSpPr>
          <p:cNvPr id="33" name="Text 31"/>
          <p:cNvSpPr/>
          <p:nvPr/>
        </p:nvSpPr>
        <p:spPr>
          <a:xfrm>
            <a:off x="502920" y="178308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1</a:t>
            </a:r>
            <a:endParaRPr lang="en-US" sz="1600" dirty="0"/>
          </a:p>
        </p:txBody>
      </p:sp>
      <p:sp>
        <p:nvSpPr>
          <p:cNvPr id="34" name="Text 32"/>
          <p:cNvSpPr/>
          <p:nvPr/>
        </p:nvSpPr>
        <p:spPr>
          <a:xfrm>
            <a:off x="1051560" y="1764792"/>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THE CLIENT</a:t>
            </a:r>
            <a:endParaRPr lang="en-US" sz="1300" dirty="0"/>
          </a:p>
        </p:txBody>
      </p:sp>
      <p:sp>
        <p:nvSpPr>
          <p:cNvPr id="35" name="Text 33"/>
          <p:cNvSpPr/>
          <p:nvPr/>
        </p:nvSpPr>
        <p:spPr>
          <a:xfrm>
            <a:off x="1051560" y="2039112"/>
            <a:ext cx="7040880" cy="64008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Linda, 84, widowed a few years ago. Most of her wealth is real — significant real estate holdings spread across other parts of the country — but almost none of it is liquid today.</a:t>
            </a:r>
            <a:endParaRPr lang="en-US" sz="1250" dirty="0"/>
          </a:p>
        </p:txBody>
      </p:sp>
      <p:sp>
        <p:nvSpPr>
          <p:cNvPr id="36" name="Shape 34"/>
          <p:cNvSpPr/>
          <p:nvPr/>
        </p:nvSpPr>
        <p:spPr>
          <a:xfrm>
            <a:off x="502920" y="2697480"/>
            <a:ext cx="384048" cy="384048"/>
          </a:xfrm>
          <a:prstGeom prst="ellipse">
            <a:avLst/>
          </a:prstGeom>
          <a:solidFill>
            <a:srgbClr val="F5F0E4"/>
          </a:solidFill>
          <a:ln/>
        </p:spPr>
        <p:txBody>
          <a:bodyPr/>
          <a:lstStyle/>
          <a:p>
            <a:endParaRPr lang="en-US"/>
          </a:p>
        </p:txBody>
      </p:sp>
      <p:sp>
        <p:nvSpPr>
          <p:cNvPr id="37" name="Text 35"/>
          <p:cNvSpPr/>
          <p:nvPr/>
        </p:nvSpPr>
        <p:spPr>
          <a:xfrm>
            <a:off x="502920" y="269748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2</a:t>
            </a:r>
            <a:endParaRPr lang="en-US" sz="1600" dirty="0"/>
          </a:p>
        </p:txBody>
      </p:sp>
      <p:sp>
        <p:nvSpPr>
          <p:cNvPr id="38" name="Text 36"/>
          <p:cNvSpPr/>
          <p:nvPr/>
        </p:nvSpPr>
        <p:spPr>
          <a:xfrm>
            <a:off x="1051560" y="2679192"/>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THE GAP</a:t>
            </a:r>
            <a:endParaRPr lang="en-US" sz="1300" dirty="0"/>
          </a:p>
        </p:txBody>
      </p:sp>
      <p:sp>
        <p:nvSpPr>
          <p:cNvPr id="39" name="Text 37"/>
          <p:cNvSpPr/>
          <p:nvPr/>
        </p:nvSpPr>
        <p:spPr>
          <a:xfrm>
            <a:off x="1051560" y="2953512"/>
            <a:ext cx="7040880" cy="77724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She spends about $30,000 a month and is currently almost out of cash. An $8–10 million liquidity event is expected in 18–24 months, once the out-of-state properties resolve — but needs liquidity now.</a:t>
            </a:r>
            <a:endParaRPr lang="en-US" sz="1250" dirty="0"/>
          </a:p>
        </p:txBody>
      </p:sp>
      <p:sp>
        <p:nvSpPr>
          <p:cNvPr id="40" name="Shape 38"/>
          <p:cNvSpPr/>
          <p:nvPr/>
        </p:nvSpPr>
        <p:spPr>
          <a:xfrm>
            <a:off x="502920" y="3749040"/>
            <a:ext cx="384048" cy="384048"/>
          </a:xfrm>
          <a:prstGeom prst="ellipse">
            <a:avLst/>
          </a:prstGeom>
          <a:solidFill>
            <a:srgbClr val="F5F0E4"/>
          </a:solidFill>
          <a:ln/>
        </p:spPr>
        <p:txBody>
          <a:bodyPr/>
          <a:lstStyle/>
          <a:p>
            <a:endParaRPr lang="en-US"/>
          </a:p>
        </p:txBody>
      </p:sp>
      <p:sp>
        <p:nvSpPr>
          <p:cNvPr id="41" name="Text 39"/>
          <p:cNvSpPr/>
          <p:nvPr/>
        </p:nvSpPr>
        <p:spPr>
          <a:xfrm>
            <a:off x="502920" y="374904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3</a:t>
            </a:r>
            <a:endParaRPr lang="en-US" sz="1600" dirty="0"/>
          </a:p>
        </p:txBody>
      </p:sp>
      <p:sp>
        <p:nvSpPr>
          <p:cNvPr id="42" name="Text 40"/>
          <p:cNvSpPr/>
          <p:nvPr/>
        </p:nvSpPr>
        <p:spPr>
          <a:xfrm>
            <a:off x="1051560" y="3730752"/>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THE BRIDGE</a:t>
            </a:r>
            <a:endParaRPr lang="en-US" sz="1300" dirty="0"/>
          </a:p>
        </p:txBody>
      </p:sp>
      <p:sp>
        <p:nvSpPr>
          <p:cNvPr id="43" name="Text 41"/>
          <p:cNvSpPr/>
          <p:nvPr/>
        </p:nvSpPr>
        <p:spPr>
          <a:xfrm>
            <a:off x="1051560" y="4005072"/>
            <a:ext cx="7040880" cy="77724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A fixed-rate jumbo reverse mortgage against her home delivers $1,153,847.16 in cash at closing — a single, predictable lump sum, no monthly payment required, no income to qualify against.</a:t>
            </a:r>
            <a:endParaRPr lang="en-US" sz="1250" dirty="0"/>
          </a:p>
        </p:txBody>
      </p:sp>
      <p:sp>
        <p:nvSpPr>
          <p:cNvPr id="44" name="Shape 42"/>
          <p:cNvSpPr/>
          <p:nvPr/>
        </p:nvSpPr>
        <p:spPr>
          <a:xfrm>
            <a:off x="502920" y="4800600"/>
            <a:ext cx="384048" cy="384048"/>
          </a:xfrm>
          <a:prstGeom prst="ellipse">
            <a:avLst/>
          </a:prstGeom>
          <a:solidFill>
            <a:srgbClr val="F5F0E4"/>
          </a:solidFill>
          <a:ln/>
        </p:spPr>
        <p:txBody>
          <a:bodyPr/>
          <a:lstStyle/>
          <a:p>
            <a:endParaRPr lang="en-US"/>
          </a:p>
        </p:txBody>
      </p:sp>
      <p:sp>
        <p:nvSpPr>
          <p:cNvPr id="45" name="Text 43"/>
          <p:cNvSpPr/>
          <p:nvPr/>
        </p:nvSpPr>
        <p:spPr>
          <a:xfrm>
            <a:off x="502920" y="480060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4</a:t>
            </a:r>
            <a:endParaRPr lang="en-US" sz="1600" dirty="0"/>
          </a:p>
        </p:txBody>
      </p:sp>
      <p:sp>
        <p:nvSpPr>
          <p:cNvPr id="46" name="Text 44"/>
          <p:cNvSpPr/>
          <p:nvPr/>
        </p:nvSpPr>
        <p:spPr>
          <a:xfrm>
            <a:off x="1051560" y="4782312"/>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WHAT'S NEXT</a:t>
            </a:r>
            <a:endParaRPr lang="en-US" sz="1300" dirty="0"/>
          </a:p>
        </p:txBody>
      </p:sp>
      <p:sp>
        <p:nvSpPr>
          <p:cNvPr id="47" name="Text 45"/>
          <p:cNvSpPr/>
          <p:nvPr/>
        </p:nvSpPr>
        <p:spPr>
          <a:xfrm>
            <a:off x="1051560" y="5056632"/>
            <a:ext cx="7040880" cy="77724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When the liquidity event lands, Linda and her advisor decide together — pay off the mortgage, invest the proceeds, or split the difference. Nothing about this loan forces that decision early.</a:t>
            </a:r>
            <a:endParaRPr lang="en-US" sz="1250" dirty="0"/>
          </a:p>
        </p:txBody>
      </p:sp>
      <p:sp>
        <p:nvSpPr>
          <p:cNvPr id="48" name="Shape 46"/>
          <p:cNvSpPr/>
          <p:nvPr/>
        </p:nvSpPr>
        <p:spPr>
          <a:xfrm>
            <a:off x="457200" y="5806440"/>
            <a:ext cx="7543800" cy="841248"/>
          </a:xfrm>
          <a:prstGeom prst="roundRect">
            <a:avLst>
              <a:gd name="adj" fmla="val 8696"/>
            </a:avLst>
          </a:prstGeom>
          <a:solidFill>
            <a:srgbClr val="F5F0E4"/>
          </a:solidFill>
          <a:ln/>
        </p:spPr>
        <p:txBody>
          <a:bodyPr/>
          <a:lstStyle/>
          <a:p>
            <a:endParaRPr lang="en-US"/>
          </a:p>
        </p:txBody>
      </p:sp>
      <p:sp>
        <p:nvSpPr>
          <p:cNvPr id="49" name="Text 47"/>
          <p:cNvSpPr/>
          <p:nvPr/>
        </p:nvSpPr>
        <p:spPr>
          <a:xfrm>
            <a:off x="685800" y="5897880"/>
            <a:ext cx="7132320" cy="658368"/>
          </a:xfrm>
          <a:prstGeom prst="rect">
            <a:avLst/>
          </a:prstGeom>
          <a:noFill/>
          <a:ln/>
        </p:spPr>
        <p:txBody>
          <a:bodyPr wrap="square" lIns="0" tIns="0" rIns="0" bIns="0" rtlCol="0" anchor="ctr"/>
          <a:lstStyle/>
          <a:p>
            <a:pPr marL="0" indent="0">
              <a:lnSpc>
                <a:spcPct val="110000"/>
              </a:lnSpc>
              <a:buNone/>
            </a:pPr>
            <a:r>
              <a:rPr lang="en-US" sz="1150" i="1" dirty="0">
                <a:solidFill>
                  <a:srgbClr val="12454E"/>
                </a:solidFill>
                <a:latin typeface="Calibri" pitchFamily="34" charset="0"/>
                <a:ea typeface="Calibri" pitchFamily="34" charset="-122"/>
                <a:cs typeface="Calibri" pitchFamily="34" charset="-120"/>
              </a:rPr>
              <a:t>This is a single, fully disbursed lump sum — there is no remaining line of credit. Against an 18–24 month need, the 38.5-month cash runway leaves a wide cushion, but does carry a risk. </a:t>
            </a:r>
            <a:endParaRPr lang="en-US" sz="11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5BFC71-44E2-B3A8-CEA3-5CBB2B463495}"/>
              </a:ext>
            </a:extLst>
          </p:cNvPr>
          <p:cNvPicPr>
            <a:picLocks noChangeAspect="1"/>
          </p:cNvPicPr>
          <p:nvPr/>
        </p:nvPicPr>
        <p:blipFill>
          <a:blip r:embed="rId2"/>
          <a:stretch>
            <a:fillRect/>
          </a:stretch>
        </p:blipFill>
        <p:spPr>
          <a:xfrm>
            <a:off x="84418" y="215661"/>
            <a:ext cx="6011582" cy="5874589"/>
          </a:xfrm>
          <a:prstGeom prst="rect">
            <a:avLst/>
          </a:prstGeom>
        </p:spPr>
      </p:pic>
      <p:pic>
        <p:nvPicPr>
          <p:cNvPr id="7" name="Picture 6">
            <a:extLst>
              <a:ext uri="{FF2B5EF4-FFF2-40B4-BE49-F238E27FC236}">
                <a16:creationId xmlns:a16="http://schemas.microsoft.com/office/drawing/2014/main" id="{3A7509D1-B390-CDF4-C579-0AB940B7B607}"/>
              </a:ext>
            </a:extLst>
          </p:cNvPr>
          <p:cNvPicPr>
            <a:picLocks noChangeAspect="1"/>
          </p:cNvPicPr>
          <p:nvPr/>
        </p:nvPicPr>
        <p:blipFill>
          <a:blip r:embed="rId3"/>
          <a:stretch>
            <a:fillRect/>
          </a:stretch>
        </p:blipFill>
        <p:spPr>
          <a:xfrm>
            <a:off x="6279439" y="1758903"/>
            <a:ext cx="5617386" cy="3015227"/>
          </a:xfrm>
          <a:prstGeom prst="rect">
            <a:avLst/>
          </a:prstGeom>
        </p:spPr>
      </p:pic>
    </p:spTree>
    <p:extLst>
      <p:ext uri="{BB962C8B-B14F-4D97-AF65-F5344CB8AC3E}">
        <p14:creationId xmlns:p14="http://schemas.microsoft.com/office/powerpoint/2010/main" val="2574245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502920" y="320040"/>
            <a:ext cx="9144000" cy="274320"/>
          </a:xfrm>
          <a:prstGeom prst="rect">
            <a:avLst/>
          </a:prstGeom>
          <a:noFill/>
          <a:ln/>
        </p:spPr>
        <p:txBody>
          <a:bodyPr wrap="square" rtlCol="0" anchor="ctr"/>
          <a:lstStyle/>
          <a:p>
            <a:pPr marL="0" indent="0">
              <a:buNone/>
            </a:pPr>
            <a:r>
              <a:rPr lang="en-US" sz="1200" b="1" kern="0" spc="200" dirty="0">
                <a:solidFill>
                  <a:srgbClr val="C8922A"/>
                </a:solidFill>
                <a:latin typeface="Calibri" pitchFamily="34" charset="0"/>
                <a:ea typeface="Calibri" pitchFamily="34" charset="-122"/>
                <a:cs typeface="Calibri" pitchFamily="34" charset="-120"/>
              </a:rPr>
              <a:t>SMPL MORTGAGE  ·  CASE STUDY</a:t>
            </a:r>
            <a:endParaRPr lang="en-US" sz="1200" dirty="0"/>
          </a:p>
        </p:txBody>
      </p:sp>
      <p:sp>
        <p:nvSpPr>
          <p:cNvPr id="3" name="Text 1"/>
          <p:cNvSpPr/>
          <p:nvPr/>
        </p:nvSpPr>
        <p:spPr>
          <a:xfrm>
            <a:off x="457200" y="566928"/>
            <a:ext cx="10058400" cy="594360"/>
          </a:xfrm>
          <a:prstGeom prst="rect">
            <a:avLst/>
          </a:prstGeom>
          <a:noFill/>
          <a:ln/>
        </p:spPr>
        <p:txBody>
          <a:bodyPr wrap="square" lIns="0" tIns="0" rIns="0" bIns="0" rtlCol="0" anchor="ctr"/>
          <a:lstStyle/>
          <a:p>
            <a:pPr marL="0" indent="0">
              <a:buNone/>
            </a:pPr>
            <a:r>
              <a:rPr lang="en-US" sz="3000" b="1" dirty="0">
                <a:solidFill>
                  <a:srgbClr val="1B5E6B"/>
                </a:solidFill>
                <a:latin typeface="DM Sans Medium" panose="020F0502020204030204" pitchFamily="2" charset="0"/>
                <a:ea typeface="Cambria" pitchFamily="34" charset="-122"/>
                <a:cs typeface="Cambria" pitchFamily="34" charset="-120"/>
              </a:rPr>
              <a:t>The Bridge, Visualized</a:t>
            </a:r>
            <a:endParaRPr lang="en-US" sz="3000" dirty="0"/>
          </a:p>
        </p:txBody>
      </p:sp>
      <p:sp>
        <p:nvSpPr>
          <p:cNvPr id="4" name="Text 2"/>
          <p:cNvSpPr/>
          <p:nvPr/>
        </p:nvSpPr>
        <p:spPr>
          <a:xfrm>
            <a:off x="502920" y="1133856"/>
            <a:ext cx="10058400" cy="365760"/>
          </a:xfrm>
          <a:prstGeom prst="rect">
            <a:avLst/>
          </a:prstGeom>
          <a:noFill/>
          <a:ln/>
        </p:spPr>
        <p:txBody>
          <a:bodyPr wrap="square" lIns="0" tIns="0" rIns="0" bIns="0" rtlCol="0" anchor="ctr"/>
          <a:lstStyle/>
          <a:p>
            <a:pPr marL="0" indent="0">
              <a:buNone/>
            </a:pPr>
            <a:r>
              <a:rPr lang="en-US" sz="1450" i="1" dirty="0">
                <a:solidFill>
                  <a:srgbClr val="6B6B6B"/>
                </a:solidFill>
                <a:latin typeface="Calibri" pitchFamily="34" charset="0"/>
                <a:ea typeface="Calibri" pitchFamily="34" charset="-122"/>
                <a:cs typeface="Calibri" pitchFamily="34" charset="-120"/>
              </a:rPr>
              <a:t>Cash Runway at $30,000/mo vs. the Expected Liquidity Event Window</a:t>
            </a:r>
            <a:endParaRPr lang="en-US" sz="1450" dirty="0"/>
          </a:p>
        </p:txBody>
      </p:sp>
      <p:sp>
        <p:nvSpPr>
          <p:cNvPr id="5" name="Shape 3"/>
          <p:cNvSpPr/>
          <p:nvPr/>
        </p:nvSpPr>
        <p:spPr>
          <a:xfrm>
            <a:off x="822960" y="2377440"/>
            <a:ext cx="9638965" cy="457200"/>
          </a:xfrm>
          <a:prstGeom prst="roundRect">
            <a:avLst>
              <a:gd name="adj" fmla="val 12000"/>
            </a:avLst>
          </a:prstGeom>
          <a:solidFill>
            <a:srgbClr val="1B5E6B"/>
          </a:solidFill>
          <a:ln/>
        </p:spPr>
        <p:txBody>
          <a:bodyPr/>
          <a:lstStyle/>
          <a:p>
            <a:endParaRPr lang="en-US"/>
          </a:p>
        </p:txBody>
      </p:sp>
      <p:sp>
        <p:nvSpPr>
          <p:cNvPr id="6" name="Text 4"/>
          <p:cNvSpPr/>
          <p:nvPr/>
        </p:nvSpPr>
        <p:spPr>
          <a:xfrm>
            <a:off x="822960" y="2011680"/>
            <a:ext cx="9638965" cy="292608"/>
          </a:xfrm>
          <a:prstGeom prst="rect">
            <a:avLst/>
          </a:prstGeom>
          <a:noFill/>
          <a:ln/>
        </p:spPr>
        <p:txBody>
          <a:bodyPr wrap="square" rtlCol="0" anchor="ctr"/>
          <a:lstStyle/>
          <a:p>
            <a:pPr marL="0" indent="0">
              <a:buNone/>
            </a:pPr>
            <a:r>
              <a:rPr lang="en-US" sz="1200" b="1" kern="0" spc="100" dirty="0">
                <a:solidFill>
                  <a:srgbClr val="1B5E6B"/>
                </a:solidFill>
                <a:latin typeface="Calibri" pitchFamily="34" charset="0"/>
                <a:ea typeface="Calibri" pitchFamily="34" charset="-122"/>
                <a:cs typeface="Calibri" pitchFamily="34" charset="-120"/>
              </a:rPr>
              <a:t>HECM CASH RUNWAY — 38.5 MONTHS</a:t>
            </a:r>
            <a:endParaRPr lang="en-US" sz="1200" dirty="0"/>
          </a:p>
        </p:txBody>
      </p:sp>
      <p:sp>
        <p:nvSpPr>
          <p:cNvPr id="7" name="Text 5"/>
          <p:cNvSpPr/>
          <p:nvPr/>
        </p:nvSpPr>
        <p:spPr>
          <a:xfrm>
            <a:off x="914400" y="2450592"/>
            <a:ext cx="9456085" cy="310896"/>
          </a:xfrm>
          <a:prstGeom prst="rect">
            <a:avLst/>
          </a:prstGeom>
          <a:noFill/>
          <a:ln/>
        </p:spPr>
        <p:txBody>
          <a:bodyPr wrap="square" lIns="0" tIns="0" rIns="0" bIns="0" rtlCol="0" anchor="ctr"/>
          <a:lstStyle/>
          <a:p>
            <a:pPr marL="0" indent="0">
              <a:buNone/>
            </a:pPr>
            <a:r>
              <a:rPr lang="en-US" sz="1300" b="1" dirty="0">
                <a:solidFill>
                  <a:srgbClr val="FFFFFF"/>
                </a:solidFill>
                <a:latin typeface="DM Sans Medium" panose="020F0502020204030204" pitchFamily="2" charset="0"/>
                <a:ea typeface="Cambria" pitchFamily="34" charset="-122"/>
                <a:cs typeface="Cambria" pitchFamily="34" charset="-120"/>
              </a:rPr>
              <a:t>$1,153,847 ÷ $30,000/mo</a:t>
            </a:r>
            <a:endParaRPr lang="en-US" sz="1300" dirty="0"/>
          </a:p>
        </p:txBody>
      </p:sp>
      <p:sp>
        <p:nvSpPr>
          <p:cNvPr id="8" name="Shape 6"/>
          <p:cNvSpPr/>
          <p:nvPr/>
        </p:nvSpPr>
        <p:spPr>
          <a:xfrm>
            <a:off x="822960" y="2880360"/>
            <a:ext cx="10515234" cy="0"/>
          </a:xfrm>
          <a:prstGeom prst="line">
            <a:avLst/>
          </a:prstGeom>
          <a:noFill/>
          <a:ln w="19050">
            <a:solidFill>
              <a:srgbClr val="999999"/>
            </a:solidFill>
            <a:prstDash val="solid"/>
          </a:ln>
        </p:spPr>
        <p:txBody>
          <a:bodyPr/>
          <a:lstStyle/>
          <a:p>
            <a:endParaRPr lang="en-US"/>
          </a:p>
        </p:txBody>
      </p:sp>
      <p:sp>
        <p:nvSpPr>
          <p:cNvPr id="9" name="Shape 7"/>
          <p:cNvSpPr/>
          <p:nvPr/>
        </p:nvSpPr>
        <p:spPr>
          <a:xfrm>
            <a:off x="822960" y="2825496"/>
            <a:ext cx="0" cy="109728"/>
          </a:xfrm>
          <a:prstGeom prst="line">
            <a:avLst/>
          </a:prstGeom>
          <a:noFill/>
          <a:ln w="19050">
            <a:solidFill>
              <a:srgbClr val="999999"/>
            </a:solidFill>
            <a:prstDash val="solid"/>
          </a:ln>
        </p:spPr>
        <p:txBody>
          <a:bodyPr/>
          <a:lstStyle/>
          <a:p>
            <a:endParaRPr lang="en-US"/>
          </a:p>
        </p:txBody>
      </p:sp>
      <p:sp>
        <p:nvSpPr>
          <p:cNvPr id="10" name="Text 8"/>
          <p:cNvSpPr/>
          <p:nvPr/>
        </p:nvSpPr>
        <p:spPr>
          <a:xfrm>
            <a:off x="502920" y="2971800"/>
            <a:ext cx="640080" cy="228600"/>
          </a:xfrm>
          <a:prstGeom prst="rect">
            <a:avLst/>
          </a:prstGeom>
          <a:noFill/>
          <a:ln/>
        </p:spPr>
        <p:txBody>
          <a:bodyPr wrap="square" lIns="0" tIns="0" rIns="0" bIns="0" rtlCol="0" anchor="ctr"/>
          <a:lstStyle/>
          <a:p>
            <a:pPr marL="0" indent="0" algn="ctr">
              <a:buNone/>
            </a:pPr>
            <a:r>
              <a:rPr lang="en-US" sz="1050" dirty="0">
                <a:solidFill>
                  <a:srgbClr val="6B6B6B"/>
                </a:solidFill>
                <a:latin typeface="Calibri" pitchFamily="34" charset="0"/>
                <a:ea typeface="Calibri" pitchFamily="34" charset="-122"/>
                <a:cs typeface="Calibri" pitchFamily="34" charset="-120"/>
              </a:rPr>
              <a:t>0mo</a:t>
            </a:r>
            <a:endParaRPr lang="en-US" sz="1050" dirty="0"/>
          </a:p>
        </p:txBody>
      </p:sp>
      <p:sp>
        <p:nvSpPr>
          <p:cNvPr id="11" name="Shape 9"/>
          <p:cNvSpPr/>
          <p:nvPr/>
        </p:nvSpPr>
        <p:spPr>
          <a:xfrm>
            <a:off x="2325136" y="2825496"/>
            <a:ext cx="0" cy="109728"/>
          </a:xfrm>
          <a:prstGeom prst="line">
            <a:avLst/>
          </a:prstGeom>
          <a:noFill/>
          <a:ln w="19050">
            <a:solidFill>
              <a:srgbClr val="999999"/>
            </a:solidFill>
            <a:prstDash val="solid"/>
          </a:ln>
        </p:spPr>
        <p:txBody>
          <a:bodyPr/>
          <a:lstStyle/>
          <a:p>
            <a:endParaRPr lang="en-US"/>
          </a:p>
        </p:txBody>
      </p:sp>
      <p:sp>
        <p:nvSpPr>
          <p:cNvPr id="12" name="Text 10"/>
          <p:cNvSpPr/>
          <p:nvPr/>
        </p:nvSpPr>
        <p:spPr>
          <a:xfrm>
            <a:off x="2005096" y="2971800"/>
            <a:ext cx="640080" cy="228600"/>
          </a:xfrm>
          <a:prstGeom prst="rect">
            <a:avLst/>
          </a:prstGeom>
          <a:noFill/>
          <a:ln/>
        </p:spPr>
        <p:txBody>
          <a:bodyPr wrap="square" lIns="0" tIns="0" rIns="0" bIns="0" rtlCol="0" anchor="ctr"/>
          <a:lstStyle/>
          <a:p>
            <a:pPr marL="0" indent="0" algn="ctr">
              <a:buNone/>
            </a:pPr>
            <a:r>
              <a:rPr lang="en-US" sz="1050" dirty="0">
                <a:solidFill>
                  <a:srgbClr val="6B6B6B"/>
                </a:solidFill>
                <a:latin typeface="Calibri" pitchFamily="34" charset="0"/>
                <a:ea typeface="Calibri" pitchFamily="34" charset="-122"/>
                <a:cs typeface="Calibri" pitchFamily="34" charset="-120"/>
              </a:rPr>
              <a:t>6mo</a:t>
            </a:r>
            <a:endParaRPr lang="en-US" sz="1050" dirty="0"/>
          </a:p>
        </p:txBody>
      </p:sp>
      <p:sp>
        <p:nvSpPr>
          <p:cNvPr id="13" name="Shape 11"/>
          <p:cNvSpPr/>
          <p:nvPr/>
        </p:nvSpPr>
        <p:spPr>
          <a:xfrm>
            <a:off x="3827313" y="2825496"/>
            <a:ext cx="0" cy="109728"/>
          </a:xfrm>
          <a:prstGeom prst="line">
            <a:avLst/>
          </a:prstGeom>
          <a:noFill/>
          <a:ln w="19050">
            <a:solidFill>
              <a:srgbClr val="999999"/>
            </a:solidFill>
            <a:prstDash val="solid"/>
          </a:ln>
        </p:spPr>
        <p:txBody>
          <a:bodyPr/>
          <a:lstStyle/>
          <a:p>
            <a:endParaRPr lang="en-US"/>
          </a:p>
        </p:txBody>
      </p:sp>
      <p:sp>
        <p:nvSpPr>
          <p:cNvPr id="14" name="Text 12"/>
          <p:cNvSpPr/>
          <p:nvPr/>
        </p:nvSpPr>
        <p:spPr>
          <a:xfrm>
            <a:off x="3507273" y="2971800"/>
            <a:ext cx="640080" cy="228600"/>
          </a:xfrm>
          <a:prstGeom prst="rect">
            <a:avLst/>
          </a:prstGeom>
          <a:noFill/>
          <a:ln/>
        </p:spPr>
        <p:txBody>
          <a:bodyPr wrap="square" lIns="0" tIns="0" rIns="0" bIns="0" rtlCol="0" anchor="ctr"/>
          <a:lstStyle/>
          <a:p>
            <a:pPr marL="0" indent="0" algn="ctr">
              <a:buNone/>
            </a:pPr>
            <a:r>
              <a:rPr lang="en-US" sz="1050" dirty="0">
                <a:solidFill>
                  <a:srgbClr val="6B6B6B"/>
                </a:solidFill>
                <a:latin typeface="Calibri" pitchFamily="34" charset="0"/>
                <a:ea typeface="Calibri" pitchFamily="34" charset="-122"/>
                <a:cs typeface="Calibri" pitchFamily="34" charset="-120"/>
              </a:rPr>
              <a:t>12mo</a:t>
            </a:r>
            <a:endParaRPr lang="en-US" sz="1050" dirty="0"/>
          </a:p>
        </p:txBody>
      </p:sp>
      <p:sp>
        <p:nvSpPr>
          <p:cNvPr id="15" name="Shape 13"/>
          <p:cNvSpPr/>
          <p:nvPr/>
        </p:nvSpPr>
        <p:spPr>
          <a:xfrm>
            <a:off x="5329489" y="2825496"/>
            <a:ext cx="0" cy="109728"/>
          </a:xfrm>
          <a:prstGeom prst="line">
            <a:avLst/>
          </a:prstGeom>
          <a:noFill/>
          <a:ln w="19050">
            <a:solidFill>
              <a:srgbClr val="999999"/>
            </a:solidFill>
            <a:prstDash val="solid"/>
          </a:ln>
        </p:spPr>
        <p:txBody>
          <a:bodyPr/>
          <a:lstStyle/>
          <a:p>
            <a:endParaRPr lang="en-US"/>
          </a:p>
        </p:txBody>
      </p:sp>
      <p:sp>
        <p:nvSpPr>
          <p:cNvPr id="16" name="Text 14"/>
          <p:cNvSpPr/>
          <p:nvPr/>
        </p:nvSpPr>
        <p:spPr>
          <a:xfrm>
            <a:off x="5009449" y="2971800"/>
            <a:ext cx="640080" cy="228600"/>
          </a:xfrm>
          <a:prstGeom prst="rect">
            <a:avLst/>
          </a:prstGeom>
          <a:noFill/>
          <a:ln/>
        </p:spPr>
        <p:txBody>
          <a:bodyPr wrap="square" lIns="0" tIns="0" rIns="0" bIns="0" rtlCol="0" anchor="ctr"/>
          <a:lstStyle/>
          <a:p>
            <a:pPr marL="0" indent="0" algn="ctr">
              <a:buNone/>
            </a:pPr>
            <a:r>
              <a:rPr lang="en-US" sz="1050" dirty="0">
                <a:solidFill>
                  <a:srgbClr val="6B6B6B"/>
                </a:solidFill>
                <a:latin typeface="Calibri" pitchFamily="34" charset="0"/>
                <a:ea typeface="Calibri" pitchFamily="34" charset="-122"/>
                <a:cs typeface="Calibri" pitchFamily="34" charset="-120"/>
              </a:rPr>
              <a:t>18mo</a:t>
            </a:r>
            <a:endParaRPr lang="en-US" sz="1050" dirty="0"/>
          </a:p>
        </p:txBody>
      </p:sp>
      <p:sp>
        <p:nvSpPr>
          <p:cNvPr id="17" name="Shape 15"/>
          <p:cNvSpPr/>
          <p:nvPr/>
        </p:nvSpPr>
        <p:spPr>
          <a:xfrm>
            <a:off x="6831665" y="2825496"/>
            <a:ext cx="0" cy="109728"/>
          </a:xfrm>
          <a:prstGeom prst="line">
            <a:avLst/>
          </a:prstGeom>
          <a:noFill/>
          <a:ln w="19050">
            <a:solidFill>
              <a:srgbClr val="999999"/>
            </a:solidFill>
            <a:prstDash val="solid"/>
          </a:ln>
        </p:spPr>
        <p:txBody>
          <a:bodyPr/>
          <a:lstStyle/>
          <a:p>
            <a:endParaRPr lang="en-US"/>
          </a:p>
        </p:txBody>
      </p:sp>
      <p:sp>
        <p:nvSpPr>
          <p:cNvPr id="18" name="Text 16"/>
          <p:cNvSpPr/>
          <p:nvPr/>
        </p:nvSpPr>
        <p:spPr>
          <a:xfrm>
            <a:off x="6511625" y="2971800"/>
            <a:ext cx="640080" cy="228600"/>
          </a:xfrm>
          <a:prstGeom prst="rect">
            <a:avLst/>
          </a:prstGeom>
          <a:noFill/>
          <a:ln/>
        </p:spPr>
        <p:txBody>
          <a:bodyPr wrap="square" lIns="0" tIns="0" rIns="0" bIns="0" rtlCol="0" anchor="ctr"/>
          <a:lstStyle/>
          <a:p>
            <a:pPr marL="0" indent="0" algn="ctr">
              <a:buNone/>
            </a:pPr>
            <a:r>
              <a:rPr lang="en-US" sz="1050" dirty="0">
                <a:solidFill>
                  <a:srgbClr val="6B6B6B"/>
                </a:solidFill>
                <a:latin typeface="Calibri" pitchFamily="34" charset="0"/>
                <a:ea typeface="Calibri" pitchFamily="34" charset="-122"/>
                <a:cs typeface="Calibri" pitchFamily="34" charset="-120"/>
              </a:rPr>
              <a:t>24mo</a:t>
            </a:r>
            <a:endParaRPr lang="en-US" sz="1050" dirty="0"/>
          </a:p>
        </p:txBody>
      </p:sp>
      <p:sp>
        <p:nvSpPr>
          <p:cNvPr id="19" name="Shape 17"/>
          <p:cNvSpPr/>
          <p:nvPr/>
        </p:nvSpPr>
        <p:spPr>
          <a:xfrm>
            <a:off x="8333842" y="2825496"/>
            <a:ext cx="0" cy="109728"/>
          </a:xfrm>
          <a:prstGeom prst="line">
            <a:avLst/>
          </a:prstGeom>
          <a:noFill/>
          <a:ln w="19050">
            <a:solidFill>
              <a:srgbClr val="999999"/>
            </a:solidFill>
            <a:prstDash val="solid"/>
          </a:ln>
        </p:spPr>
        <p:txBody>
          <a:bodyPr/>
          <a:lstStyle/>
          <a:p>
            <a:endParaRPr lang="en-US"/>
          </a:p>
        </p:txBody>
      </p:sp>
      <p:sp>
        <p:nvSpPr>
          <p:cNvPr id="20" name="Text 18"/>
          <p:cNvSpPr/>
          <p:nvPr/>
        </p:nvSpPr>
        <p:spPr>
          <a:xfrm>
            <a:off x="8013802" y="2971800"/>
            <a:ext cx="640080" cy="228600"/>
          </a:xfrm>
          <a:prstGeom prst="rect">
            <a:avLst/>
          </a:prstGeom>
          <a:noFill/>
          <a:ln/>
        </p:spPr>
        <p:txBody>
          <a:bodyPr wrap="square" lIns="0" tIns="0" rIns="0" bIns="0" rtlCol="0" anchor="ctr"/>
          <a:lstStyle/>
          <a:p>
            <a:pPr marL="0" indent="0" algn="ctr">
              <a:buNone/>
            </a:pPr>
            <a:r>
              <a:rPr lang="en-US" sz="1050" dirty="0">
                <a:solidFill>
                  <a:srgbClr val="6B6B6B"/>
                </a:solidFill>
                <a:latin typeface="Calibri" pitchFamily="34" charset="0"/>
                <a:ea typeface="Calibri" pitchFamily="34" charset="-122"/>
                <a:cs typeface="Calibri" pitchFamily="34" charset="-120"/>
              </a:rPr>
              <a:t>30mo</a:t>
            </a:r>
            <a:endParaRPr lang="en-US" sz="1050" dirty="0"/>
          </a:p>
        </p:txBody>
      </p:sp>
      <p:sp>
        <p:nvSpPr>
          <p:cNvPr id="21" name="Shape 19"/>
          <p:cNvSpPr/>
          <p:nvPr/>
        </p:nvSpPr>
        <p:spPr>
          <a:xfrm>
            <a:off x="9836018" y="2825496"/>
            <a:ext cx="0" cy="109728"/>
          </a:xfrm>
          <a:prstGeom prst="line">
            <a:avLst/>
          </a:prstGeom>
          <a:noFill/>
          <a:ln w="19050">
            <a:solidFill>
              <a:srgbClr val="999999"/>
            </a:solidFill>
            <a:prstDash val="solid"/>
          </a:ln>
        </p:spPr>
        <p:txBody>
          <a:bodyPr/>
          <a:lstStyle/>
          <a:p>
            <a:endParaRPr lang="en-US"/>
          </a:p>
        </p:txBody>
      </p:sp>
      <p:sp>
        <p:nvSpPr>
          <p:cNvPr id="22" name="Text 20"/>
          <p:cNvSpPr/>
          <p:nvPr/>
        </p:nvSpPr>
        <p:spPr>
          <a:xfrm>
            <a:off x="9515978" y="2971800"/>
            <a:ext cx="640080" cy="228600"/>
          </a:xfrm>
          <a:prstGeom prst="rect">
            <a:avLst/>
          </a:prstGeom>
          <a:noFill/>
          <a:ln/>
        </p:spPr>
        <p:txBody>
          <a:bodyPr wrap="square" lIns="0" tIns="0" rIns="0" bIns="0" rtlCol="0" anchor="ctr"/>
          <a:lstStyle/>
          <a:p>
            <a:pPr marL="0" indent="0" algn="ctr">
              <a:buNone/>
            </a:pPr>
            <a:r>
              <a:rPr lang="en-US" sz="1050" dirty="0">
                <a:solidFill>
                  <a:srgbClr val="6B6B6B"/>
                </a:solidFill>
                <a:latin typeface="Calibri" pitchFamily="34" charset="0"/>
                <a:ea typeface="Calibri" pitchFamily="34" charset="-122"/>
                <a:cs typeface="Calibri" pitchFamily="34" charset="-120"/>
              </a:rPr>
              <a:t>36mo</a:t>
            </a:r>
            <a:endParaRPr lang="en-US" sz="1050" dirty="0"/>
          </a:p>
        </p:txBody>
      </p:sp>
      <p:sp>
        <p:nvSpPr>
          <p:cNvPr id="23" name="Shape 21"/>
          <p:cNvSpPr/>
          <p:nvPr/>
        </p:nvSpPr>
        <p:spPr>
          <a:xfrm>
            <a:off x="11338194" y="2825496"/>
            <a:ext cx="0" cy="109728"/>
          </a:xfrm>
          <a:prstGeom prst="line">
            <a:avLst/>
          </a:prstGeom>
          <a:noFill/>
          <a:ln w="19050">
            <a:solidFill>
              <a:srgbClr val="999999"/>
            </a:solidFill>
            <a:prstDash val="solid"/>
          </a:ln>
        </p:spPr>
        <p:txBody>
          <a:bodyPr/>
          <a:lstStyle/>
          <a:p>
            <a:endParaRPr lang="en-US"/>
          </a:p>
        </p:txBody>
      </p:sp>
      <p:sp>
        <p:nvSpPr>
          <p:cNvPr id="24" name="Text 22"/>
          <p:cNvSpPr/>
          <p:nvPr/>
        </p:nvSpPr>
        <p:spPr>
          <a:xfrm>
            <a:off x="11018154" y="2971800"/>
            <a:ext cx="640080" cy="228600"/>
          </a:xfrm>
          <a:prstGeom prst="rect">
            <a:avLst/>
          </a:prstGeom>
          <a:noFill/>
          <a:ln/>
        </p:spPr>
        <p:txBody>
          <a:bodyPr wrap="square" lIns="0" tIns="0" rIns="0" bIns="0" rtlCol="0" anchor="ctr"/>
          <a:lstStyle/>
          <a:p>
            <a:pPr marL="0" indent="0" algn="ctr">
              <a:buNone/>
            </a:pPr>
            <a:r>
              <a:rPr lang="en-US" sz="1050" dirty="0">
                <a:solidFill>
                  <a:srgbClr val="6B6B6B"/>
                </a:solidFill>
                <a:latin typeface="Calibri" pitchFamily="34" charset="0"/>
                <a:ea typeface="Calibri" pitchFamily="34" charset="-122"/>
                <a:cs typeface="Calibri" pitchFamily="34" charset="-120"/>
              </a:rPr>
              <a:t>42mo</a:t>
            </a:r>
            <a:endParaRPr lang="en-US" sz="1050" dirty="0"/>
          </a:p>
        </p:txBody>
      </p:sp>
      <p:sp>
        <p:nvSpPr>
          <p:cNvPr id="25" name="Shape 23"/>
          <p:cNvSpPr/>
          <p:nvPr/>
        </p:nvSpPr>
        <p:spPr>
          <a:xfrm>
            <a:off x="5329489" y="3383280"/>
            <a:ext cx="1502176" cy="457200"/>
          </a:xfrm>
          <a:prstGeom prst="roundRect">
            <a:avLst>
              <a:gd name="adj" fmla="val 12000"/>
            </a:avLst>
          </a:prstGeom>
          <a:solidFill>
            <a:srgbClr val="C8922A"/>
          </a:solidFill>
          <a:ln/>
        </p:spPr>
        <p:txBody>
          <a:bodyPr/>
          <a:lstStyle/>
          <a:p>
            <a:endParaRPr lang="en-US"/>
          </a:p>
        </p:txBody>
      </p:sp>
      <p:sp>
        <p:nvSpPr>
          <p:cNvPr id="26" name="Text 24"/>
          <p:cNvSpPr/>
          <p:nvPr/>
        </p:nvSpPr>
        <p:spPr>
          <a:xfrm>
            <a:off x="4506529" y="3886200"/>
            <a:ext cx="3148096" cy="256032"/>
          </a:xfrm>
          <a:prstGeom prst="rect">
            <a:avLst/>
          </a:prstGeom>
          <a:noFill/>
          <a:ln/>
        </p:spPr>
        <p:txBody>
          <a:bodyPr wrap="square" rtlCol="0" anchor="ctr"/>
          <a:lstStyle/>
          <a:p>
            <a:pPr marL="0" indent="0" algn="ctr">
              <a:buNone/>
            </a:pPr>
            <a:r>
              <a:rPr lang="en-US" sz="1150" b="1" kern="0" spc="100" dirty="0">
                <a:solidFill>
                  <a:srgbClr val="C8922A"/>
                </a:solidFill>
                <a:latin typeface="Calibri" pitchFamily="34" charset="0"/>
                <a:ea typeface="Calibri" pitchFamily="34" charset="-122"/>
                <a:cs typeface="Calibri" pitchFamily="34" charset="-120"/>
              </a:rPr>
              <a:t>EXPECTED LIQUIDITY EVENT</a:t>
            </a:r>
            <a:endParaRPr lang="en-US" sz="1150" dirty="0"/>
          </a:p>
        </p:txBody>
      </p:sp>
      <p:sp>
        <p:nvSpPr>
          <p:cNvPr id="27" name="Text 25"/>
          <p:cNvSpPr/>
          <p:nvPr/>
        </p:nvSpPr>
        <p:spPr>
          <a:xfrm>
            <a:off x="5009449" y="3410712"/>
            <a:ext cx="2142256" cy="420624"/>
          </a:xfrm>
          <a:prstGeom prst="rect">
            <a:avLst/>
          </a:prstGeom>
          <a:noFill/>
          <a:ln/>
        </p:spPr>
        <p:txBody>
          <a:bodyPr wrap="square" lIns="0" tIns="0" rIns="0" bIns="0" rtlCol="0" anchor="ctr"/>
          <a:lstStyle/>
          <a:p>
            <a:pPr marL="0" indent="0" algn="ctr">
              <a:lnSpc>
                <a:spcPct val="95000"/>
              </a:lnSpc>
              <a:buNone/>
            </a:pPr>
            <a:r>
              <a:rPr lang="en-US" sz="1100" b="1" dirty="0">
                <a:solidFill>
                  <a:srgbClr val="FFFFFF"/>
                </a:solidFill>
                <a:latin typeface="DM Sans Medium" panose="020F0502020204030204" pitchFamily="2" charset="0"/>
                <a:ea typeface="Cambria" pitchFamily="34" charset="-122"/>
                <a:cs typeface="Cambria" pitchFamily="34" charset="-120"/>
              </a:rPr>
              <a:t>18–24mo</a:t>
            </a:r>
            <a:endParaRPr lang="en-US" sz="1100" dirty="0"/>
          </a:p>
          <a:p>
            <a:pPr marL="0" indent="0" algn="ctr">
              <a:lnSpc>
                <a:spcPct val="95000"/>
              </a:lnSpc>
              <a:buNone/>
            </a:pPr>
            <a:r>
              <a:rPr lang="en-US" sz="1100" b="1" dirty="0">
                <a:solidFill>
                  <a:srgbClr val="FFFFFF"/>
                </a:solidFill>
                <a:latin typeface="DM Sans Medium" panose="020F0502020204030204" pitchFamily="2" charset="0"/>
                <a:ea typeface="Cambria" pitchFamily="34" charset="-122"/>
                <a:cs typeface="Cambria" pitchFamily="34" charset="-120"/>
              </a:rPr>
              <a:t>$8–10M</a:t>
            </a:r>
            <a:endParaRPr lang="en-US" sz="1100" dirty="0"/>
          </a:p>
        </p:txBody>
      </p:sp>
      <p:sp>
        <p:nvSpPr>
          <p:cNvPr id="28" name="Shape 26"/>
          <p:cNvSpPr/>
          <p:nvPr/>
        </p:nvSpPr>
        <p:spPr>
          <a:xfrm>
            <a:off x="10461925" y="2331720"/>
            <a:ext cx="0" cy="1554480"/>
          </a:xfrm>
          <a:prstGeom prst="line">
            <a:avLst/>
          </a:prstGeom>
          <a:noFill/>
          <a:ln w="15875">
            <a:solidFill>
              <a:srgbClr val="12454E"/>
            </a:solidFill>
            <a:prstDash val="dash"/>
          </a:ln>
        </p:spPr>
        <p:txBody>
          <a:bodyPr/>
          <a:lstStyle/>
          <a:p>
            <a:endParaRPr lang="en-US"/>
          </a:p>
        </p:txBody>
      </p:sp>
      <p:sp>
        <p:nvSpPr>
          <p:cNvPr id="29" name="Text 27"/>
          <p:cNvSpPr/>
          <p:nvPr/>
        </p:nvSpPr>
        <p:spPr>
          <a:xfrm>
            <a:off x="10416205" y="3931920"/>
            <a:ext cx="1463040" cy="457200"/>
          </a:xfrm>
          <a:prstGeom prst="rect">
            <a:avLst/>
          </a:prstGeom>
          <a:noFill/>
          <a:ln/>
        </p:spPr>
        <p:txBody>
          <a:bodyPr wrap="square" lIns="0" tIns="0" rIns="0" bIns="0" rtlCol="0" anchor="ctr"/>
          <a:lstStyle/>
          <a:p>
            <a:pPr marL="0" indent="0">
              <a:lnSpc>
                <a:spcPct val="100000"/>
              </a:lnSpc>
              <a:buNone/>
            </a:pPr>
            <a:r>
              <a:rPr lang="en-US" sz="1050" b="1" dirty="0">
                <a:solidFill>
                  <a:srgbClr val="12454E"/>
                </a:solidFill>
                <a:latin typeface="Calibri" pitchFamily="34" charset="0"/>
                <a:ea typeface="Calibri" pitchFamily="34" charset="-122"/>
                <a:cs typeface="Calibri" pitchFamily="34" charset="-120"/>
              </a:rPr>
              <a:t>Runway ends</a:t>
            </a:r>
            <a:endParaRPr lang="en-US" sz="1050" dirty="0"/>
          </a:p>
          <a:p>
            <a:pPr marL="0" indent="0">
              <a:lnSpc>
                <a:spcPct val="100000"/>
              </a:lnSpc>
              <a:buNone/>
            </a:pPr>
            <a:r>
              <a:rPr lang="en-US" sz="1050" b="1" dirty="0">
                <a:solidFill>
                  <a:srgbClr val="12454E"/>
                </a:solidFill>
                <a:latin typeface="Calibri" pitchFamily="34" charset="0"/>
                <a:ea typeface="Calibri" pitchFamily="34" charset="-122"/>
                <a:cs typeface="Calibri" pitchFamily="34" charset="-120"/>
              </a:rPr>
              <a:t>~month 38.5</a:t>
            </a:r>
            <a:endParaRPr lang="en-US" sz="1050" dirty="0"/>
          </a:p>
        </p:txBody>
      </p:sp>
      <p:sp>
        <p:nvSpPr>
          <p:cNvPr id="30" name="Shape 28"/>
          <p:cNvSpPr/>
          <p:nvPr/>
        </p:nvSpPr>
        <p:spPr>
          <a:xfrm>
            <a:off x="6831665" y="2679192"/>
            <a:ext cx="3630259" cy="201168"/>
          </a:xfrm>
          <a:prstGeom prst="roundRect">
            <a:avLst/>
          </a:prstGeom>
          <a:solidFill>
            <a:srgbClr val="E7DCC4"/>
          </a:solidFill>
          <a:ln/>
        </p:spPr>
        <p:txBody>
          <a:bodyPr/>
          <a:lstStyle/>
          <a:p>
            <a:endParaRPr lang="en-US"/>
          </a:p>
        </p:txBody>
      </p:sp>
      <p:sp>
        <p:nvSpPr>
          <p:cNvPr id="31" name="Text 29"/>
          <p:cNvSpPr/>
          <p:nvPr/>
        </p:nvSpPr>
        <p:spPr>
          <a:xfrm>
            <a:off x="6831665" y="1888235"/>
            <a:ext cx="3813139" cy="594360"/>
          </a:xfrm>
          <a:prstGeom prst="rect">
            <a:avLst/>
          </a:prstGeom>
          <a:noFill/>
          <a:ln/>
        </p:spPr>
        <p:txBody>
          <a:bodyPr wrap="square" lIns="0" tIns="0" rIns="0" bIns="0" rtlCol="0" anchor="ctr"/>
          <a:lstStyle/>
          <a:p>
            <a:pPr marL="0" indent="0" algn="ctr">
              <a:lnSpc>
                <a:spcPct val="100000"/>
              </a:lnSpc>
              <a:buNone/>
            </a:pPr>
            <a:r>
              <a:rPr lang="en-US" sz="1050" b="1" i="1" dirty="0">
                <a:solidFill>
                  <a:srgbClr val="C8922A"/>
                </a:solidFill>
                <a:latin typeface="Calibri" pitchFamily="34" charset="0"/>
                <a:ea typeface="Calibri" pitchFamily="34" charset="-122"/>
                <a:cs typeface="Calibri" pitchFamily="34" charset="-120"/>
              </a:rPr>
              <a:t>~14.5 month buffer past the latest expected close</a:t>
            </a:r>
            <a:endParaRPr lang="en-US" sz="1050" dirty="0"/>
          </a:p>
        </p:txBody>
      </p:sp>
      <p:sp>
        <p:nvSpPr>
          <p:cNvPr id="32" name="Text 30"/>
          <p:cNvSpPr/>
          <p:nvPr/>
        </p:nvSpPr>
        <p:spPr>
          <a:xfrm>
            <a:off x="502920" y="4846320"/>
            <a:ext cx="914400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BALANCE &amp; EQUITY CHECK — EVEN IF THE BRIDGE RUNS LONG</a:t>
            </a:r>
            <a:endParaRPr lang="en-US" sz="1300" dirty="0"/>
          </a:p>
        </p:txBody>
      </p:sp>
      <p:graphicFrame>
        <p:nvGraphicFramePr>
          <p:cNvPr id="33" name="Table 0"/>
          <p:cNvGraphicFramePr>
            <a:graphicFrameLocks noGrp="1"/>
          </p:cNvGraphicFramePr>
          <p:nvPr/>
        </p:nvGraphicFramePr>
        <p:xfrm>
          <a:off x="502920" y="5166360"/>
          <a:ext cx="7772400" cy="1371600"/>
        </p:xfrm>
        <a:graphic>
          <a:graphicData uri="http://schemas.openxmlformats.org/drawingml/2006/table">
            <a:tbl>
              <a:tblPr/>
              <a:tblGrid>
                <a:gridCol w="1737360">
                  <a:extLst>
                    <a:ext uri="{9D8B030D-6E8A-4147-A177-3AD203B41FA5}">
                      <a16:colId xmlns:a16="http://schemas.microsoft.com/office/drawing/2014/main" val="20000"/>
                    </a:ext>
                  </a:extLst>
                </a:gridCol>
                <a:gridCol w="201168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gridCol w="2011680">
                  <a:extLst>
                    <a:ext uri="{9D8B030D-6E8A-4147-A177-3AD203B41FA5}">
                      <a16:colId xmlns:a16="http://schemas.microsoft.com/office/drawing/2014/main" val="20003"/>
                    </a:ext>
                  </a:extLst>
                </a:gridCol>
              </a:tblGrid>
              <a:tr h="342900">
                <a:tc>
                  <a:txBody>
                    <a:bodyPr/>
                    <a:lstStyle/>
                    <a:p>
                      <a:pPr marL="0" indent="0" algn="ctr">
                        <a:buNone/>
                      </a:pPr>
                      <a:r>
                        <a:rPr lang="en-US" sz="1200" b="1" dirty="0">
                          <a:solidFill>
                            <a:srgbClr val="FFFFFF"/>
                          </a:solidFill>
                        </a:rPr>
                        <a:t>Year</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1B5E6B"/>
                    </a:solidFill>
                  </a:tcPr>
                </a:tc>
                <a:tc>
                  <a:txBody>
                    <a:bodyPr/>
                    <a:lstStyle/>
                    <a:p>
                      <a:pPr marL="0" indent="0" algn="ctr">
                        <a:buNone/>
                      </a:pPr>
                      <a:r>
                        <a:rPr lang="en-US" sz="1200" b="1" dirty="0">
                          <a:solidFill>
                            <a:srgbClr val="FFFFFF"/>
                          </a:solidFill>
                        </a:rPr>
                        <a:t>Loan Balance</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1B5E6B"/>
                    </a:solidFill>
                  </a:tcPr>
                </a:tc>
                <a:tc>
                  <a:txBody>
                    <a:bodyPr/>
                    <a:lstStyle/>
                    <a:p>
                      <a:pPr marL="0" indent="0" algn="ctr">
                        <a:buNone/>
                      </a:pPr>
                      <a:r>
                        <a:rPr lang="en-US" sz="1200" b="1" dirty="0">
                          <a:solidFill>
                            <a:srgbClr val="FFFFFF"/>
                          </a:solidFill>
                        </a:rPr>
                        <a:t>Property Value</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1B5E6B"/>
                    </a:solidFill>
                  </a:tcPr>
                </a:tc>
                <a:tc>
                  <a:txBody>
                    <a:bodyPr/>
                    <a:lstStyle/>
                    <a:p>
                      <a:pPr marL="0" indent="0" algn="ctr">
                        <a:buNone/>
                      </a:pPr>
                      <a:r>
                        <a:rPr lang="en-US" sz="1200" b="1" dirty="0">
                          <a:solidFill>
                            <a:srgbClr val="FFFFFF"/>
                          </a:solidFill>
                        </a:rPr>
                        <a:t>Remaining Equity</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1B5E6B"/>
                    </a:solidFill>
                  </a:tcPr>
                </a:tc>
                <a:extLst>
                  <a:ext uri="{0D108BD9-81ED-4DB2-BD59-A6C34878D82A}">
                    <a16:rowId xmlns:a16="http://schemas.microsoft.com/office/drawing/2014/main" val="10000"/>
                  </a:ext>
                </a:extLst>
              </a:tr>
              <a:tr h="342900">
                <a:tc>
                  <a:txBody>
                    <a:bodyPr/>
                    <a:lstStyle/>
                    <a:p>
                      <a:pPr marL="0" indent="0" algn="ctr">
                        <a:buNone/>
                      </a:pPr>
                      <a:r>
                        <a:rPr lang="en-US" sz="1200" dirty="0">
                          <a:solidFill>
                            <a:srgbClr val="000000"/>
                          </a:solidFill>
                        </a:rPr>
                        <a:t>Year 1 (2027)</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200" dirty="0">
                          <a:solidFill>
                            <a:srgbClr val="000000"/>
                          </a:solidFill>
                        </a:rPr>
                        <a:t>$3,281,095</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200" dirty="0">
                          <a:solidFill>
                            <a:srgbClr val="000000"/>
                          </a:solidFill>
                        </a:rPr>
                        <a:t>$5,595,200</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200" b="1" dirty="0">
                          <a:solidFill>
                            <a:srgbClr val="1B5E6B"/>
                          </a:solidFill>
                        </a:rPr>
                        <a:t>$2,314,105</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0001"/>
                  </a:ext>
                </a:extLst>
              </a:tr>
              <a:tr h="342900">
                <a:tc>
                  <a:txBody>
                    <a:bodyPr/>
                    <a:lstStyle/>
                    <a:p>
                      <a:pPr marL="0" indent="0" algn="ctr">
                        <a:buNone/>
                      </a:pPr>
                      <a:r>
                        <a:rPr lang="en-US" sz="1200" dirty="0">
                          <a:solidFill>
                            <a:srgbClr val="000000"/>
                          </a:solidFill>
                        </a:rPr>
                        <a:t>Year 2 (2028)</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000000"/>
                          </a:solidFill>
                        </a:rPr>
                        <a:t>$3,588,528</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000000"/>
                          </a:solidFill>
                        </a:rPr>
                        <a:t>$5,819,008</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1B5E6B"/>
                          </a:solidFill>
                        </a:rPr>
                        <a:t>$2,230,480</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42900">
                <a:tc>
                  <a:txBody>
                    <a:bodyPr/>
                    <a:lstStyle/>
                    <a:p>
                      <a:pPr marL="0" indent="0" algn="ctr">
                        <a:buNone/>
                      </a:pPr>
                      <a:r>
                        <a:rPr lang="en-US" sz="1200" dirty="0">
                          <a:solidFill>
                            <a:srgbClr val="000000"/>
                          </a:solidFill>
                        </a:rPr>
                        <a:t>Year 3 (2029)</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200" dirty="0">
                          <a:solidFill>
                            <a:srgbClr val="000000"/>
                          </a:solidFill>
                        </a:rPr>
                        <a:t>$3,924,767</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200" dirty="0">
                          <a:solidFill>
                            <a:srgbClr val="000000"/>
                          </a:solidFill>
                        </a:rPr>
                        <a:t>$6,051,768</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ctr">
                        <a:buNone/>
                      </a:pPr>
                      <a:r>
                        <a:rPr lang="en-US" sz="1200" b="1" dirty="0">
                          <a:solidFill>
                            <a:srgbClr val="1B5E6B"/>
                          </a:solidFill>
                        </a:rPr>
                        <a:t>$2,127,001</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bl>
          </a:graphicData>
        </a:graphic>
      </p:graphicFrame>
      <p:sp>
        <p:nvSpPr>
          <p:cNvPr id="34" name="Text 31"/>
          <p:cNvSpPr/>
          <p:nvPr/>
        </p:nvSpPr>
        <p:spPr>
          <a:xfrm>
            <a:off x="8503920" y="5166360"/>
            <a:ext cx="3200400" cy="1371600"/>
          </a:xfrm>
          <a:prstGeom prst="rect">
            <a:avLst/>
          </a:prstGeom>
          <a:noFill/>
          <a:ln/>
        </p:spPr>
        <p:txBody>
          <a:bodyPr wrap="square" lIns="0" tIns="0" rIns="0" bIns="0" rtlCol="0" anchor="t"/>
          <a:lstStyle/>
          <a:p>
            <a:pPr marL="0" indent="0">
              <a:lnSpc>
                <a:spcPct val="120000"/>
              </a:lnSpc>
              <a:buNone/>
            </a:pPr>
            <a:r>
              <a:rPr lang="en-US" sz="1150" i="1" dirty="0">
                <a:solidFill>
                  <a:srgbClr val="6B6B6B"/>
                </a:solidFill>
                <a:latin typeface="Calibri" pitchFamily="34" charset="0"/>
                <a:ea typeface="Calibri" pitchFamily="34" charset="-122"/>
                <a:cs typeface="Calibri" pitchFamily="34" charset="-120"/>
              </a:rPr>
              <a:t>Equity stays above $2.1M through year three — assuming 4% annual appreciation — even if the bridge runs well past the 18–24 month target.</a:t>
            </a:r>
            <a:endParaRPr lang="en-US" sz="11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502920" y="320040"/>
            <a:ext cx="9144000" cy="274320"/>
          </a:xfrm>
          <a:prstGeom prst="rect">
            <a:avLst/>
          </a:prstGeom>
          <a:noFill/>
          <a:ln/>
        </p:spPr>
        <p:txBody>
          <a:bodyPr wrap="square" rtlCol="0" anchor="ctr"/>
          <a:lstStyle/>
          <a:p>
            <a:pPr marL="0" indent="0">
              <a:buNone/>
            </a:pPr>
            <a:r>
              <a:rPr lang="en-US" sz="1200" b="1" kern="0" spc="200" dirty="0">
                <a:solidFill>
                  <a:srgbClr val="C8922A"/>
                </a:solidFill>
                <a:latin typeface="Calibri" pitchFamily="34" charset="0"/>
                <a:ea typeface="Calibri" pitchFamily="34" charset="-122"/>
                <a:cs typeface="Calibri" pitchFamily="34" charset="-120"/>
              </a:rPr>
              <a:t>SMPL MORTGAGE  ·  CASE STUDY</a:t>
            </a:r>
            <a:endParaRPr lang="en-US" sz="1200" dirty="0"/>
          </a:p>
        </p:txBody>
      </p:sp>
      <p:sp>
        <p:nvSpPr>
          <p:cNvPr id="3" name="Text 1"/>
          <p:cNvSpPr/>
          <p:nvPr/>
        </p:nvSpPr>
        <p:spPr>
          <a:xfrm>
            <a:off x="457200" y="566928"/>
            <a:ext cx="10058400" cy="594360"/>
          </a:xfrm>
          <a:prstGeom prst="rect">
            <a:avLst/>
          </a:prstGeom>
          <a:noFill/>
          <a:ln/>
        </p:spPr>
        <p:txBody>
          <a:bodyPr wrap="square" lIns="0" tIns="0" rIns="0" bIns="0" rtlCol="0" anchor="ctr"/>
          <a:lstStyle/>
          <a:p>
            <a:pPr marL="0" indent="0">
              <a:buNone/>
            </a:pPr>
            <a:r>
              <a:rPr lang="en-US" sz="3000" b="1" dirty="0">
                <a:solidFill>
                  <a:srgbClr val="1B5E6B"/>
                </a:solidFill>
                <a:latin typeface="DM Sans Medium" pitchFamily="2" charset="0"/>
                <a:ea typeface="Cambria" pitchFamily="34" charset="-122"/>
                <a:cs typeface="Cambria" pitchFamily="34" charset="-120"/>
              </a:rPr>
              <a:t>Alternatives Considered</a:t>
            </a:r>
            <a:endParaRPr lang="en-US" sz="3000" dirty="0"/>
          </a:p>
        </p:txBody>
      </p:sp>
      <p:sp>
        <p:nvSpPr>
          <p:cNvPr id="4" name="Text 2"/>
          <p:cNvSpPr/>
          <p:nvPr/>
        </p:nvSpPr>
        <p:spPr>
          <a:xfrm>
            <a:off x="502920" y="1133856"/>
            <a:ext cx="10058400" cy="365760"/>
          </a:xfrm>
          <a:prstGeom prst="rect">
            <a:avLst/>
          </a:prstGeom>
          <a:noFill/>
          <a:ln/>
        </p:spPr>
        <p:txBody>
          <a:bodyPr wrap="square" lIns="0" tIns="0" rIns="0" bIns="0" rtlCol="0" anchor="ctr"/>
          <a:lstStyle/>
          <a:p>
            <a:pPr marL="0" indent="0">
              <a:buNone/>
            </a:pPr>
            <a:r>
              <a:rPr lang="en-US" sz="1450" i="1" dirty="0">
                <a:solidFill>
                  <a:srgbClr val="6B6B6B"/>
                </a:solidFill>
                <a:latin typeface="Calibri" pitchFamily="34" charset="0"/>
                <a:ea typeface="Calibri" pitchFamily="34" charset="-122"/>
                <a:cs typeface="Calibri" pitchFamily="34" charset="-120"/>
              </a:rPr>
              <a:t>Why a Fixed-Rate Jumbo Reverse Mortgage Was the Only Structure That Fit</a:t>
            </a:r>
            <a:endParaRPr lang="en-US" sz="1450" dirty="0"/>
          </a:p>
        </p:txBody>
      </p:sp>
      <p:sp>
        <p:nvSpPr>
          <p:cNvPr id="5" name="Shape 3"/>
          <p:cNvSpPr/>
          <p:nvPr/>
        </p:nvSpPr>
        <p:spPr>
          <a:xfrm>
            <a:off x="502920" y="1783080"/>
            <a:ext cx="384048" cy="384048"/>
          </a:xfrm>
          <a:prstGeom prst="ellipse">
            <a:avLst/>
          </a:prstGeom>
          <a:solidFill>
            <a:srgbClr val="F5F0E4"/>
          </a:solidFill>
          <a:ln/>
        </p:spPr>
        <p:txBody>
          <a:bodyPr/>
          <a:lstStyle/>
          <a:p>
            <a:endParaRPr lang="en-US"/>
          </a:p>
        </p:txBody>
      </p:sp>
      <p:sp>
        <p:nvSpPr>
          <p:cNvPr id="6" name="Text 4"/>
          <p:cNvSpPr/>
          <p:nvPr/>
        </p:nvSpPr>
        <p:spPr>
          <a:xfrm>
            <a:off x="502920" y="178308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1</a:t>
            </a:r>
            <a:endParaRPr lang="en-US" sz="1600" dirty="0"/>
          </a:p>
        </p:txBody>
      </p:sp>
      <p:sp>
        <p:nvSpPr>
          <p:cNvPr id="7" name="Text 5"/>
          <p:cNvSpPr/>
          <p:nvPr/>
        </p:nvSpPr>
        <p:spPr>
          <a:xfrm>
            <a:off x="975360" y="1764792"/>
            <a:ext cx="102412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HELOC — RULED OUT</a:t>
            </a:r>
            <a:endParaRPr lang="en-US" sz="1300" dirty="0"/>
          </a:p>
        </p:txBody>
      </p:sp>
      <p:sp>
        <p:nvSpPr>
          <p:cNvPr id="8" name="Text 6"/>
          <p:cNvSpPr/>
          <p:nvPr/>
        </p:nvSpPr>
        <p:spPr>
          <a:xfrm>
            <a:off x="1051560" y="2039112"/>
            <a:ext cx="10241280" cy="566928"/>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No conventional income to qualify against, and the existing first mortgage already uses up most of the home's usable equity under a standard CLTV limit.</a:t>
            </a:r>
            <a:endParaRPr lang="en-US" sz="1250" dirty="0"/>
          </a:p>
        </p:txBody>
      </p:sp>
      <p:sp>
        <p:nvSpPr>
          <p:cNvPr id="9" name="Shape 7"/>
          <p:cNvSpPr/>
          <p:nvPr/>
        </p:nvSpPr>
        <p:spPr>
          <a:xfrm>
            <a:off x="502920" y="2743200"/>
            <a:ext cx="384048" cy="384048"/>
          </a:xfrm>
          <a:prstGeom prst="ellipse">
            <a:avLst/>
          </a:prstGeom>
          <a:solidFill>
            <a:srgbClr val="F5F0E4"/>
          </a:solidFill>
          <a:ln/>
        </p:spPr>
        <p:txBody>
          <a:bodyPr/>
          <a:lstStyle/>
          <a:p>
            <a:endParaRPr lang="en-US"/>
          </a:p>
        </p:txBody>
      </p:sp>
      <p:sp>
        <p:nvSpPr>
          <p:cNvPr id="10" name="Text 8"/>
          <p:cNvSpPr/>
          <p:nvPr/>
        </p:nvSpPr>
        <p:spPr>
          <a:xfrm>
            <a:off x="502920" y="274320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2</a:t>
            </a:r>
            <a:endParaRPr lang="en-US" sz="1600" dirty="0"/>
          </a:p>
        </p:txBody>
      </p:sp>
      <p:sp>
        <p:nvSpPr>
          <p:cNvPr id="11" name="Text 9"/>
          <p:cNvSpPr/>
          <p:nvPr/>
        </p:nvSpPr>
        <p:spPr>
          <a:xfrm>
            <a:off x="975360" y="2679192"/>
            <a:ext cx="102412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CONVENTIONAL CASH-OUT REFINANCE — RULED OUT</a:t>
            </a:r>
            <a:endParaRPr lang="en-US" sz="1300" dirty="0"/>
          </a:p>
        </p:txBody>
      </p:sp>
      <p:sp>
        <p:nvSpPr>
          <p:cNvPr id="12" name="Text 10"/>
          <p:cNvSpPr/>
          <p:nvPr/>
        </p:nvSpPr>
        <p:spPr>
          <a:xfrm>
            <a:off x="1051560" y="2999232"/>
            <a:ext cx="10241280" cy="566928"/>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Same barrier as the HELOC: conventional refinancing requires provable, ongoing income to qualify — income a reverse mortgage doesn't require.</a:t>
            </a:r>
            <a:endParaRPr lang="en-US" sz="1250" dirty="0"/>
          </a:p>
        </p:txBody>
      </p:sp>
      <p:sp>
        <p:nvSpPr>
          <p:cNvPr id="13" name="Shape 11"/>
          <p:cNvSpPr/>
          <p:nvPr/>
        </p:nvSpPr>
        <p:spPr>
          <a:xfrm>
            <a:off x="502920" y="3607070"/>
            <a:ext cx="384048" cy="384048"/>
          </a:xfrm>
          <a:prstGeom prst="ellipse">
            <a:avLst/>
          </a:prstGeom>
          <a:solidFill>
            <a:srgbClr val="F5F0E4"/>
          </a:solidFill>
          <a:ln/>
        </p:spPr>
        <p:txBody>
          <a:bodyPr/>
          <a:lstStyle/>
          <a:p>
            <a:endParaRPr lang="en-US"/>
          </a:p>
        </p:txBody>
      </p:sp>
      <p:sp>
        <p:nvSpPr>
          <p:cNvPr id="14" name="Text 12"/>
          <p:cNvSpPr/>
          <p:nvPr/>
        </p:nvSpPr>
        <p:spPr>
          <a:xfrm>
            <a:off x="502920" y="3597445"/>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3</a:t>
            </a:r>
            <a:endParaRPr lang="en-US" sz="1600" dirty="0"/>
          </a:p>
        </p:txBody>
      </p:sp>
      <p:sp>
        <p:nvSpPr>
          <p:cNvPr id="15" name="Text 13"/>
          <p:cNvSpPr/>
          <p:nvPr/>
        </p:nvSpPr>
        <p:spPr>
          <a:xfrm>
            <a:off x="975360" y="3609955"/>
            <a:ext cx="102412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LEVERAGE THE FARMLAND DIRECTLY — RULED OUT</a:t>
            </a:r>
            <a:endParaRPr lang="en-US" sz="1300" dirty="0"/>
          </a:p>
        </p:txBody>
      </p:sp>
      <p:sp>
        <p:nvSpPr>
          <p:cNvPr id="16" name="Text 14"/>
          <p:cNvSpPr/>
          <p:nvPr/>
        </p:nvSpPr>
        <p:spPr>
          <a:xfrm>
            <a:off x="1051560" y="3959352"/>
            <a:ext cx="10241280" cy="566928"/>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The land behind the pending $8–10M liquidity event is farmland held within a much larger multi-investor asset pool — it isn't hers alone to pledge or borrow against.</a:t>
            </a:r>
            <a:endParaRPr lang="en-US" sz="1250" dirty="0"/>
          </a:p>
        </p:txBody>
      </p:sp>
      <p:sp>
        <p:nvSpPr>
          <p:cNvPr id="17" name="Shape 15"/>
          <p:cNvSpPr/>
          <p:nvPr/>
        </p:nvSpPr>
        <p:spPr>
          <a:xfrm>
            <a:off x="502920" y="4663440"/>
            <a:ext cx="384048" cy="384048"/>
          </a:xfrm>
          <a:prstGeom prst="ellipse">
            <a:avLst/>
          </a:prstGeom>
          <a:solidFill>
            <a:srgbClr val="F5F0E4"/>
          </a:solidFill>
          <a:ln/>
        </p:spPr>
        <p:txBody>
          <a:bodyPr/>
          <a:lstStyle/>
          <a:p>
            <a:endParaRPr lang="en-US"/>
          </a:p>
        </p:txBody>
      </p:sp>
      <p:sp>
        <p:nvSpPr>
          <p:cNvPr id="18" name="Text 16"/>
          <p:cNvSpPr/>
          <p:nvPr/>
        </p:nvSpPr>
        <p:spPr>
          <a:xfrm>
            <a:off x="502920" y="466344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4</a:t>
            </a:r>
            <a:endParaRPr lang="en-US" sz="1600" dirty="0"/>
          </a:p>
        </p:txBody>
      </p:sp>
      <p:sp>
        <p:nvSpPr>
          <p:cNvPr id="19" name="Text 17"/>
          <p:cNvSpPr/>
          <p:nvPr/>
        </p:nvSpPr>
        <p:spPr>
          <a:xfrm>
            <a:off x="975360" y="4631674"/>
            <a:ext cx="102412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SELL THE FAMILY HOME — RULED OUT BY CHOICE</a:t>
            </a:r>
            <a:endParaRPr lang="en-US" sz="1300" dirty="0"/>
          </a:p>
        </p:txBody>
      </p:sp>
      <p:sp>
        <p:nvSpPr>
          <p:cNvPr id="20" name="Text 18"/>
          <p:cNvSpPr/>
          <p:nvPr/>
        </p:nvSpPr>
        <p:spPr>
          <a:xfrm>
            <a:off x="1051560" y="4919472"/>
            <a:ext cx="10241280" cy="566928"/>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Financially the simplest option, but this is a long-held, historically significant family home. Linda wants to keep it intact for her adult children, not sell it to solve a temporary cash gap.</a:t>
            </a:r>
            <a:endParaRPr lang="en-US" sz="1250" dirty="0"/>
          </a:p>
        </p:txBody>
      </p:sp>
      <p:sp>
        <p:nvSpPr>
          <p:cNvPr id="21" name="Shape 19"/>
          <p:cNvSpPr/>
          <p:nvPr/>
        </p:nvSpPr>
        <p:spPr>
          <a:xfrm>
            <a:off x="457200" y="5669280"/>
            <a:ext cx="11247120" cy="1051560"/>
          </a:xfrm>
          <a:prstGeom prst="roundRect">
            <a:avLst>
              <a:gd name="adj" fmla="val 8696"/>
            </a:avLst>
          </a:prstGeom>
          <a:solidFill>
            <a:srgbClr val="1B5E6B"/>
          </a:solidFill>
          <a:ln/>
        </p:spPr>
        <p:txBody>
          <a:bodyPr/>
          <a:lstStyle/>
          <a:p>
            <a:endParaRPr lang="en-US"/>
          </a:p>
        </p:txBody>
      </p:sp>
      <p:sp>
        <p:nvSpPr>
          <p:cNvPr id="22" name="Text 20"/>
          <p:cNvSpPr/>
          <p:nvPr/>
        </p:nvSpPr>
        <p:spPr>
          <a:xfrm>
            <a:off x="731520" y="5806440"/>
            <a:ext cx="10698480" cy="822960"/>
          </a:xfrm>
          <a:prstGeom prst="rect">
            <a:avLst/>
          </a:prstGeom>
          <a:noFill/>
          <a:ln/>
        </p:spPr>
        <p:txBody>
          <a:bodyPr wrap="square" lIns="0" tIns="0" rIns="0" bIns="0" rtlCol="0" anchor="ctr"/>
          <a:lstStyle/>
          <a:p>
            <a:pPr marL="0" indent="0">
              <a:lnSpc>
                <a:spcPct val="115000"/>
              </a:lnSpc>
              <a:buNone/>
            </a:pPr>
            <a:r>
              <a:rPr lang="en-US" sz="1500" b="1" dirty="0">
                <a:solidFill>
                  <a:srgbClr val="C8922A"/>
                </a:solidFill>
                <a:latin typeface="Calibri" pitchFamily="34" charset="0"/>
                <a:ea typeface="Calibri" pitchFamily="34" charset="-122"/>
                <a:cs typeface="Calibri" pitchFamily="34" charset="-120"/>
              </a:rPr>
              <a:t>SELECTED  —  Fixed-Rate Jumbo Reverse Mortgage
</a:t>
            </a:r>
            <a:r>
              <a:rPr lang="en-US" sz="1300" dirty="0">
                <a:solidFill>
                  <a:srgbClr val="FFFFFF"/>
                </a:solidFill>
                <a:latin typeface="Calibri" pitchFamily="34" charset="0"/>
                <a:ea typeface="Calibri" pitchFamily="34" charset="-122"/>
                <a:cs typeface="Calibri" pitchFamily="34" charset="-120"/>
              </a:rPr>
              <a:t>No income qualification. No monthly payment. Non-recourse. Keeps both the home and the farmland fully intact until the real liquidity event actually closes.</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300027"/>
            <a:ext cx="10515600" cy="274320"/>
          </a:xfrm>
          <a:prstGeom prst="rect">
            <a:avLst/>
          </a:prstGeom>
          <a:noFill/>
          <a:ln/>
        </p:spPr>
        <p:txBody>
          <a:bodyPr wrap="square" rtlCol="0" anchor="ctr"/>
          <a:lstStyle/>
          <a:p>
            <a:pPr marL="0" indent="0">
              <a:buNone/>
            </a:pPr>
            <a:r>
              <a:rPr lang="en-US" sz="1200" b="1" kern="0" spc="150" dirty="0">
                <a:solidFill>
                  <a:srgbClr val="06559D"/>
                </a:solidFill>
                <a:latin typeface="DM Sans" pitchFamily="34" charset="0"/>
                <a:ea typeface="DM Sans" pitchFamily="34" charset="-122"/>
                <a:cs typeface="DM Sans" pitchFamily="34" charset="-120"/>
              </a:rPr>
              <a:t>CASE STUDY  ·  A DIVIDED ESTATE</a:t>
            </a:r>
            <a:endParaRPr lang="en-US" sz="1200" dirty="0"/>
          </a:p>
        </p:txBody>
      </p:sp>
      <p:sp>
        <p:nvSpPr>
          <p:cNvPr id="3" name="Text 1"/>
          <p:cNvSpPr/>
          <p:nvPr/>
        </p:nvSpPr>
        <p:spPr>
          <a:xfrm>
            <a:off x="502920" y="548640"/>
            <a:ext cx="10881360" cy="960120"/>
          </a:xfrm>
          <a:prstGeom prst="rect">
            <a:avLst/>
          </a:prstGeom>
          <a:noFill/>
          <a:ln/>
        </p:spPr>
        <p:txBody>
          <a:bodyPr wrap="square" lIns="0" tIns="0" rIns="0" bIns="0" rtlCol="0" anchor="ctr"/>
          <a:lstStyle/>
          <a:p>
            <a:pPr marL="0" indent="0">
              <a:lnSpc>
                <a:spcPct val="102000"/>
              </a:lnSpc>
              <a:buNone/>
            </a:pPr>
            <a:r>
              <a:rPr lang="en-US" sz="3000" b="1" dirty="0">
                <a:solidFill>
                  <a:srgbClr val="1A2733"/>
                </a:solidFill>
                <a:latin typeface="DM Sans" pitchFamily="34" charset="0"/>
                <a:ea typeface="DM Sans" pitchFamily="34" charset="-122"/>
                <a:cs typeface="DM Sans" pitchFamily="34" charset="-120"/>
              </a:rPr>
              <a:t>Legacy, Liquidity &amp; A Divided Estate</a:t>
            </a:r>
            <a:endParaRPr lang="en-US" sz="3000" dirty="0"/>
          </a:p>
        </p:txBody>
      </p:sp>
      <p:sp>
        <p:nvSpPr>
          <p:cNvPr id="5" name="Shape 3"/>
          <p:cNvSpPr/>
          <p:nvPr/>
        </p:nvSpPr>
        <p:spPr>
          <a:xfrm>
            <a:off x="502920" y="1828800"/>
            <a:ext cx="5212080" cy="4206240"/>
          </a:xfrm>
          <a:prstGeom prst="roundRect">
            <a:avLst>
              <a:gd name="adj" fmla="val 1739"/>
            </a:avLst>
          </a:prstGeom>
          <a:solidFill>
            <a:srgbClr val="F7FAFD"/>
          </a:solidFill>
          <a:ln w="12700">
            <a:solidFill>
              <a:srgbClr val="D8E2EC"/>
            </a:solidFill>
            <a:prstDash val="solid"/>
          </a:ln>
        </p:spPr>
        <p:txBody>
          <a:bodyPr/>
          <a:lstStyle/>
          <a:p>
            <a:endParaRPr lang="en-US"/>
          </a:p>
        </p:txBody>
      </p:sp>
      <p:sp>
        <p:nvSpPr>
          <p:cNvPr id="6" name="Shape 4"/>
          <p:cNvSpPr/>
          <p:nvPr/>
        </p:nvSpPr>
        <p:spPr>
          <a:xfrm>
            <a:off x="731520" y="2057400"/>
            <a:ext cx="566928" cy="566928"/>
          </a:xfrm>
          <a:prstGeom prst="ellipse">
            <a:avLst/>
          </a:prstGeom>
          <a:solidFill>
            <a:srgbClr val="FFFFFF"/>
          </a:solidFill>
          <a:ln w="19050">
            <a:solidFill>
              <a:srgbClr val="06559D"/>
            </a:solidFill>
            <a:prstDash val="solid"/>
          </a:ln>
        </p:spPr>
        <p:txBody>
          <a:bodyPr/>
          <a:lstStyle/>
          <a:p>
            <a:endParaRPr lang="en-US"/>
          </a:p>
        </p:txBody>
      </p:sp>
      <p:sp>
        <p:nvSpPr>
          <p:cNvPr id="7" name="Text 5"/>
          <p:cNvSpPr/>
          <p:nvPr/>
        </p:nvSpPr>
        <p:spPr>
          <a:xfrm>
            <a:off x="731520" y="2057400"/>
            <a:ext cx="566928" cy="566928"/>
          </a:xfrm>
          <a:prstGeom prst="rect">
            <a:avLst/>
          </a:prstGeom>
          <a:noFill/>
          <a:ln/>
        </p:spPr>
        <p:txBody>
          <a:bodyPr wrap="square" lIns="0" tIns="0" rIns="0" bIns="0" rtlCol="0" anchor="ctr"/>
          <a:lstStyle/>
          <a:p>
            <a:pPr marL="0" indent="0" algn="ctr">
              <a:buNone/>
            </a:pPr>
            <a:r>
              <a:rPr lang="en-US" sz="2000" dirty="0">
                <a:solidFill>
                  <a:srgbClr val="06559D"/>
                </a:solidFill>
                <a:latin typeface="DM Sans" pitchFamily="34" charset="0"/>
                <a:ea typeface="DM Sans" pitchFamily="34" charset="-122"/>
                <a:cs typeface="DM Sans" pitchFamily="34" charset="-120"/>
              </a:rPr>
              <a:t>👵</a:t>
            </a:r>
            <a:endParaRPr lang="en-US" sz="2000" dirty="0"/>
          </a:p>
        </p:txBody>
      </p:sp>
      <p:sp>
        <p:nvSpPr>
          <p:cNvPr id="8" name="Text 6"/>
          <p:cNvSpPr/>
          <p:nvPr/>
        </p:nvSpPr>
        <p:spPr>
          <a:xfrm>
            <a:off x="1463040" y="2103120"/>
            <a:ext cx="4023360" cy="457200"/>
          </a:xfrm>
          <a:prstGeom prst="rect">
            <a:avLst/>
          </a:prstGeom>
          <a:noFill/>
          <a:ln/>
        </p:spPr>
        <p:txBody>
          <a:bodyPr wrap="square" lIns="0" tIns="0" rIns="0" bIns="0" rtlCol="0" anchor="ctr"/>
          <a:lstStyle/>
          <a:p>
            <a:pPr marL="0" indent="0">
              <a:buNone/>
            </a:pPr>
            <a:r>
              <a:rPr lang="en-US" sz="1550" b="1" dirty="0">
                <a:solidFill>
                  <a:srgbClr val="1A2733"/>
                </a:solidFill>
                <a:latin typeface="DM Sans" pitchFamily="34" charset="0"/>
                <a:ea typeface="DM Sans" pitchFamily="34" charset="-122"/>
                <a:cs typeface="DM Sans" pitchFamily="34" charset="-120"/>
              </a:rPr>
              <a:t>Advisor-referred widow, age 88</a:t>
            </a:r>
            <a:endParaRPr lang="en-US" sz="1550" dirty="0"/>
          </a:p>
        </p:txBody>
      </p:sp>
      <p:sp>
        <p:nvSpPr>
          <p:cNvPr id="9" name="Text 7"/>
          <p:cNvSpPr/>
          <p:nvPr/>
        </p:nvSpPr>
        <p:spPr>
          <a:xfrm>
            <a:off x="777240" y="2880360"/>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Sold prior home</a:t>
            </a:r>
            <a:endParaRPr lang="en-US" sz="1200" dirty="0"/>
          </a:p>
        </p:txBody>
      </p:sp>
      <p:sp>
        <p:nvSpPr>
          <p:cNvPr id="10" name="Text 8"/>
          <p:cNvSpPr/>
          <p:nvPr/>
        </p:nvSpPr>
        <p:spPr>
          <a:xfrm>
            <a:off x="2691994" y="2880360"/>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$1,800,000</a:t>
            </a:r>
            <a:endParaRPr lang="en-US" sz="1300" dirty="0"/>
          </a:p>
        </p:txBody>
      </p:sp>
      <p:sp>
        <p:nvSpPr>
          <p:cNvPr id="11" name="Shape 9"/>
          <p:cNvSpPr/>
          <p:nvPr/>
        </p:nvSpPr>
        <p:spPr>
          <a:xfrm>
            <a:off x="777240" y="3273552"/>
            <a:ext cx="4663440" cy="0"/>
          </a:xfrm>
          <a:prstGeom prst="line">
            <a:avLst/>
          </a:prstGeom>
          <a:noFill/>
          <a:ln w="9525">
            <a:solidFill>
              <a:srgbClr val="D8E2EC"/>
            </a:solidFill>
            <a:prstDash val="solid"/>
          </a:ln>
        </p:spPr>
        <p:txBody>
          <a:bodyPr/>
          <a:lstStyle/>
          <a:p>
            <a:endParaRPr lang="en-US"/>
          </a:p>
        </p:txBody>
      </p:sp>
      <p:sp>
        <p:nvSpPr>
          <p:cNvPr id="12" name="Text 10"/>
          <p:cNvSpPr/>
          <p:nvPr/>
        </p:nvSpPr>
        <p:spPr>
          <a:xfrm>
            <a:off x="777240" y="3273552"/>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Purchased (property value)</a:t>
            </a:r>
            <a:endParaRPr lang="en-US" sz="1200" dirty="0"/>
          </a:p>
        </p:txBody>
      </p:sp>
      <p:sp>
        <p:nvSpPr>
          <p:cNvPr id="13" name="Text 11"/>
          <p:cNvSpPr/>
          <p:nvPr/>
        </p:nvSpPr>
        <p:spPr>
          <a:xfrm>
            <a:off x="2691994" y="3273552"/>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$1,300,000</a:t>
            </a:r>
            <a:endParaRPr lang="en-US" sz="1300" dirty="0"/>
          </a:p>
        </p:txBody>
      </p:sp>
      <p:sp>
        <p:nvSpPr>
          <p:cNvPr id="14" name="Shape 12"/>
          <p:cNvSpPr/>
          <p:nvPr/>
        </p:nvSpPr>
        <p:spPr>
          <a:xfrm>
            <a:off x="777240" y="3666744"/>
            <a:ext cx="4663440" cy="0"/>
          </a:xfrm>
          <a:prstGeom prst="line">
            <a:avLst/>
          </a:prstGeom>
          <a:noFill/>
          <a:ln w="9525">
            <a:solidFill>
              <a:srgbClr val="D8E2EC"/>
            </a:solidFill>
            <a:prstDash val="solid"/>
          </a:ln>
        </p:spPr>
        <p:txBody>
          <a:bodyPr/>
          <a:lstStyle/>
          <a:p>
            <a:endParaRPr lang="en-US"/>
          </a:p>
        </p:txBody>
      </p:sp>
      <p:sp>
        <p:nvSpPr>
          <p:cNvPr id="15" name="Text 13"/>
          <p:cNvSpPr/>
          <p:nvPr/>
        </p:nvSpPr>
        <p:spPr>
          <a:xfrm>
            <a:off x="777240" y="3666744"/>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Borrowing Capacity (Reverse for Purchase)</a:t>
            </a:r>
            <a:endParaRPr lang="en-US" sz="1200" dirty="0"/>
          </a:p>
        </p:txBody>
      </p:sp>
      <p:sp>
        <p:nvSpPr>
          <p:cNvPr id="16" name="Text 14"/>
          <p:cNvSpPr/>
          <p:nvPr/>
        </p:nvSpPr>
        <p:spPr>
          <a:xfrm>
            <a:off x="2691994" y="3666744"/>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$735,528</a:t>
            </a:r>
            <a:endParaRPr lang="en-US" sz="1300" dirty="0"/>
          </a:p>
        </p:txBody>
      </p:sp>
      <p:sp>
        <p:nvSpPr>
          <p:cNvPr id="17" name="Shape 15"/>
          <p:cNvSpPr/>
          <p:nvPr/>
        </p:nvSpPr>
        <p:spPr>
          <a:xfrm>
            <a:off x="777240" y="4059936"/>
            <a:ext cx="4663440" cy="0"/>
          </a:xfrm>
          <a:prstGeom prst="line">
            <a:avLst/>
          </a:prstGeom>
          <a:noFill/>
          <a:ln w="9525">
            <a:solidFill>
              <a:srgbClr val="D8E2EC"/>
            </a:solidFill>
            <a:prstDash val="solid"/>
          </a:ln>
        </p:spPr>
        <p:txBody>
          <a:bodyPr/>
          <a:lstStyle/>
          <a:p>
            <a:endParaRPr lang="en-US"/>
          </a:p>
        </p:txBody>
      </p:sp>
      <p:sp>
        <p:nvSpPr>
          <p:cNvPr id="18" name="Text 16"/>
          <p:cNvSpPr/>
          <p:nvPr/>
        </p:nvSpPr>
        <p:spPr>
          <a:xfrm>
            <a:off x="777240" y="4059936"/>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Cash to client (inheritance advance)</a:t>
            </a:r>
            <a:endParaRPr lang="en-US" sz="1200" dirty="0"/>
          </a:p>
        </p:txBody>
      </p:sp>
      <p:sp>
        <p:nvSpPr>
          <p:cNvPr id="19" name="Text 17"/>
          <p:cNvSpPr/>
          <p:nvPr/>
        </p:nvSpPr>
        <p:spPr>
          <a:xfrm>
            <a:off x="2691994" y="4059936"/>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$402,627.19</a:t>
            </a:r>
            <a:endParaRPr lang="en-US" sz="1300" dirty="0"/>
          </a:p>
        </p:txBody>
      </p:sp>
      <p:sp>
        <p:nvSpPr>
          <p:cNvPr id="20" name="Shape 18"/>
          <p:cNvSpPr/>
          <p:nvPr/>
        </p:nvSpPr>
        <p:spPr>
          <a:xfrm>
            <a:off x="777240" y="4453128"/>
            <a:ext cx="4663440" cy="0"/>
          </a:xfrm>
          <a:prstGeom prst="line">
            <a:avLst/>
          </a:prstGeom>
          <a:noFill/>
          <a:ln w="9525">
            <a:solidFill>
              <a:srgbClr val="D8E2EC"/>
            </a:solidFill>
            <a:prstDash val="solid"/>
          </a:ln>
        </p:spPr>
        <p:txBody>
          <a:bodyPr/>
          <a:lstStyle/>
          <a:p>
            <a:endParaRPr lang="en-US"/>
          </a:p>
        </p:txBody>
      </p:sp>
      <p:sp>
        <p:nvSpPr>
          <p:cNvPr id="21" name="Text 19"/>
          <p:cNvSpPr/>
          <p:nvPr/>
        </p:nvSpPr>
        <p:spPr>
          <a:xfrm>
            <a:off x="777240" y="4453128"/>
            <a:ext cx="2606040" cy="39319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LOC retained (reserve)</a:t>
            </a:r>
            <a:endParaRPr lang="en-US" sz="1200" dirty="0"/>
          </a:p>
        </p:txBody>
      </p:sp>
      <p:sp>
        <p:nvSpPr>
          <p:cNvPr id="22" name="Text 20"/>
          <p:cNvSpPr/>
          <p:nvPr/>
        </p:nvSpPr>
        <p:spPr>
          <a:xfrm>
            <a:off x="2691994" y="4453128"/>
            <a:ext cx="2592324" cy="393192"/>
          </a:xfrm>
          <a:prstGeom prst="rect">
            <a:avLst/>
          </a:prstGeom>
          <a:noFill/>
          <a:ln/>
        </p:spPr>
        <p:txBody>
          <a:bodyPr wrap="square" lIns="0" tIns="0" rIns="0" bIns="0" rtlCol="0" anchor="ctr"/>
          <a:lstStyle/>
          <a:p>
            <a:pPr marL="0" indent="0" algn="r">
              <a:buNone/>
            </a:pPr>
            <a:r>
              <a:rPr lang="en-US" sz="1300" b="1" dirty="0">
                <a:solidFill>
                  <a:srgbClr val="1A2733"/>
                </a:solidFill>
                <a:latin typeface="DM Sans" pitchFamily="34" charset="0"/>
                <a:ea typeface="DM Sans" pitchFamily="34" charset="-122"/>
                <a:cs typeface="DM Sans" pitchFamily="34" charset="-120"/>
              </a:rPr>
              <a:t>$294,211.20</a:t>
            </a:r>
            <a:endParaRPr lang="en-US" sz="1300" dirty="0"/>
          </a:p>
        </p:txBody>
      </p:sp>
      <p:sp>
        <p:nvSpPr>
          <p:cNvPr id="23" name="Text 21"/>
          <p:cNvSpPr/>
          <p:nvPr/>
        </p:nvSpPr>
        <p:spPr>
          <a:xfrm>
            <a:off x="777240" y="4983480"/>
            <a:ext cx="4663440" cy="914400"/>
          </a:xfrm>
          <a:prstGeom prst="rect">
            <a:avLst/>
          </a:prstGeom>
          <a:noFill/>
          <a:ln/>
        </p:spPr>
        <p:txBody>
          <a:bodyPr wrap="square" lIns="0" tIns="0" rIns="0" bIns="0" rtlCol="0" anchor="t"/>
          <a:lstStyle/>
          <a:p>
            <a:pPr marL="0" indent="0">
              <a:lnSpc>
                <a:spcPct val="115000"/>
              </a:lnSpc>
              <a:buNone/>
            </a:pPr>
            <a:r>
              <a:rPr lang="en-US" sz="1200" b="1" i="1" dirty="0">
                <a:solidFill>
                  <a:srgbClr val="06559D"/>
                </a:solidFill>
                <a:latin typeface="DM Sans" pitchFamily="34" charset="0"/>
                <a:ea typeface="DM Sans" pitchFamily="34" charset="-122"/>
                <a:cs typeface="DM Sans" pitchFamily="34" charset="-120"/>
              </a:rPr>
              <a:t>Goal: advance an inheritance to her own children now — before a trust provision splits whatever's left with her stepchildren.</a:t>
            </a:r>
            <a:endParaRPr lang="en-US" sz="1200" dirty="0"/>
          </a:p>
        </p:txBody>
      </p:sp>
      <p:sp>
        <p:nvSpPr>
          <p:cNvPr id="24" name="Shape 22"/>
          <p:cNvSpPr/>
          <p:nvPr/>
        </p:nvSpPr>
        <p:spPr>
          <a:xfrm>
            <a:off x="5989320" y="2018578"/>
            <a:ext cx="384048" cy="384048"/>
          </a:xfrm>
          <a:prstGeom prst="ellipse">
            <a:avLst/>
          </a:prstGeom>
          <a:solidFill>
            <a:srgbClr val="06559D"/>
          </a:solidFill>
          <a:ln/>
        </p:spPr>
        <p:txBody>
          <a:bodyPr/>
          <a:lstStyle/>
          <a:p>
            <a:endParaRPr lang="en-US"/>
          </a:p>
        </p:txBody>
      </p:sp>
      <p:sp>
        <p:nvSpPr>
          <p:cNvPr id="25" name="Text 23"/>
          <p:cNvSpPr/>
          <p:nvPr/>
        </p:nvSpPr>
        <p:spPr>
          <a:xfrm>
            <a:off x="5989320" y="2018578"/>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1</a:t>
            </a:r>
            <a:endParaRPr lang="en-US" sz="1400" dirty="0"/>
          </a:p>
        </p:txBody>
      </p:sp>
      <p:sp>
        <p:nvSpPr>
          <p:cNvPr id="26" name="Shape 24"/>
          <p:cNvSpPr/>
          <p:nvPr/>
        </p:nvSpPr>
        <p:spPr>
          <a:xfrm>
            <a:off x="6556248" y="1773936"/>
            <a:ext cx="5148072" cy="868680"/>
          </a:xfrm>
          <a:prstGeom prst="roundRect">
            <a:avLst>
              <a:gd name="adj" fmla="val 6316"/>
            </a:avLst>
          </a:prstGeom>
          <a:solidFill>
            <a:srgbClr val="EEF4FA"/>
          </a:solidFill>
          <a:ln/>
        </p:spPr>
        <p:txBody>
          <a:bodyPr/>
          <a:lstStyle/>
          <a:p>
            <a:endParaRPr lang="en-US"/>
          </a:p>
        </p:txBody>
      </p:sp>
      <p:sp>
        <p:nvSpPr>
          <p:cNvPr id="27" name="Text 25"/>
          <p:cNvSpPr/>
          <p:nvPr/>
        </p:nvSpPr>
        <p:spPr>
          <a:xfrm>
            <a:off x="6766560" y="1773936"/>
            <a:ext cx="4754880" cy="86868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Her late husband's estate is governed by a trust: home proceeds split 50/50 with his children from a prior marriage.</a:t>
            </a:r>
            <a:endParaRPr lang="en-US" sz="1400" dirty="0"/>
          </a:p>
        </p:txBody>
      </p:sp>
      <p:sp>
        <p:nvSpPr>
          <p:cNvPr id="28" name="Shape 26"/>
          <p:cNvSpPr/>
          <p:nvPr/>
        </p:nvSpPr>
        <p:spPr>
          <a:xfrm>
            <a:off x="5989320" y="3143290"/>
            <a:ext cx="384048" cy="384048"/>
          </a:xfrm>
          <a:prstGeom prst="ellipse">
            <a:avLst/>
          </a:prstGeom>
          <a:solidFill>
            <a:srgbClr val="06559D"/>
          </a:solidFill>
          <a:ln/>
        </p:spPr>
        <p:txBody>
          <a:bodyPr/>
          <a:lstStyle/>
          <a:p>
            <a:endParaRPr lang="en-US"/>
          </a:p>
        </p:txBody>
      </p:sp>
      <p:sp>
        <p:nvSpPr>
          <p:cNvPr id="29" name="Text 27"/>
          <p:cNvSpPr/>
          <p:nvPr/>
        </p:nvSpPr>
        <p:spPr>
          <a:xfrm>
            <a:off x="5989320" y="3143290"/>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2</a:t>
            </a:r>
            <a:endParaRPr lang="en-US" sz="1400" dirty="0"/>
          </a:p>
        </p:txBody>
      </p:sp>
      <p:sp>
        <p:nvSpPr>
          <p:cNvPr id="30" name="Shape 28"/>
          <p:cNvSpPr/>
          <p:nvPr/>
        </p:nvSpPr>
        <p:spPr>
          <a:xfrm>
            <a:off x="6556248" y="2898648"/>
            <a:ext cx="5148072" cy="868680"/>
          </a:xfrm>
          <a:prstGeom prst="roundRect">
            <a:avLst>
              <a:gd name="adj" fmla="val 6316"/>
            </a:avLst>
          </a:prstGeom>
          <a:solidFill>
            <a:srgbClr val="EEF4FA"/>
          </a:solidFill>
          <a:ln/>
        </p:spPr>
        <p:txBody>
          <a:bodyPr/>
          <a:lstStyle/>
          <a:p>
            <a:endParaRPr lang="en-US"/>
          </a:p>
        </p:txBody>
      </p:sp>
      <p:sp>
        <p:nvSpPr>
          <p:cNvPr id="31" name="Text 29"/>
          <p:cNvSpPr/>
          <p:nvPr/>
        </p:nvSpPr>
        <p:spPr>
          <a:xfrm>
            <a:off x="6766560" y="2898648"/>
            <a:ext cx="4754880" cy="86868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She sold the $1.8M home and netted $1,675,000. Her half funded a $574,000 down payment; $263,500 advanced to her own children.</a:t>
            </a:r>
            <a:endParaRPr lang="en-US" sz="1400" dirty="0"/>
          </a:p>
        </p:txBody>
      </p:sp>
      <p:sp>
        <p:nvSpPr>
          <p:cNvPr id="32" name="Shape 30"/>
          <p:cNvSpPr/>
          <p:nvPr/>
        </p:nvSpPr>
        <p:spPr>
          <a:xfrm>
            <a:off x="5989320" y="4268002"/>
            <a:ext cx="384048" cy="384048"/>
          </a:xfrm>
          <a:prstGeom prst="ellipse">
            <a:avLst/>
          </a:prstGeom>
          <a:solidFill>
            <a:srgbClr val="06559D"/>
          </a:solidFill>
          <a:ln/>
        </p:spPr>
        <p:txBody>
          <a:bodyPr/>
          <a:lstStyle/>
          <a:p>
            <a:endParaRPr lang="en-US"/>
          </a:p>
        </p:txBody>
      </p:sp>
      <p:sp>
        <p:nvSpPr>
          <p:cNvPr id="33" name="Text 31"/>
          <p:cNvSpPr/>
          <p:nvPr/>
        </p:nvSpPr>
        <p:spPr>
          <a:xfrm>
            <a:off x="5989320" y="4268002"/>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3</a:t>
            </a:r>
            <a:endParaRPr lang="en-US" sz="1400" dirty="0"/>
          </a:p>
        </p:txBody>
      </p:sp>
      <p:sp>
        <p:nvSpPr>
          <p:cNvPr id="34" name="Shape 32"/>
          <p:cNvSpPr/>
          <p:nvPr/>
        </p:nvSpPr>
        <p:spPr>
          <a:xfrm>
            <a:off x="6556248" y="4023360"/>
            <a:ext cx="5148072" cy="868680"/>
          </a:xfrm>
          <a:prstGeom prst="roundRect">
            <a:avLst>
              <a:gd name="adj" fmla="val 6316"/>
            </a:avLst>
          </a:prstGeom>
          <a:solidFill>
            <a:srgbClr val="EEF4FA"/>
          </a:solidFill>
          <a:ln/>
        </p:spPr>
        <p:txBody>
          <a:bodyPr/>
          <a:lstStyle/>
          <a:p>
            <a:endParaRPr lang="en-US"/>
          </a:p>
        </p:txBody>
      </p:sp>
      <p:sp>
        <p:nvSpPr>
          <p:cNvPr id="35" name="Text 33"/>
          <p:cNvSpPr/>
          <p:nvPr/>
        </p:nvSpPr>
        <p:spPr>
          <a:xfrm>
            <a:off x="6766560" y="4023360"/>
            <a:ext cx="4754880" cy="86868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The same 50/50 split applies to equity left in the new home at her death — creating real motivation to draw the line down, not let it sit.</a:t>
            </a:r>
            <a:endParaRPr lang="en-US" sz="1400" dirty="0"/>
          </a:p>
        </p:txBody>
      </p:sp>
      <p:sp>
        <p:nvSpPr>
          <p:cNvPr id="36" name="Shape 34"/>
          <p:cNvSpPr/>
          <p:nvPr/>
        </p:nvSpPr>
        <p:spPr>
          <a:xfrm>
            <a:off x="5989320" y="5392714"/>
            <a:ext cx="384048" cy="384048"/>
          </a:xfrm>
          <a:prstGeom prst="ellipse">
            <a:avLst/>
          </a:prstGeom>
          <a:solidFill>
            <a:srgbClr val="06559D"/>
          </a:solidFill>
          <a:ln/>
        </p:spPr>
        <p:txBody>
          <a:bodyPr/>
          <a:lstStyle/>
          <a:p>
            <a:endParaRPr lang="en-US"/>
          </a:p>
        </p:txBody>
      </p:sp>
      <p:sp>
        <p:nvSpPr>
          <p:cNvPr id="37" name="Text 35"/>
          <p:cNvSpPr/>
          <p:nvPr/>
        </p:nvSpPr>
        <p:spPr>
          <a:xfrm>
            <a:off x="5989320" y="5392714"/>
            <a:ext cx="38404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DM Sans" pitchFamily="34" charset="0"/>
                <a:ea typeface="DM Sans" pitchFamily="34" charset="-122"/>
                <a:cs typeface="DM Sans" pitchFamily="34" charset="-120"/>
              </a:rPr>
              <a:t>4</a:t>
            </a:r>
            <a:endParaRPr lang="en-US" sz="1400" dirty="0"/>
          </a:p>
        </p:txBody>
      </p:sp>
      <p:sp>
        <p:nvSpPr>
          <p:cNvPr id="38" name="Shape 36"/>
          <p:cNvSpPr/>
          <p:nvPr/>
        </p:nvSpPr>
        <p:spPr>
          <a:xfrm>
            <a:off x="6556248" y="5148072"/>
            <a:ext cx="5148072" cy="868680"/>
          </a:xfrm>
          <a:prstGeom prst="roundRect">
            <a:avLst>
              <a:gd name="adj" fmla="val 6316"/>
            </a:avLst>
          </a:prstGeom>
          <a:solidFill>
            <a:srgbClr val="EEF4FA"/>
          </a:solidFill>
          <a:ln/>
        </p:spPr>
        <p:txBody>
          <a:bodyPr/>
          <a:lstStyle/>
          <a:p>
            <a:endParaRPr lang="en-US"/>
          </a:p>
        </p:txBody>
      </p:sp>
      <p:sp>
        <p:nvSpPr>
          <p:cNvPr id="39" name="Text 37"/>
          <p:cNvSpPr/>
          <p:nvPr/>
        </p:nvSpPr>
        <p:spPr>
          <a:xfrm>
            <a:off x="6766560" y="5148072"/>
            <a:ext cx="4754880" cy="868680"/>
          </a:xfrm>
          <a:prstGeom prst="rect">
            <a:avLst/>
          </a:prstGeom>
          <a:noFill/>
          <a:ln/>
        </p:spPr>
        <p:txBody>
          <a:bodyPr wrap="square" lIns="0" tIns="0" rIns="0" bIns="0" rtlCol="0" anchor="ctr"/>
          <a:lstStyle/>
          <a:p>
            <a:pPr marL="0" indent="0">
              <a:lnSpc>
                <a:spcPct val="115000"/>
              </a:lnSpc>
              <a:buNone/>
            </a:pPr>
            <a:r>
              <a:rPr lang="en-US" sz="1400" b="1" dirty="0">
                <a:solidFill>
                  <a:srgbClr val="1A2733"/>
                </a:solidFill>
                <a:latin typeface="DM Sans" pitchFamily="34" charset="0"/>
                <a:ea typeface="DM Sans" pitchFamily="34" charset="-122"/>
                <a:cs typeface="DM Sans" pitchFamily="34" charset="-120"/>
              </a:rPr>
              <a:t>The $402,627.19 HECM cash disbursement went straight to her own children's estate, same as the sale proceeds did.</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92608"/>
            <a:ext cx="10515600" cy="274320"/>
          </a:xfrm>
          <a:prstGeom prst="rect">
            <a:avLst/>
          </a:prstGeom>
          <a:noFill/>
          <a:ln/>
        </p:spPr>
        <p:txBody>
          <a:bodyPr wrap="square" rtlCol="0" anchor="ctr"/>
          <a:lstStyle/>
          <a:p>
            <a:pPr marL="0" indent="0">
              <a:buNone/>
            </a:pPr>
            <a:r>
              <a:rPr lang="en-US" sz="1200" b="1" kern="0" spc="150" dirty="0">
                <a:solidFill>
                  <a:srgbClr val="06559D"/>
                </a:solidFill>
                <a:latin typeface="DM Sans" pitchFamily="34" charset="0"/>
                <a:ea typeface="DM Sans" pitchFamily="34" charset="-122"/>
                <a:cs typeface="DM Sans" pitchFamily="34" charset="-120"/>
              </a:rPr>
              <a:t>CASE STUDY  ·  THE MONEY TRAIL</a:t>
            </a:r>
            <a:endParaRPr lang="en-US" sz="1200" dirty="0"/>
          </a:p>
        </p:txBody>
      </p:sp>
      <p:sp>
        <p:nvSpPr>
          <p:cNvPr id="3" name="Text 1"/>
          <p:cNvSpPr/>
          <p:nvPr/>
        </p:nvSpPr>
        <p:spPr>
          <a:xfrm>
            <a:off x="502920" y="548640"/>
            <a:ext cx="10881360" cy="960120"/>
          </a:xfrm>
          <a:prstGeom prst="rect">
            <a:avLst/>
          </a:prstGeom>
          <a:noFill/>
          <a:ln/>
        </p:spPr>
        <p:txBody>
          <a:bodyPr wrap="square" lIns="0" tIns="0" rIns="0" bIns="0" rtlCol="0" anchor="ctr"/>
          <a:lstStyle/>
          <a:p>
            <a:pPr>
              <a:lnSpc>
                <a:spcPct val="102000"/>
              </a:lnSpc>
            </a:pPr>
            <a:r>
              <a:rPr lang="en-US" sz="3000" b="1" dirty="0">
                <a:solidFill>
                  <a:srgbClr val="1A2733"/>
                </a:solidFill>
                <a:latin typeface="DM Sans" pitchFamily="34" charset="0"/>
                <a:ea typeface="DM Sans" pitchFamily="34" charset="-122"/>
                <a:cs typeface="DM Sans" pitchFamily="34" charset="-120"/>
              </a:rPr>
              <a:t>Legacy, Liquidity &amp; A Divided Estate (The Outcome)</a:t>
            </a:r>
            <a:endParaRPr lang="en-US" sz="3000" dirty="0"/>
          </a:p>
        </p:txBody>
      </p:sp>
      <p:sp>
        <p:nvSpPr>
          <p:cNvPr id="4" name="Shape 2"/>
          <p:cNvSpPr/>
          <p:nvPr/>
        </p:nvSpPr>
        <p:spPr>
          <a:xfrm>
            <a:off x="502920" y="1773936"/>
            <a:ext cx="7772400" cy="438912"/>
          </a:xfrm>
          <a:prstGeom prst="roundRect">
            <a:avLst>
              <a:gd name="adj" fmla="val 10417"/>
            </a:avLst>
          </a:prstGeom>
          <a:solidFill>
            <a:srgbClr val="06559D"/>
          </a:solidFill>
          <a:ln/>
        </p:spPr>
        <p:txBody>
          <a:bodyPr/>
          <a:lstStyle/>
          <a:p>
            <a:endParaRPr lang="en-US"/>
          </a:p>
        </p:txBody>
      </p:sp>
      <p:sp>
        <p:nvSpPr>
          <p:cNvPr id="5" name="Text 3"/>
          <p:cNvSpPr/>
          <p:nvPr/>
        </p:nvSpPr>
        <p:spPr>
          <a:xfrm>
            <a:off x="685800" y="1828800"/>
            <a:ext cx="5303520" cy="347472"/>
          </a:xfrm>
          <a:prstGeom prst="rect">
            <a:avLst/>
          </a:prstGeom>
          <a:noFill/>
          <a:ln/>
        </p:spPr>
        <p:txBody>
          <a:bodyPr wrap="square" lIns="0" tIns="0" rIns="0" bIns="0" rtlCol="0" anchor="ctr"/>
          <a:lstStyle/>
          <a:p>
            <a:pPr marL="0" indent="0">
              <a:buNone/>
            </a:pPr>
            <a:r>
              <a:rPr lang="en-US" sz="1350" b="1" dirty="0">
                <a:solidFill>
                  <a:srgbClr val="FFFFFF"/>
                </a:solidFill>
                <a:latin typeface="DM Sans" pitchFamily="34" charset="0"/>
                <a:ea typeface="DM Sans" pitchFamily="34" charset="-122"/>
                <a:cs typeface="DM Sans" pitchFamily="34" charset="-120"/>
              </a:rPr>
              <a:t>Net Sale Proceeds — Prior Home</a:t>
            </a:r>
            <a:endParaRPr lang="en-US" sz="1350" dirty="0"/>
          </a:p>
        </p:txBody>
      </p:sp>
      <p:sp>
        <p:nvSpPr>
          <p:cNvPr id="6" name="Text 4"/>
          <p:cNvSpPr/>
          <p:nvPr/>
        </p:nvSpPr>
        <p:spPr>
          <a:xfrm>
            <a:off x="5760720" y="1828800"/>
            <a:ext cx="2377440" cy="347472"/>
          </a:xfrm>
          <a:prstGeom prst="rect">
            <a:avLst/>
          </a:prstGeom>
          <a:noFill/>
          <a:ln/>
        </p:spPr>
        <p:txBody>
          <a:bodyPr wrap="square" lIns="0" tIns="0" rIns="0" bIns="0" rtlCol="0" anchor="ctr"/>
          <a:lstStyle/>
          <a:p>
            <a:pPr marL="0" indent="0" algn="r">
              <a:buNone/>
            </a:pPr>
            <a:r>
              <a:rPr lang="en-US" sz="1450" b="1" dirty="0">
                <a:solidFill>
                  <a:srgbClr val="FFFFFF"/>
                </a:solidFill>
                <a:latin typeface="DM Sans" pitchFamily="34" charset="0"/>
                <a:ea typeface="DM Sans" pitchFamily="34" charset="-122"/>
                <a:cs typeface="DM Sans" pitchFamily="34" charset="-120"/>
              </a:rPr>
              <a:t>$1,675,000</a:t>
            </a:r>
            <a:endParaRPr lang="en-US" sz="1450" dirty="0"/>
          </a:p>
        </p:txBody>
      </p:sp>
      <p:sp>
        <p:nvSpPr>
          <p:cNvPr id="7" name="Text 5"/>
          <p:cNvSpPr/>
          <p:nvPr/>
        </p:nvSpPr>
        <p:spPr>
          <a:xfrm>
            <a:off x="960120" y="2395728"/>
            <a:ext cx="5029200" cy="34747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 To Stepchildren (Trust, 50%)</a:t>
            </a:r>
            <a:endParaRPr lang="en-US" sz="1200" dirty="0"/>
          </a:p>
        </p:txBody>
      </p:sp>
      <p:sp>
        <p:nvSpPr>
          <p:cNvPr id="8" name="Text 6"/>
          <p:cNvSpPr/>
          <p:nvPr/>
        </p:nvSpPr>
        <p:spPr>
          <a:xfrm>
            <a:off x="5760720" y="2395728"/>
            <a:ext cx="2377440" cy="347472"/>
          </a:xfrm>
          <a:prstGeom prst="rect">
            <a:avLst/>
          </a:prstGeom>
          <a:noFill/>
          <a:ln/>
        </p:spPr>
        <p:txBody>
          <a:bodyPr wrap="square" lIns="0" tIns="0" rIns="0" bIns="0" rtlCol="0" anchor="ctr"/>
          <a:lstStyle/>
          <a:p>
            <a:pPr marL="0" indent="0" algn="r">
              <a:buNone/>
            </a:pPr>
            <a:r>
              <a:rPr lang="en-US" sz="1250" b="1" dirty="0">
                <a:solidFill>
                  <a:srgbClr val="06559D"/>
                </a:solidFill>
                <a:latin typeface="DM Sans" pitchFamily="34" charset="0"/>
                <a:ea typeface="DM Sans" pitchFamily="34" charset="-122"/>
                <a:cs typeface="DM Sans" pitchFamily="34" charset="-120"/>
              </a:rPr>
              <a:t>$837,500</a:t>
            </a:r>
            <a:endParaRPr lang="en-US" sz="1250" dirty="0"/>
          </a:p>
        </p:txBody>
      </p:sp>
      <p:sp>
        <p:nvSpPr>
          <p:cNvPr id="9" name="Text 7"/>
          <p:cNvSpPr/>
          <p:nvPr/>
        </p:nvSpPr>
        <p:spPr>
          <a:xfrm>
            <a:off x="960120" y="2852928"/>
            <a:ext cx="5029200" cy="347472"/>
          </a:xfrm>
          <a:prstGeom prst="rect">
            <a:avLst/>
          </a:prstGeom>
          <a:noFill/>
          <a:ln/>
        </p:spPr>
        <p:txBody>
          <a:bodyPr wrap="square" lIns="0" tIns="0" rIns="0" bIns="0" rtlCol="0" anchor="ctr"/>
          <a:lstStyle/>
          <a:p>
            <a:pPr marL="0" indent="0">
              <a:buNone/>
            </a:pPr>
            <a:r>
              <a:rPr lang="en-US" sz="1200" b="1" dirty="0">
                <a:solidFill>
                  <a:srgbClr val="1A2733"/>
                </a:solidFill>
                <a:latin typeface="DM Sans" pitchFamily="34" charset="0"/>
                <a:ea typeface="DM Sans" pitchFamily="34" charset="-122"/>
                <a:cs typeface="DM Sans" pitchFamily="34" charset="-120"/>
              </a:rPr>
              <a:t>→ To Client (50%)</a:t>
            </a:r>
            <a:endParaRPr lang="en-US" sz="1200" dirty="0"/>
          </a:p>
        </p:txBody>
      </p:sp>
      <p:sp>
        <p:nvSpPr>
          <p:cNvPr id="10" name="Text 8"/>
          <p:cNvSpPr/>
          <p:nvPr/>
        </p:nvSpPr>
        <p:spPr>
          <a:xfrm>
            <a:off x="5760720" y="2852928"/>
            <a:ext cx="2377440" cy="347472"/>
          </a:xfrm>
          <a:prstGeom prst="rect">
            <a:avLst/>
          </a:prstGeom>
          <a:noFill/>
          <a:ln/>
        </p:spPr>
        <p:txBody>
          <a:bodyPr wrap="square" lIns="0" tIns="0" rIns="0" bIns="0" rtlCol="0" anchor="ctr"/>
          <a:lstStyle/>
          <a:p>
            <a:pPr marL="0" indent="0" algn="r">
              <a:buNone/>
            </a:pPr>
            <a:r>
              <a:rPr lang="en-US" sz="1250" b="1" dirty="0">
                <a:solidFill>
                  <a:srgbClr val="06559D"/>
                </a:solidFill>
                <a:latin typeface="DM Sans" pitchFamily="34" charset="0"/>
                <a:ea typeface="DM Sans" pitchFamily="34" charset="-122"/>
                <a:cs typeface="DM Sans" pitchFamily="34" charset="-120"/>
              </a:rPr>
              <a:t>$837,500</a:t>
            </a:r>
            <a:endParaRPr lang="en-US" sz="1250" dirty="0"/>
          </a:p>
        </p:txBody>
      </p:sp>
      <p:sp>
        <p:nvSpPr>
          <p:cNvPr id="11" name="Text 9"/>
          <p:cNvSpPr/>
          <p:nvPr/>
        </p:nvSpPr>
        <p:spPr>
          <a:xfrm>
            <a:off x="1234440" y="3364992"/>
            <a:ext cx="4754880" cy="34747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Down Payment — New $1.3M Home</a:t>
            </a:r>
            <a:endParaRPr lang="en-US" sz="1200" dirty="0"/>
          </a:p>
        </p:txBody>
      </p:sp>
      <p:sp>
        <p:nvSpPr>
          <p:cNvPr id="12" name="Text 10"/>
          <p:cNvSpPr/>
          <p:nvPr/>
        </p:nvSpPr>
        <p:spPr>
          <a:xfrm>
            <a:off x="5760720" y="3364992"/>
            <a:ext cx="2377440" cy="347472"/>
          </a:xfrm>
          <a:prstGeom prst="rect">
            <a:avLst/>
          </a:prstGeom>
          <a:noFill/>
          <a:ln/>
        </p:spPr>
        <p:txBody>
          <a:bodyPr wrap="square" lIns="0" tIns="0" rIns="0" bIns="0" rtlCol="0" anchor="ctr"/>
          <a:lstStyle/>
          <a:p>
            <a:pPr marL="0" indent="0" algn="r">
              <a:buNone/>
            </a:pPr>
            <a:r>
              <a:rPr lang="en-US" sz="1250" b="1" dirty="0">
                <a:solidFill>
                  <a:srgbClr val="06559D"/>
                </a:solidFill>
                <a:latin typeface="DM Sans" pitchFamily="34" charset="0"/>
                <a:ea typeface="DM Sans" pitchFamily="34" charset="-122"/>
                <a:cs typeface="DM Sans" pitchFamily="34" charset="-120"/>
              </a:rPr>
              <a:t>$574,000</a:t>
            </a:r>
            <a:endParaRPr lang="en-US" sz="1250" dirty="0"/>
          </a:p>
        </p:txBody>
      </p:sp>
      <p:sp>
        <p:nvSpPr>
          <p:cNvPr id="13" name="Text 11"/>
          <p:cNvSpPr/>
          <p:nvPr/>
        </p:nvSpPr>
        <p:spPr>
          <a:xfrm>
            <a:off x="1234440" y="3822192"/>
            <a:ext cx="4754880" cy="34747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Advanced to Her Children (via Advisor)</a:t>
            </a:r>
            <a:endParaRPr lang="en-US" sz="1200" dirty="0"/>
          </a:p>
        </p:txBody>
      </p:sp>
      <p:sp>
        <p:nvSpPr>
          <p:cNvPr id="14" name="Text 12"/>
          <p:cNvSpPr/>
          <p:nvPr/>
        </p:nvSpPr>
        <p:spPr>
          <a:xfrm>
            <a:off x="5760720" y="3822192"/>
            <a:ext cx="2377440" cy="347472"/>
          </a:xfrm>
          <a:prstGeom prst="rect">
            <a:avLst/>
          </a:prstGeom>
          <a:noFill/>
          <a:ln/>
        </p:spPr>
        <p:txBody>
          <a:bodyPr wrap="square" lIns="0" tIns="0" rIns="0" bIns="0" rtlCol="0" anchor="ctr"/>
          <a:lstStyle/>
          <a:p>
            <a:pPr marL="0" indent="0" algn="r">
              <a:buNone/>
            </a:pPr>
            <a:r>
              <a:rPr lang="en-US" sz="1250" b="1" dirty="0">
                <a:solidFill>
                  <a:srgbClr val="06559D"/>
                </a:solidFill>
                <a:latin typeface="DM Sans" pitchFamily="34" charset="0"/>
                <a:ea typeface="DM Sans" pitchFamily="34" charset="-122"/>
                <a:cs typeface="DM Sans" pitchFamily="34" charset="-120"/>
              </a:rPr>
              <a:t>$263,500</a:t>
            </a:r>
            <a:endParaRPr lang="en-US" sz="1250" dirty="0"/>
          </a:p>
        </p:txBody>
      </p:sp>
      <p:sp>
        <p:nvSpPr>
          <p:cNvPr id="15" name="Shape 13"/>
          <p:cNvSpPr/>
          <p:nvPr/>
        </p:nvSpPr>
        <p:spPr>
          <a:xfrm>
            <a:off x="502920" y="4334256"/>
            <a:ext cx="7772400" cy="438912"/>
          </a:xfrm>
          <a:prstGeom prst="roundRect">
            <a:avLst>
              <a:gd name="adj" fmla="val 10417"/>
            </a:avLst>
          </a:prstGeom>
          <a:solidFill>
            <a:srgbClr val="E8A020"/>
          </a:solidFill>
          <a:ln/>
        </p:spPr>
        <p:txBody>
          <a:bodyPr/>
          <a:lstStyle/>
          <a:p>
            <a:endParaRPr lang="en-US"/>
          </a:p>
        </p:txBody>
      </p:sp>
      <p:sp>
        <p:nvSpPr>
          <p:cNvPr id="16" name="Text 14"/>
          <p:cNvSpPr/>
          <p:nvPr/>
        </p:nvSpPr>
        <p:spPr>
          <a:xfrm>
            <a:off x="685800" y="4389120"/>
            <a:ext cx="5303520" cy="347472"/>
          </a:xfrm>
          <a:prstGeom prst="rect">
            <a:avLst/>
          </a:prstGeom>
          <a:noFill/>
          <a:ln/>
        </p:spPr>
        <p:txBody>
          <a:bodyPr wrap="square" lIns="0" tIns="0" rIns="0" bIns="0" rtlCol="0" anchor="ctr"/>
          <a:lstStyle/>
          <a:p>
            <a:pPr marL="0" indent="0">
              <a:buNone/>
            </a:pPr>
            <a:r>
              <a:rPr lang="en-US" sz="1350" b="1" dirty="0">
                <a:solidFill>
                  <a:srgbClr val="FFFFFF"/>
                </a:solidFill>
                <a:latin typeface="DM Sans" pitchFamily="34" charset="0"/>
                <a:ea typeface="DM Sans" pitchFamily="34" charset="-122"/>
                <a:cs typeface="DM Sans" pitchFamily="34" charset="-120"/>
              </a:rPr>
              <a:t>HECM Cash Disbursement at Closing</a:t>
            </a:r>
            <a:endParaRPr lang="en-US" sz="1350" dirty="0"/>
          </a:p>
        </p:txBody>
      </p:sp>
      <p:sp>
        <p:nvSpPr>
          <p:cNvPr id="17" name="Text 15"/>
          <p:cNvSpPr/>
          <p:nvPr/>
        </p:nvSpPr>
        <p:spPr>
          <a:xfrm>
            <a:off x="5760720" y="4379976"/>
            <a:ext cx="2377440" cy="347472"/>
          </a:xfrm>
          <a:prstGeom prst="rect">
            <a:avLst/>
          </a:prstGeom>
          <a:noFill/>
          <a:ln/>
        </p:spPr>
        <p:txBody>
          <a:bodyPr wrap="square" lIns="0" tIns="0" rIns="0" bIns="0" rtlCol="0" anchor="ctr"/>
          <a:lstStyle/>
          <a:p>
            <a:pPr marL="0" indent="0" algn="r">
              <a:buNone/>
            </a:pPr>
            <a:r>
              <a:rPr lang="en-US" sz="1450" b="1" dirty="0">
                <a:solidFill>
                  <a:srgbClr val="FFFFFF"/>
                </a:solidFill>
                <a:latin typeface="DM Sans" pitchFamily="34" charset="0"/>
                <a:ea typeface="DM Sans" pitchFamily="34" charset="-122"/>
                <a:cs typeface="DM Sans" pitchFamily="34" charset="-120"/>
              </a:rPr>
              <a:t>$402,627.19</a:t>
            </a:r>
            <a:endParaRPr lang="en-US" sz="1450" dirty="0"/>
          </a:p>
        </p:txBody>
      </p:sp>
      <p:sp>
        <p:nvSpPr>
          <p:cNvPr id="18" name="Text 16"/>
          <p:cNvSpPr/>
          <p:nvPr/>
        </p:nvSpPr>
        <p:spPr>
          <a:xfrm>
            <a:off x="960120" y="4956048"/>
            <a:ext cx="5029200" cy="347472"/>
          </a:xfrm>
          <a:prstGeom prst="rect">
            <a:avLst/>
          </a:prstGeom>
          <a:noFill/>
          <a:ln/>
        </p:spPr>
        <p:txBody>
          <a:bodyPr wrap="square" lIns="0" tIns="0" rIns="0" bIns="0" rtlCol="0" anchor="ctr"/>
          <a:lstStyle/>
          <a:p>
            <a:pPr marL="0" indent="0">
              <a:buNone/>
            </a:pPr>
            <a:r>
              <a:rPr lang="en-US" sz="1200" dirty="0">
                <a:solidFill>
                  <a:srgbClr val="5A6B7A"/>
                </a:solidFill>
                <a:latin typeface="DM Sans" pitchFamily="34" charset="0"/>
                <a:ea typeface="DM Sans" pitchFamily="34" charset="-122"/>
                <a:cs typeface="DM Sans" pitchFamily="34" charset="-120"/>
              </a:rPr>
              <a:t>→ Advanced to Her Children (via Advisor)</a:t>
            </a:r>
            <a:endParaRPr lang="en-US" sz="1200" dirty="0"/>
          </a:p>
        </p:txBody>
      </p:sp>
      <p:sp>
        <p:nvSpPr>
          <p:cNvPr id="19" name="Text 17"/>
          <p:cNvSpPr/>
          <p:nvPr/>
        </p:nvSpPr>
        <p:spPr>
          <a:xfrm>
            <a:off x="5760720" y="4956048"/>
            <a:ext cx="2377440" cy="347472"/>
          </a:xfrm>
          <a:prstGeom prst="rect">
            <a:avLst/>
          </a:prstGeom>
          <a:noFill/>
          <a:ln/>
        </p:spPr>
        <p:txBody>
          <a:bodyPr wrap="square" lIns="0" tIns="0" rIns="0" bIns="0" rtlCol="0" anchor="ctr"/>
          <a:lstStyle/>
          <a:p>
            <a:pPr marL="0" indent="0" algn="r">
              <a:buNone/>
            </a:pPr>
            <a:r>
              <a:rPr lang="en-US" sz="1250" b="1" dirty="0">
                <a:solidFill>
                  <a:srgbClr val="06559D"/>
                </a:solidFill>
                <a:latin typeface="DM Sans" pitchFamily="34" charset="0"/>
                <a:ea typeface="DM Sans" pitchFamily="34" charset="-122"/>
                <a:cs typeface="DM Sans" pitchFamily="34" charset="-120"/>
              </a:rPr>
              <a:t>$402,627.19</a:t>
            </a:r>
            <a:endParaRPr lang="en-US" sz="1250" dirty="0"/>
          </a:p>
        </p:txBody>
      </p:sp>
      <p:sp>
        <p:nvSpPr>
          <p:cNvPr id="20" name="Shape 18"/>
          <p:cNvSpPr/>
          <p:nvPr/>
        </p:nvSpPr>
        <p:spPr>
          <a:xfrm>
            <a:off x="502920" y="5567316"/>
            <a:ext cx="7772400" cy="502920"/>
          </a:xfrm>
          <a:prstGeom prst="roundRect">
            <a:avLst>
              <a:gd name="adj" fmla="val 9091"/>
            </a:avLst>
          </a:prstGeom>
          <a:solidFill>
            <a:srgbClr val="1A2733"/>
          </a:solidFill>
          <a:ln/>
        </p:spPr>
        <p:txBody>
          <a:bodyPr/>
          <a:lstStyle/>
          <a:p>
            <a:endParaRPr lang="en-US"/>
          </a:p>
        </p:txBody>
      </p:sp>
      <p:sp>
        <p:nvSpPr>
          <p:cNvPr id="21" name="Text 19"/>
          <p:cNvSpPr/>
          <p:nvPr/>
        </p:nvSpPr>
        <p:spPr>
          <a:xfrm>
            <a:off x="685800" y="5577840"/>
            <a:ext cx="5120640" cy="502920"/>
          </a:xfrm>
          <a:prstGeom prst="rect">
            <a:avLst/>
          </a:prstGeom>
          <a:noFill/>
          <a:ln/>
        </p:spPr>
        <p:txBody>
          <a:bodyPr wrap="square" lIns="0" tIns="0" rIns="0" bIns="0" rtlCol="0" anchor="ctr"/>
          <a:lstStyle/>
          <a:p>
            <a:pPr marL="0" indent="0">
              <a:buNone/>
            </a:pPr>
            <a:r>
              <a:rPr lang="en-US" sz="1300" b="1" dirty="0">
                <a:solidFill>
                  <a:srgbClr val="E8A020"/>
                </a:solidFill>
                <a:latin typeface="DM Sans" pitchFamily="34" charset="0"/>
                <a:ea typeface="DM Sans" pitchFamily="34" charset="-122"/>
                <a:cs typeface="DM Sans" pitchFamily="34" charset="-120"/>
              </a:rPr>
              <a:t>TOTAL MOVED TO HER OWN CHILDREN</a:t>
            </a:r>
            <a:endParaRPr lang="en-US" sz="1300" dirty="0"/>
          </a:p>
        </p:txBody>
      </p:sp>
      <p:sp>
        <p:nvSpPr>
          <p:cNvPr id="22" name="Text 20"/>
          <p:cNvSpPr/>
          <p:nvPr/>
        </p:nvSpPr>
        <p:spPr>
          <a:xfrm>
            <a:off x="6096000" y="5556792"/>
            <a:ext cx="2011680" cy="502920"/>
          </a:xfrm>
          <a:prstGeom prst="rect">
            <a:avLst/>
          </a:prstGeom>
          <a:noFill/>
          <a:ln/>
        </p:spPr>
        <p:txBody>
          <a:bodyPr wrap="square" lIns="0" tIns="0" rIns="0" bIns="0" rtlCol="0" anchor="ctr"/>
          <a:lstStyle/>
          <a:p>
            <a:pPr marL="0" indent="0" algn="r">
              <a:buNone/>
            </a:pPr>
            <a:r>
              <a:rPr lang="en-US" sz="1600" b="1" dirty="0">
                <a:solidFill>
                  <a:srgbClr val="FFFFFF"/>
                </a:solidFill>
                <a:latin typeface="DM Sans" pitchFamily="34" charset="0"/>
                <a:ea typeface="DM Sans" pitchFamily="34" charset="-122"/>
                <a:cs typeface="DM Sans" pitchFamily="34" charset="-120"/>
              </a:rPr>
              <a:t>$666,127.19</a:t>
            </a:r>
            <a:endParaRPr lang="en-US" sz="1600" dirty="0"/>
          </a:p>
        </p:txBody>
      </p:sp>
      <p:sp>
        <p:nvSpPr>
          <p:cNvPr id="23" name="Shape 21"/>
          <p:cNvSpPr/>
          <p:nvPr/>
        </p:nvSpPr>
        <p:spPr>
          <a:xfrm>
            <a:off x="8261604" y="1764792"/>
            <a:ext cx="3410712" cy="4663440"/>
          </a:xfrm>
          <a:prstGeom prst="roundRect">
            <a:avLst>
              <a:gd name="adj" fmla="val 2145"/>
            </a:avLst>
          </a:prstGeom>
          <a:solidFill>
            <a:srgbClr val="F7FAFD"/>
          </a:solidFill>
          <a:ln w="12700">
            <a:solidFill>
              <a:srgbClr val="D8E2EC"/>
            </a:solidFill>
            <a:prstDash val="solid"/>
          </a:ln>
        </p:spPr>
        <p:txBody>
          <a:bodyPr/>
          <a:lstStyle/>
          <a:p>
            <a:endParaRPr lang="en-US"/>
          </a:p>
        </p:txBody>
      </p:sp>
      <p:sp>
        <p:nvSpPr>
          <p:cNvPr id="24" name="Text 22"/>
          <p:cNvSpPr/>
          <p:nvPr/>
        </p:nvSpPr>
        <p:spPr>
          <a:xfrm>
            <a:off x="8503920" y="1938528"/>
            <a:ext cx="2926080" cy="256032"/>
          </a:xfrm>
          <a:prstGeom prst="rect">
            <a:avLst/>
          </a:prstGeom>
          <a:noFill/>
          <a:ln/>
        </p:spPr>
        <p:txBody>
          <a:bodyPr wrap="square" rtlCol="0" anchor="ctr"/>
          <a:lstStyle/>
          <a:p>
            <a:pPr marL="0" indent="0">
              <a:buNone/>
            </a:pPr>
            <a:r>
              <a:rPr lang="en-US" sz="1150" b="1" kern="0" spc="100" dirty="0">
                <a:solidFill>
                  <a:srgbClr val="06559D"/>
                </a:solidFill>
                <a:latin typeface="DM Sans" pitchFamily="34" charset="0"/>
                <a:ea typeface="DM Sans" pitchFamily="34" charset="-122"/>
                <a:cs typeface="DM Sans" pitchFamily="34" charset="-120"/>
              </a:rPr>
              <a:t>THE MOTIVATION</a:t>
            </a:r>
            <a:endParaRPr lang="en-US" sz="1150" dirty="0"/>
          </a:p>
        </p:txBody>
      </p:sp>
      <p:sp>
        <p:nvSpPr>
          <p:cNvPr id="25" name="Text 23"/>
          <p:cNvSpPr/>
          <p:nvPr/>
        </p:nvSpPr>
        <p:spPr>
          <a:xfrm>
            <a:off x="8503920" y="2286000"/>
            <a:ext cx="2926080" cy="3931920"/>
          </a:xfrm>
          <a:prstGeom prst="rect">
            <a:avLst/>
          </a:prstGeom>
          <a:noFill/>
          <a:ln/>
        </p:spPr>
        <p:txBody>
          <a:bodyPr wrap="square" lIns="0" tIns="0" rIns="0" bIns="0" rtlCol="0" anchor="t"/>
          <a:lstStyle/>
          <a:p>
            <a:pPr marL="0" indent="0">
              <a:lnSpc>
                <a:spcPct val="125000"/>
              </a:lnSpc>
              <a:buNone/>
            </a:pPr>
            <a:r>
              <a:rPr lang="en-US" sz="1400" dirty="0">
                <a:solidFill>
                  <a:srgbClr val="5A6B7A"/>
                </a:solidFill>
                <a:ea typeface="DM Sans" pitchFamily="34" charset="-122"/>
                <a:cs typeface="DM Sans" pitchFamily="34" charset="-120"/>
              </a:rPr>
              <a:t>The trust's 50/50 provision doesn't stop at the sale Equity/Assets she leaves behind at her death is split with her stepchildren.</a:t>
            </a:r>
            <a:endParaRPr lang="en-US" sz="1400" dirty="0"/>
          </a:p>
          <a:p>
            <a:pPr marL="0" indent="0">
              <a:lnSpc>
                <a:spcPct val="125000"/>
              </a:lnSpc>
              <a:buNone/>
            </a:pPr>
            <a:endParaRPr lang="en-US" sz="1400" dirty="0"/>
          </a:p>
          <a:p>
            <a:pPr marL="0" indent="0">
              <a:lnSpc>
                <a:spcPct val="125000"/>
              </a:lnSpc>
              <a:buNone/>
            </a:pPr>
            <a:r>
              <a:rPr lang="en-US" sz="1400" dirty="0">
                <a:solidFill>
                  <a:srgbClr val="5A6B7A"/>
                </a:solidFill>
                <a:ea typeface="DM Sans" pitchFamily="34" charset="-122"/>
                <a:cs typeface="DM Sans" pitchFamily="34" charset="-120"/>
              </a:rPr>
              <a:t>Every dollar drawn out and gifted now goes to her own children in full. Equity  in the home is worth half as much to her bloodline later.</a:t>
            </a:r>
            <a:endParaRPr lang="en-US" sz="1400" dirty="0"/>
          </a:p>
          <a:p>
            <a:pPr marL="0" indent="0">
              <a:lnSpc>
                <a:spcPct val="125000"/>
              </a:lnSpc>
              <a:buNone/>
            </a:pPr>
            <a:endParaRPr lang="en-US" sz="1400" dirty="0"/>
          </a:p>
          <a:p>
            <a:pPr>
              <a:lnSpc>
                <a:spcPct val="125000"/>
              </a:lnSpc>
            </a:pPr>
            <a:r>
              <a:rPr lang="en-US" sz="1400" dirty="0">
                <a:solidFill>
                  <a:srgbClr val="5A6B7A"/>
                </a:solidFill>
                <a:ea typeface="DM Sans" pitchFamily="34" charset="-122"/>
                <a:cs typeface="DM Sans" pitchFamily="34" charset="-120"/>
              </a:rPr>
              <a:t>The untouched $294,211.20 line  —allows her flexibility around her legacy goals, as well as providing protection and liquidity during her lifetime. </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502920" y="320040"/>
            <a:ext cx="9144000" cy="274320"/>
          </a:xfrm>
          <a:prstGeom prst="rect">
            <a:avLst/>
          </a:prstGeom>
          <a:noFill/>
          <a:ln/>
        </p:spPr>
        <p:txBody>
          <a:bodyPr wrap="square" rtlCol="0" anchor="ctr"/>
          <a:lstStyle/>
          <a:p>
            <a:pPr marL="0" indent="0">
              <a:buNone/>
            </a:pPr>
            <a:r>
              <a:rPr lang="en-US" sz="1200" b="1" kern="0" spc="200" dirty="0">
                <a:solidFill>
                  <a:srgbClr val="C8922A"/>
                </a:solidFill>
                <a:latin typeface="Calibri" pitchFamily="34" charset="0"/>
                <a:ea typeface="Calibri" pitchFamily="34" charset="-122"/>
                <a:cs typeface="Calibri" pitchFamily="34" charset="-120"/>
              </a:rPr>
              <a:t>SMPL MORTGAGE  ·  CASE STUDY</a:t>
            </a:r>
            <a:endParaRPr lang="en-US" sz="1200" dirty="0"/>
          </a:p>
        </p:txBody>
      </p:sp>
      <p:sp>
        <p:nvSpPr>
          <p:cNvPr id="3" name="Text 1"/>
          <p:cNvSpPr/>
          <p:nvPr/>
        </p:nvSpPr>
        <p:spPr>
          <a:xfrm>
            <a:off x="457200" y="566928"/>
            <a:ext cx="10058400" cy="594360"/>
          </a:xfrm>
          <a:prstGeom prst="rect">
            <a:avLst/>
          </a:prstGeom>
          <a:noFill/>
          <a:ln/>
        </p:spPr>
        <p:txBody>
          <a:bodyPr wrap="square" lIns="0" tIns="0" rIns="0" bIns="0" rtlCol="0" anchor="ctr"/>
          <a:lstStyle/>
          <a:p>
            <a:pPr marL="0" indent="0">
              <a:buNone/>
            </a:pPr>
            <a:r>
              <a:rPr lang="en-US" sz="3200" b="1" dirty="0">
                <a:solidFill>
                  <a:srgbClr val="1B5E6B"/>
                </a:solidFill>
                <a:latin typeface="DM Sans Medium" pitchFamily="2" charset="0"/>
                <a:ea typeface="Cambria" pitchFamily="34" charset="-122"/>
                <a:cs typeface="Cambria" pitchFamily="34" charset="-120"/>
              </a:rPr>
              <a:t>Legacy, Liquidity &amp; A Divided Estate</a:t>
            </a:r>
            <a:endParaRPr lang="en-US" sz="3200" dirty="0"/>
          </a:p>
        </p:txBody>
      </p:sp>
      <p:sp>
        <p:nvSpPr>
          <p:cNvPr id="4" name="Text 2"/>
          <p:cNvSpPr/>
          <p:nvPr/>
        </p:nvSpPr>
        <p:spPr>
          <a:xfrm>
            <a:off x="502920" y="1152144"/>
            <a:ext cx="10058400" cy="365760"/>
          </a:xfrm>
          <a:prstGeom prst="rect">
            <a:avLst/>
          </a:prstGeom>
          <a:noFill/>
          <a:ln/>
        </p:spPr>
        <p:txBody>
          <a:bodyPr wrap="square" lIns="0" tIns="0" rIns="0" bIns="0" rtlCol="0" anchor="ctr"/>
          <a:lstStyle/>
          <a:p>
            <a:pPr marL="0" indent="0">
              <a:buNone/>
            </a:pPr>
            <a:r>
              <a:rPr lang="en-US" sz="1450" i="1" dirty="0">
                <a:solidFill>
                  <a:srgbClr val="6B6B6B"/>
                </a:solidFill>
                <a:latin typeface="Calibri" pitchFamily="34" charset="0"/>
                <a:ea typeface="Calibri" pitchFamily="34" charset="-122"/>
                <a:cs typeface="Calibri" pitchFamily="34" charset="-120"/>
              </a:rPr>
              <a:t>One Principal Limit, Two Purposes — an Advance Gift Now and a Reserve for Later</a:t>
            </a:r>
            <a:endParaRPr lang="en-US" sz="1450" dirty="0"/>
          </a:p>
        </p:txBody>
      </p:sp>
      <p:sp>
        <p:nvSpPr>
          <p:cNvPr id="5" name="Shape 3"/>
          <p:cNvSpPr/>
          <p:nvPr/>
        </p:nvSpPr>
        <p:spPr>
          <a:xfrm>
            <a:off x="8275320" y="320040"/>
            <a:ext cx="3456432" cy="6355080"/>
          </a:xfrm>
          <a:prstGeom prst="roundRect">
            <a:avLst>
              <a:gd name="adj" fmla="val 3175"/>
            </a:avLst>
          </a:prstGeom>
          <a:solidFill>
            <a:srgbClr val="1B5E6B"/>
          </a:solidFill>
          <a:ln/>
          <a:effectLst>
            <a:outerShdw blurRad="101600" dist="38100" dir="5400000" algn="bl" rotWithShape="0">
              <a:srgbClr val="000000">
                <a:alpha val="25000"/>
              </a:srgbClr>
            </a:outerShdw>
          </a:effectLst>
        </p:spPr>
        <p:txBody>
          <a:bodyPr/>
          <a:lstStyle/>
          <a:p>
            <a:endParaRPr lang="en-US"/>
          </a:p>
        </p:txBody>
      </p:sp>
      <p:sp>
        <p:nvSpPr>
          <p:cNvPr id="6" name="Text 4"/>
          <p:cNvSpPr/>
          <p:nvPr/>
        </p:nvSpPr>
        <p:spPr>
          <a:xfrm>
            <a:off x="8531352" y="539496"/>
            <a:ext cx="2944368" cy="274320"/>
          </a:xfrm>
          <a:prstGeom prst="rect">
            <a:avLst/>
          </a:prstGeom>
          <a:noFill/>
          <a:ln/>
        </p:spPr>
        <p:txBody>
          <a:bodyPr wrap="square" rtlCol="0" anchor="ctr"/>
          <a:lstStyle/>
          <a:p>
            <a:pPr marL="0" indent="0">
              <a:buNone/>
            </a:pPr>
            <a:r>
              <a:rPr lang="en-US" sz="1100" b="1" kern="0" spc="200" dirty="0">
                <a:solidFill>
                  <a:srgbClr val="C8922A"/>
                </a:solidFill>
                <a:latin typeface="Calibri" pitchFamily="34" charset="0"/>
                <a:ea typeface="Calibri" pitchFamily="34" charset="-122"/>
                <a:cs typeface="Calibri" pitchFamily="34" charset="-120"/>
              </a:rPr>
              <a:t>THE NUMBERS</a:t>
            </a:r>
            <a:endParaRPr lang="en-US" sz="1100" dirty="0"/>
          </a:p>
        </p:txBody>
      </p:sp>
      <p:sp>
        <p:nvSpPr>
          <p:cNvPr id="7" name="Text 5"/>
          <p:cNvSpPr/>
          <p:nvPr/>
        </p:nvSpPr>
        <p:spPr>
          <a:xfrm>
            <a:off x="8531352" y="804672"/>
            <a:ext cx="2944368" cy="292608"/>
          </a:xfrm>
          <a:prstGeom prst="rect">
            <a:avLst/>
          </a:prstGeom>
          <a:noFill/>
          <a:ln/>
        </p:spPr>
        <p:txBody>
          <a:bodyPr wrap="square" lIns="0" tIns="0" rIns="0" bIns="0" rtlCol="0" anchor="ctr"/>
          <a:lstStyle/>
          <a:p>
            <a:pPr marL="0" indent="0">
              <a:buNone/>
            </a:pPr>
            <a:r>
              <a:rPr lang="en-US" sz="1050" dirty="0">
                <a:solidFill>
                  <a:srgbClr val="CFE3E0"/>
                </a:solidFill>
                <a:latin typeface="Calibri" pitchFamily="34" charset="0"/>
                <a:ea typeface="Calibri" pitchFamily="34" charset="-122"/>
                <a:cs typeface="Calibri" pitchFamily="34" charset="-120"/>
              </a:rPr>
              <a:t>HECM for Purchase — CMT Monthly 5%, Adjustable</a:t>
            </a:r>
            <a:endParaRPr lang="en-US" sz="1050" dirty="0"/>
          </a:p>
        </p:txBody>
      </p:sp>
      <p:sp>
        <p:nvSpPr>
          <p:cNvPr id="8" name="Text 6"/>
          <p:cNvSpPr/>
          <p:nvPr/>
        </p:nvSpPr>
        <p:spPr>
          <a:xfrm>
            <a:off x="8531352" y="1097280"/>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SOLD PRIOR HOME</a:t>
            </a:r>
            <a:endParaRPr lang="en-US" sz="950" dirty="0"/>
          </a:p>
        </p:txBody>
      </p:sp>
      <p:sp>
        <p:nvSpPr>
          <p:cNvPr id="9" name="Text 7"/>
          <p:cNvSpPr/>
          <p:nvPr/>
        </p:nvSpPr>
        <p:spPr>
          <a:xfrm>
            <a:off x="8531352" y="1271016"/>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itchFamily="2" charset="0"/>
                <a:ea typeface="Cambria" pitchFamily="34" charset="-122"/>
                <a:cs typeface="Cambria" pitchFamily="34" charset="-120"/>
              </a:rPr>
              <a:t>$1,800,000</a:t>
            </a:r>
            <a:endParaRPr lang="en-US" sz="1500" dirty="0"/>
          </a:p>
        </p:txBody>
      </p:sp>
      <p:sp>
        <p:nvSpPr>
          <p:cNvPr id="10" name="Text 8"/>
          <p:cNvSpPr/>
          <p:nvPr/>
        </p:nvSpPr>
        <p:spPr>
          <a:xfrm>
            <a:off x="8531352" y="1609344"/>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PURCHASED (PROPERTY VALUE)</a:t>
            </a:r>
            <a:endParaRPr lang="en-US" sz="950" dirty="0"/>
          </a:p>
        </p:txBody>
      </p:sp>
      <p:sp>
        <p:nvSpPr>
          <p:cNvPr id="11" name="Text 9"/>
          <p:cNvSpPr/>
          <p:nvPr/>
        </p:nvSpPr>
        <p:spPr>
          <a:xfrm>
            <a:off x="8531352" y="1783080"/>
            <a:ext cx="2944368" cy="347472"/>
          </a:xfrm>
          <a:prstGeom prst="rect">
            <a:avLst/>
          </a:prstGeom>
          <a:noFill/>
          <a:ln/>
        </p:spPr>
        <p:txBody>
          <a:bodyPr wrap="square" lIns="0" tIns="0" rIns="0" bIns="0" rtlCol="0" anchor="ctr"/>
          <a:lstStyle/>
          <a:p>
            <a:pPr marL="0" indent="0">
              <a:buNone/>
            </a:pPr>
            <a:r>
              <a:rPr lang="en-US" sz="2000" b="1" dirty="0">
                <a:solidFill>
                  <a:srgbClr val="FFFFFF"/>
                </a:solidFill>
                <a:latin typeface="DM Sans Medium" pitchFamily="2" charset="0"/>
                <a:ea typeface="Cambria" pitchFamily="34" charset="-122"/>
                <a:cs typeface="Cambria" pitchFamily="34" charset="-120"/>
              </a:rPr>
              <a:t>$1,300,000</a:t>
            </a:r>
            <a:endParaRPr lang="en-US" sz="2000" dirty="0"/>
          </a:p>
        </p:txBody>
      </p:sp>
      <p:sp>
        <p:nvSpPr>
          <p:cNvPr id="12" name="Text 10"/>
          <p:cNvSpPr/>
          <p:nvPr/>
        </p:nvSpPr>
        <p:spPr>
          <a:xfrm>
            <a:off x="8531352" y="2212848"/>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PRINCIPAL LIMIT</a:t>
            </a:r>
            <a:endParaRPr lang="en-US" sz="950" dirty="0"/>
          </a:p>
        </p:txBody>
      </p:sp>
      <p:sp>
        <p:nvSpPr>
          <p:cNvPr id="13" name="Text 11"/>
          <p:cNvSpPr/>
          <p:nvPr/>
        </p:nvSpPr>
        <p:spPr>
          <a:xfrm>
            <a:off x="8531352" y="2386584"/>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itchFamily="2" charset="0"/>
                <a:ea typeface="Cambria" pitchFamily="34" charset="-122"/>
                <a:cs typeface="Cambria" pitchFamily="34" charset="-120"/>
              </a:rPr>
              <a:t>$735,528</a:t>
            </a:r>
            <a:endParaRPr lang="en-US" sz="1500" dirty="0"/>
          </a:p>
        </p:txBody>
      </p:sp>
      <p:sp>
        <p:nvSpPr>
          <p:cNvPr id="14" name="Text 12"/>
          <p:cNvSpPr/>
          <p:nvPr/>
        </p:nvSpPr>
        <p:spPr>
          <a:xfrm>
            <a:off x="8531352" y="2724912"/>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MARGIN / EXPECTED / INITIAL</a:t>
            </a:r>
            <a:endParaRPr lang="en-US" sz="950" dirty="0"/>
          </a:p>
        </p:txBody>
      </p:sp>
      <p:sp>
        <p:nvSpPr>
          <p:cNvPr id="15" name="Text 13"/>
          <p:cNvSpPr/>
          <p:nvPr/>
        </p:nvSpPr>
        <p:spPr>
          <a:xfrm>
            <a:off x="8531352" y="2898648"/>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itchFamily="2" charset="0"/>
                <a:ea typeface="Cambria" pitchFamily="34" charset="-122"/>
                <a:cs typeface="Cambria" pitchFamily="34" charset="-120"/>
              </a:rPr>
              <a:t>1.875% / 5.875% / 5.500%</a:t>
            </a:r>
            <a:endParaRPr lang="en-US" sz="1500" dirty="0"/>
          </a:p>
        </p:txBody>
      </p:sp>
      <p:sp>
        <p:nvSpPr>
          <p:cNvPr id="16" name="Shape 14"/>
          <p:cNvSpPr/>
          <p:nvPr/>
        </p:nvSpPr>
        <p:spPr>
          <a:xfrm>
            <a:off x="8531352" y="3255264"/>
            <a:ext cx="2944368" cy="0"/>
          </a:xfrm>
          <a:prstGeom prst="line">
            <a:avLst/>
          </a:prstGeom>
          <a:noFill/>
          <a:ln w="12700">
            <a:solidFill>
              <a:srgbClr val="3A7B7F"/>
            </a:solidFill>
            <a:prstDash val="solid"/>
          </a:ln>
        </p:spPr>
        <p:txBody>
          <a:bodyPr/>
          <a:lstStyle/>
          <a:p>
            <a:endParaRPr lang="en-US"/>
          </a:p>
        </p:txBody>
      </p:sp>
      <p:sp>
        <p:nvSpPr>
          <p:cNvPr id="17" name="Text 15"/>
          <p:cNvSpPr/>
          <p:nvPr/>
        </p:nvSpPr>
        <p:spPr>
          <a:xfrm>
            <a:off x="8531352" y="3337560"/>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FEES + MIP + LIENS (TOTAL)</a:t>
            </a:r>
            <a:endParaRPr lang="en-US" sz="950" dirty="0"/>
          </a:p>
        </p:txBody>
      </p:sp>
      <p:sp>
        <p:nvSpPr>
          <p:cNvPr id="18" name="Text 16"/>
          <p:cNvSpPr/>
          <p:nvPr/>
        </p:nvSpPr>
        <p:spPr>
          <a:xfrm>
            <a:off x="8531352" y="3511296"/>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itchFamily="2" charset="0"/>
                <a:ea typeface="Cambria" pitchFamily="34" charset="-122"/>
                <a:cs typeface="Cambria" pitchFamily="34" charset="-120"/>
              </a:rPr>
              <a:t>$38,689.61</a:t>
            </a:r>
            <a:endParaRPr lang="en-US" sz="1500" dirty="0"/>
          </a:p>
        </p:txBody>
      </p:sp>
      <p:sp>
        <p:nvSpPr>
          <p:cNvPr id="19" name="Text 17"/>
          <p:cNvSpPr/>
          <p:nvPr/>
        </p:nvSpPr>
        <p:spPr>
          <a:xfrm>
            <a:off x="8531352" y="3849624"/>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CASH TO CLIENT (INHERITANCE ADVANCE)</a:t>
            </a:r>
            <a:endParaRPr lang="en-US" sz="950" dirty="0"/>
          </a:p>
        </p:txBody>
      </p:sp>
      <p:sp>
        <p:nvSpPr>
          <p:cNvPr id="20" name="Text 18"/>
          <p:cNvSpPr/>
          <p:nvPr/>
        </p:nvSpPr>
        <p:spPr>
          <a:xfrm>
            <a:off x="8531352" y="4023360"/>
            <a:ext cx="2944368" cy="347472"/>
          </a:xfrm>
          <a:prstGeom prst="rect">
            <a:avLst/>
          </a:prstGeom>
          <a:noFill/>
          <a:ln/>
        </p:spPr>
        <p:txBody>
          <a:bodyPr wrap="square" lIns="0" tIns="0" rIns="0" bIns="0" rtlCol="0" anchor="ctr"/>
          <a:lstStyle/>
          <a:p>
            <a:pPr marL="0" indent="0">
              <a:buNone/>
            </a:pPr>
            <a:r>
              <a:rPr lang="en-US" sz="2000" b="1" dirty="0">
                <a:solidFill>
                  <a:srgbClr val="FFFFFF"/>
                </a:solidFill>
                <a:latin typeface="DM Sans Medium" pitchFamily="2" charset="0"/>
                <a:ea typeface="Cambria" pitchFamily="34" charset="-122"/>
                <a:cs typeface="Cambria" pitchFamily="34" charset="-120"/>
              </a:rPr>
              <a:t>$402,627.19</a:t>
            </a:r>
            <a:endParaRPr lang="en-US" sz="2000" dirty="0"/>
          </a:p>
        </p:txBody>
      </p:sp>
      <p:sp>
        <p:nvSpPr>
          <p:cNvPr id="21" name="Text 19"/>
          <p:cNvSpPr/>
          <p:nvPr/>
        </p:nvSpPr>
        <p:spPr>
          <a:xfrm>
            <a:off x="8531352" y="4453128"/>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LOC RETAINED (RESERVE)</a:t>
            </a:r>
            <a:endParaRPr lang="en-US" sz="950" dirty="0"/>
          </a:p>
        </p:txBody>
      </p:sp>
      <p:sp>
        <p:nvSpPr>
          <p:cNvPr id="22" name="Text 20"/>
          <p:cNvSpPr/>
          <p:nvPr/>
        </p:nvSpPr>
        <p:spPr>
          <a:xfrm>
            <a:off x="8531352" y="4626864"/>
            <a:ext cx="2944368" cy="347472"/>
          </a:xfrm>
          <a:prstGeom prst="rect">
            <a:avLst/>
          </a:prstGeom>
          <a:noFill/>
          <a:ln/>
        </p:spPr>
        <p:txBody>
          <a:bodyPr wrap="square" lIns="0" tIns="0" rIns="0" bIns="0" rtlCol="0" anchor="ctr"/>
          <a:lstStyle/>
          <a:p>
            <a:pPr marL="0" indent="0">
              <a:buNone/>
            </a:pPr>
            <a:r>
              <a:rPr lang="en-US" sz="2000" b="1" dirty="0">
                <a:solidFill>
                  <a:srgbClr val="FFFFFF"/>
                </a:solidFill>
                <a:latin typeface="DM Sans Medium" pitchFamily="2" charset="0"/>
                <a:ea typeface="Cambria" pitchFamily="34" charset="-122"/>
                <a:cs typeface="Cambria" pitchFamily="34" charset="-120"/>
              </a:rPr>
              <a:t>$294,211.20</a:t>
            </a:r>
            <a:endParaRPr lang="en-US" sz="2000" dirty="0"/>
          </a:p>
        </p:txBody>
      </p:sp>
      <p:sp>
        <p:nvSpPr>
          <p:cNvPr id="23" name="Text 21"/>
          <p:cNvSpPr/>
          <p:nvPr/>
        </p:nvSpPr>
        <p:spPr>
          <a:xfrm>
            <a:off x="8531352" y="5056632"/>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INITIAL LOAN BALANCE (UPB)</a:t>
            </a:r>
            <a:endParaRPr lang="en-US" sz="950" dirty="0"/>
          </a:p>
        </p:txBody>
      </p:sp>
      <p:sp>
        <p:nvSpPr>
          <p:cNvPr id="24" name="Text 22"/>
          <p:cNvSpPr/>
          <p:nvPr/>
        </p:nvSpPr>
        <p:spPr>
          <a:xfrm>
            <a:off x="8531352" y="5230368"/>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itchFamily="2" charset="0"/>
                <a:ea typeface="Cambria" pitchFamily="34" charset="-122"/>
                <a:cs typeface="Cambria" pitchFamily="34" charset="-120"/>
              </a:rPr>
              <a:t>$441,316.80 — 60% of PL</a:t>
            </a:r>
            <a:endParaRPr lang="en-US" sz="1500" dirty="0"/>
          </a:p>
        </p:txBody>
      </p:sp>
      <p:sp>
        <p:nvSpPr>
          <p:cNvPr id="25" name="Shape 23"/>
          <p:cNvSpPr/>
          <p:nvPr/>
        </p:nvSpPr>
        <p:spPr>
          <a:xfrm>
            <a:off x="8531352" y="5586984"/>
            <a:ext cx="2944368" cy="0"/>
          </a:xfrm>
          <a:prstGeom prst="line">
            <a:avLst/>
          </a:prstGeom>
          <a:noFill/>
          <a:ln w="12700">
            <a:solidFill>
              <a:srgbClr val="3A7B7F"/>
            </a:solidFill>
            <a:prstDash val="solid"/>
          </a:ln>
        </p:spPr>
        <p:txBody>
          <a:bodyPr/>
          <a:lstStyle/>
          <a:p>
            <a:endParaRPr lang="en-US"/>
          </a:p>
        </p:txBody>
      </p:sp>
      <p:sp>
        <p:nvSpPr>
          <p:cNvPr id="26" name="Text 24"/>
          <p:cNvSpPr/>
          <p:nvPr/>
        </p:nvSpPr>
        <p:spPr>
          <a:xfrm>
            <a:off x="8531352" y="5669280"/>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LOC GROWTH RATE</a:t>
            </a:r>
            <a:endParaRPr lang="en-US" sz="950" dirty="0"/>
          </a:p>
        </p:txBody>
      </p:sp>
      <p:sp>
        <p:nvSpPr>
          <p:cNvPr id="27" name="Text 25"/>
          <p:cNvSpPr/>
          <p:nvPr/>
        </p:nvSpPr>
        <p:spPr>
          <a:xfrm>
            <a:off x="8531352" y="5843016"/>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itchFamily="2" charset="0"/>
                <a:ea typeface="Cambria" pitchFamily="34" charset="-122"/>
                <a:cs typeface="Cambria" pitchFamily="34" charset="-120"/>
              </a:rPr>
              <a:t>6.000%</a:t>
            </a:r>
            <a:endParaRPr lang="en-US" sz="1500" dirty="0"/>
          </a:p>
        </p:txBody>
      </p:sp>
      <p:sp>
        <p:nvSpPr>
          <p:cNvPr id="28" name="Text 26"/>
          <p:cNvSpPr/>
          <p:nvPr/>
        </p:nvSpPr>
        <p:spPr>
          <a:xfrm>
            <a:off x="8531352" y="6181344"/>
            <a:ext cx="2944368" cy="182880"/>
          </a:xfrm>
          <a:prstGeom prst="rect">
            <a:avLst/>
          </a:prstGeom>
          <a:noFill/>
          <a:ln/>
        </p:spPr>
        <p:txBody>
          <a:bodyPr wrap="square" lIns="0" tIns="0" rIns="0" bIns="0" rtlCol="0" anchor="ctr"/>
          <a:lstStyle/>
          <a:p>
            <a:pPr marL="0" indent="0">
              <a:buNone/>
            </a:pPr>
            <a:r>
              <a:rPr lang="en-US" sz="950" dirty="0">
                <a:solidFill>
                  <a:srgbClr val="AFCFC9"/>
                </a:solidFill>
                <a:latin typeface="Calibri" pitchFamily="34" charset="0"/>
                <a:ea typeface="Calibri" pitchFamily="34" charset="-122"/>
                <a:cs typeface="Calibri" pitchFamily="34" charset="-120"/>
              </a:rPr>
              <a:t>MONTHLY PAYMENT REQUIRED</a:t>
            </a:r>
            <a:endParaRPr lang="en-US" sz="950" dirty="0"/>
          </a:p>
        </p:txBody>
      </p:sp>
      <p:sp>
        <p:nvSpPr>
          <p:cNvPr id="29" name="Text 27"/>
          <p:cNvSpPr/>
          <p:nvPr/>
        </p:nvSpPr>
        <p:spPr>
          <a:xfrm>
            <a:off x="8531352" y="6355080"/>
            <a:ext cx="2944368" cy="237744"/>
          </a:xfrm>
          <a:prstGeom prst="rect">
            <a:avLst/>
          </a:prstGeom>
          <a:noFill/>
          <a:ln/>
        </p:spPr>
        <p:txBody>
          <a:bodyPr wrap="square" lIns="0" tIns="0" rIns="0" bIns="0" rtlCol="0" anchor="ctr"/>
          <a:lstStyle/>
          <a:p>
            <a:pPr marL="0" indent="0">
              <a:buNone/>
            </a:pPr>
            <a:r>
              <a:rPr lang="en-US" sz="1500" b="1" dirty="0">
                <a:solidFill>
                  <a:srgbClr val="FFFFFF"/>
                </a:solidFill>
                <a:latin typeface="DM Sans Medium" pitchFamily="2" charset="0"/>
                <a:ea typeface="Cambria" pitchFamily="34" charset="-122"/>
                <a:cs typeface="Cambria" pitchFamily="34" charset="-120"/>
              </a:rPr>
              <a:t>$0</a:t>
            </a:r>
            <a:endParaRPr lang="en-US" sz="1500" dirty="0"/>
          </a:p>
        </p:txBody>
      </p:sp>
      <p:sp>
        <p:nvSpPr>
          <p:cNvPr id="30" name="Shape 28"/>
          <p:cNvSpPr/>
          <p:nvPr/>
        </p:nvSpPr>
        <p:spPr>
          <a:xfrm>
            <a:off x="502920" y="1650733"/>
            <a:ext cx="384048" cy="384048"/>
          </a:xfrm>
          <a:prstGeom prst="ellipse">
            <a:avLst/>
          </a:prstGeom>
          <a:solidFill>
            <a:srgbClr val="F5F0E4"/>
          </a:solidFill>
          <a:ln/>
        </p:spPr>
        <p:txBody>
          <a:bodyPr/>
          <a:lstStyle/>
          <a:p>
            <a:endParaRPr lang="en-US"/>
          </a:p>
        </p:txBody>
      </p:sp>
      <p:sp>
        <p:nvSpPr>
          <p:cNvPr id="31" name="Text 29"/>
          <p:cNvSpPr/>
          <p:nvPr/>
        </p:nvSpPr>
        <p:spPr>
          <a:xfrm>
            <a:off x="502920" y="1650733"/>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1</a:t>
            </a:r>
            <a:endParaRPr lang="en-US" sz="1600" dirty="0"/>
          </a:p>
        </p:txBody>
      </p:sp>
      <p:sp>
        <p:nvSpPr>
          <p:cNvPr id="32" name="Text 30"/>
          <p:cNvSpPr/>
          <p:nvPr/>
        </p:nvSpPr>
        <p:spPr>
          <a:xfrm>
            <a:off x="978408" y="1738563"/>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THE CLIENT</a:t>
            </a:r>
            <a:endParaRPr lang="en-US" sz="1300" dirty="0"/>
          </a:p>
        </p:txBody>
      </p:sp>
      <p:sp>
        <p:nvSpPr>
          <p:cNvPr id="33" name="Text 31"/>
          <p:cNvSpPr/>
          <p:nvPr/>
        </p:nvSpPr>
        <p:spPr>
          <a:xfrm>
            <a:off x="1051560" y="1993392"/>
            <a:ext cx="7040880" cy="86868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Advisor referred  88 year old  widow. Her late husband's estate is governed by a trust: any proceeds from the family home are split 50/50 with his children from a prior marriage — including whatever equity remains in her next home when she passes.</a:t>
            </a:r>
            <a:endParaRPr lang="en-US" sz="1250" dirty="0"/>
          </a:p>
        </p:txBody>
      </p:sp>
      <p:sp>
        <p:nvSpPr>
          <p:cNvPr id="34" name="Shape 32"/>
          <p:cNvSpPr/>
          <p:nvPr/>
        </p:nvSpPr>
        <p:spPr>
          <a:xfrm>
            <a:off x="502920" y="2788920"/>
            <a:ext cx="384048" cy="384048"/>
          </a:xfrm>
          <a:prstGeom prst="ellipse">
            <a:avLst/>
          </a:prstGeom>
          <a:solidFill>
            <a:srgbClr val="F5F0E4"/>
          </a:solidFill>
          <a:ln/>
        </p:spPr>
        <p:txBody>
          <a:bodyPr/>
          <a:lstStyle/>
          <a:p>
            <a:endParaRPr lang="en-US"/>
          </a:p>
        </p:txBody>
      </p:sp>
      <p:sp>
        <p:nvSpPr>
          <p:cNvPr id="35" name="Text 33"/>
          <p:cNvSpPr/>
          <p:nvPr/>
        </p:nvSpPr>
        <p:spPr>
          <a:xfrm>
            <a:off x="502920" y="278892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2</a:t>
            </a:r>
            <a:endParaRPr lang="en-US" sz="1600" dirty="0"/>
          </a:p>
        </p:txBody>
      </p:sp>
      <p:sp>
        <p:nvSpPr>
          <p:cNvPr id="36" name="Text 34"/>
          <p:cNvSpPr/>
          <p:nvPr/>
        </p:nvSpPr>
        <p:spPr>
          <a:xfrm>
            <a:off x="978408" y="2816352"/>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THE TRUST CONSTRAINT</a:t>
            </a:r>
            <a:endParaRPr lang="en-US" sz="1300" dirty="0"/>
          </a:p>
        </p:txBody>
      </p:sp>
      <p:sp>
        <p:nvSpPr>
          <p:cNvPr id="37" name="Text 35"/>
          <p:cNvSpPr/>
          <p:nvPr/>
        </p:nvSpPr>
        <p:spPr>
          <a:xfrm>
            <a:off x="1051560" y="3044952"/>
            <a:ext cx="7040880" cy="86868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She sold the $1.8M home and netted $1,675,000. Half — $837,500 — went to her stepchildren under the trust. Her half funded a $574,000 down payment on the new $1.3M home, with $263,500 advanced to her own children's estate through her advisor.</a:t>
            </a:r>
            <a:endParaRPr lang="en-US" sz="1250" dirty="0"/>
          </a:p>
        </p:txBody>
      </p:sp>
      <p:sp>
        <p:nvSpPr>
          <p:cNvPr id="38" name="Shape 36"/>
          <p:cNvSpPr/>
          <p:nvPr/>
        </p:nvSpPr>
        <p:spPr>
          <a:xfrm>
            <a:off x="502920" y="3840480"/>
            <a:ext cx="384048" cy="384048"/>
          </a:xfrm>
          <a:prstGeom prst="ellipse">
            <a:avLst/>
          </a:prstGeom>
          <a:solidFill>
            <a:srgbClr val="F5F0E4"/>
          </a:solidFill>
          <a:ln/>
        </p:spPr>
        <p:txBody>
          <a:bodyPr/>
          <a:lstStyle/>
          <a:p>
            <a:endParaRPr lang="en-US"/>
          </a:p>
        </p:txBody>
      </p:sp>
      <p:sp>
        <p:nvSpPr>
          <p:cNvPr id="39" name="Text 37"/>
          <p:cNvSpPr/>
          <p:nvPr/>
        </p:nvSpPr>
        <p:spPr>
          <a:xfrm>
            <a:off x="502920" y="3840480"/>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3</a:t>
            </a:r>
            <a:endParaRPr lang="en-US" sz="1600" dirty="0"/>
          </a:p>
        </p:txBody>
      </p:sp>
      <p:sp>
        <p:nvSpPr>
          <p:cNvPr id="40" name="Text 38"/>
          <p:cNvSpPr/>
          <p:nvPr/>
        </p:nvSpPr>
        <p:spPr>
          <a:xfrm>
            <a:off x="978408" y="3895344"/>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THE STRATEGY</a:t>
            </a:r>
            <a:endParaRPr lang="en-US" sz="1300" dirty="0"/>
          </a:p>
        </p:txBody>
      </p:sp>
      <p:sp>
        <p:nvSpPr>
          <p:cNvPr id="41" name="Text 39"/>
          <p:cNvSpPr/>
          <p:nvPr/>
        </p:nvSpPr>
        <p:spPr>
          <a:xfrm>
            <a:off x="1051560" y="4096512"/>
            <a:ext cx="7040880" cy="105156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The same trust provision applies to whatever equity is left in the new home at her death — also split 50/50 with the stepchildren's kids. That creates real motivation to draw the HECM's principal limit down rather than let equity sit: the $402,627.19 cash disbursement went straight to her own children's estate, same as the sale proceeds did.</a:t>
            </a:r>
            <a:endParaRPr lang="en-US" sz="1250" dirty="0"/>
          </a:p>
        </p:txBody>
      </p:sp>
      <p:sp>
        <p:nvSpPr>
          <p:cNvPr id="42" name="Shape 40"/>
          <p:cNvSpPr/>
          <p:nvPr/>
        </p:nvSpPr>
        <p:spPr>
          <a:xfrm>
            <a:off x="502920" y="5050858"/>
            <a:ext cx="384048" cy="384048"/>
          </a:xfrm>
          <a:prstGeom prst="ellipse">
            <a:avLst/>
          </a:prstGeom>
          <a:solidFill>
            <a:srgbClr val="F5F0E4"/>
          </a:solidFill>
          <a:ln/>
        </p:spPr>
        <p:txBody>
          <a:bodyPr/>
          <a:lstStyle/>
          <a:p>
            <a:endParaRPr lang="en-US"/>
          </a:p>
        </p:txBody>
      </p:sp>
      <p:sp>
        <p:nvSpPr>
          <p:cNvPr id="43" name="Text 41"/>
          <p:cNvSpPr/>
          <p:nvPr/>
        </p:nvSpPr>
        <p:spPr>
          <a:xfrm>
            <a:off x="502920" y="5050858"/>
            <a:ext cx="384048" cy="384048"/>
          </a:xfrm>
          <a:prstGeom prst="rect">
            <a:avLst/>
          </a:prstGeom>
          <a:noFill/>
          <a:ln/>
        </p:spPr>
        <p:txBody>
          <a:bodyPr wrap="square" lIns="0" tIns="0" rIns="0" bIns="0" rtlCol="0" anchor="ctr"/>
          <a:lstStyle/>
          <a:p>
            <a:pPr marL="0" indent="0" algn="ctr">
              <a:buNone/>
            </a:pPr>
            <a:r>
              <a:rPr lang="en-US" sz="1600" b="1" dirty="0">
                <a:solidFill>
                  <a:srgbClr val="1B5E6B"/>
                </a:solidFill>
                <a:latin typeface="Calibri" pitchFamily="34" charset="0"/>
                <a:ea typeface="Calibri" pitchFamily="34" charset="-122"/>
                <a:cs typeface="Calibri" pitchFamily="34" charset="-120"/>
              </a:rPr>
              <a:t>4</a:t>
            </a:r>
            <a:endParaRPr lang="en-US" sz="1600" dirty="0"/>
          </a:p>
        </p:txBody>
      </p:sp>
      <p:sp>
        <p:nvSpPr>
          <p:cNvPr id="44" name="Text 42"/>
          <p:cNvSpPr/>
          <p:nvPr/>
        </p:nvSpPr>
        <p:spPr>
          <a:xfrm>
            <a:off x="960120" y="5109090"/>
            <a:ext cx="7040880" cy="274320"/>
          </a:xfrm>
          <a:prstGeom prst="rect">
            <a:avLst/>
          </a:prstGeom>
          <a:noFill/>
          <a:ln/>
        </p:spPr>
        <p:txBody>
          <a:bodyPr wrap="square" rtlCol="0" anchor="ctr"/>
          <a:lstStyle/>
          <a:p>
            <a:pPr marL="0" indent="0">
              <a:buNone/>
            </a:pPr>
            <a:r>
              <a:rPr lang="en-US" sz="1300" b="1" kern="0" spc="100" dirty="0">
                <a:solidFill>
                  <a:srgbClr val="1B5E6B"/>
                </a:solidFill>
                <a:latin typeface="Calibri" pitchFamily="34" charset="0"/>
                <a:ea typeface="Calibri" pitchFamily="34" charset="-122"/>
                <a:cs typeface="Calibri" pitchFamily="34" charset="-120"/>
              </a:rPr>
              <a:t>WHAT'S NEXT</a:t>
            </a:r>
            <a:endParaRPr lang="en-US" sz="1300" dirty="0"/>
          </a:p>
        </p:txBody>
      </p:sp>
      <p:sp>
        <p:nvSpPr>
          <p:cNvPr id="45" name="Text 43"/>
          <p:cNvSpPr/>
          <p:nvPr/>
        </p:nvSpPr>
        <p:spPr>
          <a:xfrm>
            <a:off x="1042416" y="5383410"/>
            <a:ext cx="7040880" cy="731520"/>
          </a:xfrm>
          <a:prstGeom prst="rect">
            <a:avLst/>
          </a:prstGeom>
          <a:noFill/>
          <a:ln/>
        </p:spPr>
        <p:txBody>
          <a:bodyPr wrap="square" lIns="0" tIns="0" rIns="0" bIns="0" rtlCol="0" anchor="ctr"/>
          <a:lstStyle/>
          <a:p>
            <a:pPr marL="0" indent="0">
              <a:lnSpc>
                <a:spcPct val="115000"/>
              </a:lnSpc>
              <a:buNone/>
            </a:pPr>
            <a:r>
              <a:rPr lang="en-US" sz="1250" dirty="0">
                <a:solidFill>
                  <a:srgbClr val="2B2B2B"/>
                </a:solidFill>
                <a:latin typeface="Calibri" pitchFamily="34" charset="0"/>
                <a:ea typeface="Calibri" pitchFamily="34" charset="-122"/>
                <a:cs typeface="Calibri" pitchFamily="34" charset="-120"/>
              </a:rPr>
              <a:t>The $294,211.20 line of credit stays as her reserve — available for her own long-term care, or for further gifting that keeps equity moving toward her own children instead of sitting in the home for the trust to claim later. And she has no required payment for life</a:t>
            </a:r>
            <a:endParaRPr lang="en-US" sz="1250" dirty="0"/>
          </a:p>
        </p:txBody>
      </p:sp>
      <p:sp>
        <p:nvSpPr>
          <p:cNvPr id="46" name="Shape 44"/>
          <p:cNvSpPr/>
          <p:nvPr/>
        </p:nvSpPr>
        <p:spPr>
          <a:xfrm>
            <a:off x="475488" y="6127443"/>
            <a:ext cx="7543800" cy="566928"/>
          </a:xfrm>
          <a:prstGeom prst="roundRect">
            <a:avLst>
              <a:gd name="adj" fmla="val 12903"/>
            </a:avLst>
          </a:prstGeom>
          <a:solidFill>
            <a:srgbClr val="F5F0E4"/>
          </a:solidFill>
          <a:ln/>
        </p:spPr>
        <p:txBody>
          <a:bodyPr/>
          <a:lstStyle/>
          <a:p>
            <a:endParaRPr lang="en-US"/>
          </a:p>
        </p:txBody>
      </p:sp>
      <p:sp>
        <p:nvSpPr>
          <p:cNvPr id="47" name="Text 45"/>
          <p:cNvSpPr/>
          <p:nvPr/>
        </p:nvSpPr>
        <p:spPr>
          <a:xfrm>
            <a:off x="694944" y="6182307"/>
            <a:ext cx="7132320" cy="457200"/>
          </a:xfrm>
          <a:prstGeom prst="rect">
            <a:avLst/>
          </a:prstGeom>
          <a:noFill/>
          <a:ln/>
        </p:spPr>
        <p:txBody>
          <a:bodyPr wrap="square" lIns="0" tIns="0" rIns="0" bIns="0" rtlCol="0" anchor="ctr"/>
          <a:lstStyle/>
          <a:p>
            <a:pPr marL="0" indent="0">
              <a:lnSpc>
                <a:spcPct val="110000"/>
              </a:lnSpc>
              <a:buNone/>
            </a:pPr>
            <a:r>
              <a:rPr lang="en-US" sz="1100" b="1" dirty="0">
                <a:solidFill>
                  <a:srgbClr val="C8922A"/>
                </a:solidFill>
                <a:latin typeface="Calibri" pitchFamily="34" charset="0"/>
                <a:ea typeface="Calibri" pitchFamily="34" charset="-122"/>
                <a:cs typeface="Calibri" pitchFamily="34" charset="-120"/>
              </a:rPr>
              <a:t>WHY THIS WORKS:  </a:t>
            </a:r>
            <a:r>
              <a:rPr lang="en-US" sz="1100" i="1" dirty="0">
                <a:solidFill>
                  <a:srgbClr val="12454E"/>
                </a:solidFill>
                <a:latin typeface="Calibri" pitchFamily="34" charset="0"/>
                <a:ea typeface="Calibri" pitchFamily="34" charset="-122"/>
                <a:cs typeface="Calibri" pitchFamily="34" charset="-120"/>
              </a:rPr>
              <a:t>The HECM isn't just funding the purchase — it's the mechanism that lets Betty move equity to her own children faster than the trust's 50/50 provision can claim it.</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502920" y="320040"/>
            <a:ext cx="9144000" cy="274320"/>
          </a:xfrm>
          <a:prstGeom prst="rect">
            <a:avLst/>
          </a:prstGeom>
          <a:noFill/>
          <a:ln/>
        </p:spPr>
        <p:txBody>
          <a:bodyPr wrap="square" rtlCol="0" anchor="ctr"/>
          <a:lstStyle/>
          <a:p>
            <a:pPr marL="0" indent="0">
              <a:buNone/>
            </a:pPr>
            <a:r>
              <a:rPr lang="en-US" sz="1200" b="1" kern="0" spc="200" dirty="0">
                <a:solidFill>
                  <a:srgbClr val="C8922A"/>
                </a:solidFill>
                <a:latin typeface="Calibri" pitchFamily="34" charset="0"/>
                <a:ea typeface="Calibri" pitchFamily="34" charset="-122"/>
                <a:cs typeface="Calibri" pitchFamily="34" charset="-120"/>
              </a:rPr>
              <a:t>CASE STUDY</a:t>
            </a:r>
            <a:endParaRPr lang="en-US" sz="1200" dirty="0"/>
          </a:p>
        </p:txBody>
      </p:sp>
      <p:sp>
        <p:nvSpPr>
          <p:cNvPr id="3" name="Text 1"/>
          <p:cNvSpPr/>
          <p:nvPr/>
        </p:nvSpPr>
        <p:spPr>
          <a:xfrm>
            <a:off x="457200" y="566928"/>
            <a:ext cx="10058400" cy="594360"/>
          </a:xfrm>
          <a:prstGeom prst="rect">
            <a:avLst/>
          </a:prstGeom>
          <a:noFill/>
          <a:ln/>
        </p:spPr>
        <p:txBody>
          <a:bodyPr wrap="square" lIns="0" tIns="0" rIns="0" bIns="0" rtlCol="0" anchor="ctr"/>
          <a:lstStyle/>
          <a:p>
            <a:pPr marL="0" indent="0">
              <a:buNone/>
            </a:pPr>
            <a:r>
              <a:rPr lang="en-US" sz="3200" b="1" dirty="0">
                <a:solidFill>
                  <a:srgbClr val="1B5E6B"/>
                </a:solidFill>
                <a:latin typeface="DM Sans Medium" pitchFamily="2" charset="0"/>
                <a:ea typeface="Cambria" pitchFamily="34" charset="-122"/>
                <a:cs typeface="Cambria" pitchFamily="34" charset="-120"/>
              </a:rPr>
              <a:t>The Money Trail</a:t>
            </a:r>
            <a:endParaRPr lang="en-US" sz="3200" dirty="0"/>
          </a:p>
        </p:txBody>
      </p:sp>
      <p:sp>
        <p:nvSpPr>
          <p:cNvPr id="4" name="Text 2"/>
          <p:cNvSpPr/>
          <p:nvPr/>
        </p:nvSpPr>
        <p:spPr>
          <a:xfrm>
            <a:off x="502920" y="1152144"/>
            <a:ext cx="10058400" cy="365760"/>
          </a:xfrm>
          <a:prstGeom prst="rect">
            <a:avLst/>
          </a:prstGeom>
          <a:noFill/>
          <a:ln/>
        </p:spPr>
        <p:txBody>
          <a:bodyPr wrap="square" lIns="0" tIns="0" rIns="0" bIns="0" rtlCol="0" anchor="ctr"/>
          <a:lstStyle/>
          <a:p>
            <a:pPr marL="0" indent="0">
              <a:buNone/>
            </a:pPr>
            <a:r>
              <a:rPr lang="en-US" sz="1450" i="1" dirty="0">
                <a:solidFill>
                  <a:srgbClr val="6B6B6B"/>
                </a:solidFill>
                <a:latin typeface="Calibri" pitchFamily="34" charset="0"/>
                <a:ea typeface="Calibri" pitchFamily="34" charset="-122"/>
                <a:cs typeface="Calibri" pitchFamily="34" charset="-120"/>
              </a:rPr>
              <a:t>From a $1.675M Sale to $666,127 Moved Toward a Widow’s Own Children</a:t>
            </a:r>
            <a:endParaRPr lang="en-US" sz="1450" dirty="0"/>
          </a:p>
        </p:txBody>
      </p:sp>
      <p:sp>
        <p:nvSpPr>
          <p:cNvPr id="5" name="Shape 3"/>
          <p:cNvSpPr/>
          <p:nvPr/>
        </p:nvSpPr>
        <p:spPr>
          <a:xfrm>
            <a:off x="502920" y="1773936"/>
            <a:ext cx="7772400" cy="457200"/>
          </a:xfrm>
          <a:prstGeom prst="roundRect">
            <a:avLst>
              <a:gd name="adj" fmla="val 12000"/>
            </a:avLst>
          </a:prstGeom>
          <a:solidFill>
            <a:srgbClr val="1B5E6B"/>
          </a:solidFill>
          <a:ln/>
        </p:spPr>
        <p:txBody>
          <a:bodyPr/>
          <a:lstStyle/>
          <a:p>
            <a:endParaRPr lang="en-US"/>
          </a:p>
        </p:txBody>
      </p:sp>
      <p:sp>
        <p:nvSpPr>
          <p:cNvPr id="6" name="Text 4"/>
          <p:cNvSpPr/>
          <p:nvPr/>
        </p:nvSpPr>
        <p:spPr>
          <a:xfrm>
            <a:off x="685800" y="1828800"/>
            <a:ext cx="530352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Net Sale Proceeds — Prior Home</a:t>
            </a:r>
            <a:endParaRPr lang="en-US" sz="1400" dirty="0"/>
          </a:p>
        </p:txBody>
      </p:sp>
      <p:sp>
        <p:nvSpPr>
          <p:cNvPr id="7" name="Text 5"/>
          <p:cNvSpPr/>
          <p:nvPr/>
        </p:nvSpPr>
        <p:spPr>
          <a:xfrm>
            <a:off x="5760720" y="1828800"/>
            <a:ext cx="2377440" cy="365760"/>
          </a:xfrm>
          <a:prstGeom prst="rect">
            <a:avLst/>
          </a:prstGeom>
          <a:noFill/>
          <a:ln/>
        </p:spPr>
        <p:txBody>
          <a:bodyPr wrap="square" lIns="0" tIns="0" rIns="0" bIns="0" rtlCol="0" anchor="ctr"/>
          <a:lstStyle/>
          <a:p>
            <a:pPr marL="0" indent="0" algn="r">
              <a:buNone/>
            </a:pPr>
            <a:r>
              <a:rPr lang="en-US" sz="1500" b="1" dirty="0">
                <a:solidFill>
                  <a:srgbClr val="FFFFFF"/>
                </a:solidFill>
                <a:latin typeface="DM Sans Medium" pitchFamily="2" charset="0"/>
                <a:ea typeface="Cambria" pitchFamily="34" charset="-122"/>
                <a:cs typeface="Cambria" pitchFamily="34" charset="-120"/>
              </a:rPr>
              <a:t>$1,675,000</a:t>
            </a:r>
            <a:endParaRPr lang="en-US" sz="1500" dirty="0"/>
          </a:p>
        </p:txBody>
      </p:sp>
      <p:sp>
        <p:nvSpPr>
          <p:cNvPr id="8" name="Text 6"/>
          <p:cNvSpPr/>
          <p:nvPr/>
        </p:nvSpPr>
        <p:spPr>
          <a:xfrm>
            <a:off x="960120" y="2450592"/>
            <a:ext cx="5029200" cy="365760"/>
          </a:xfrm>
          <a:prstGeom prst="rect">
            <a:avLst/>
          </a:prstGeom>
          <a:noFill/>
          <a:ln/>
        </p:spPr>
        <p:txBody>
          <a:bodyPr wrap="square" lIns="0" tIns="0" rIns="0" bIns="0" rtlCol="0" anchor="ctr"/>
          <a:lstStyle/>
          <a:p>
            <a:pPr marL="0" indent="0">
              <a:buNone/>
            </a:pPr>
            <a:r>
              <a:rPr lang="en-US" sz="1250" dirty="0">
                <a:solidFill>
                  <a:srgbClr val="6B6B6B"/>
                </a:solidFill>
                <a:latin typeface="Calibri" pitchFamily="34" charset="0"/>
                <a:ea typeface="Calibri" pitchFamily="34" charset="-122"/>
                <a:cs typeface="Calibri" pitchFamily="34" charset="-120"/>
              </a:rPr>
              <a:t>→ To Stepchildren (Trust, 50%)</a:t>
            </a:r>
            <a:endParaRPr lang="en-US" sz="1250" dirty="0"/>
          </a:p>
        </p:txBody>
      </p:sp>
      <p:sp>
        <p:nvSpPr>
          <p:cNvPr id="9" name="Text 7"/>
          <p:cNvSpPr/>
          <p:nvPr/>
        </p:nvSpPr>
        <p:spPr>
          <a:xfrm>
            <a:off x="5760720" y="2450592"/>
            <a:ext cx="2377440" cy="365760"/>
          </a:xfrm>
          <a:prstGeom prst="rect">
            <a:avLst/>
          </a:prstGeom>
          <a:noFill/>
          <a:ln/>
        </p:spPr>
        <p:txBody>
          <a:bodyPr wrap="square" lIns="0" tIns="0" rIns="0" bIns="0" rtlCol="0" anchor="ctr"/>
          <a:lstStyle/>
          <a:p>
            <a:pPr marL="0" indent="0" algn="r">
              <a:buNone/>
            </a:pPr>
            <a:r>
              <a:rPr lang="en-US" sz="1300" b="1" dirty="0">
                <a:solidFill>
                  <a:srgbClr val="1B5E6B"/>
                </a:solidFill>
                <a:latin typeface="DM Sans Medium" pitchFamily="2" charset="0"/>
                <a:ea typeface="Cambria" pitchFamily="34" charset="-122"/>
                <a:cs typeface="Cambria" pitchFamily="34" charset="-120"/>
              </a:rPr>
              <a:t>$837,500</a:t>
            </a:r>
            <a:endParaRPr lang="en-US" sz="1300" dirty="0"/>
          </a:p>
        </p:txBody>
      </p:sp>
      <p:sp>
        <p:nvSpPr>
          <p:cNvPr id="10" name="Text 8"/>
          <p:cNvSpPr/>
          <p:nvPr/>
        </p:nvSpPr>
        <p:spPr>
          <a:xfrm>
            <a:off x="960120" y="2953512"/>
            <a:ext cx="5029200" cy="365760"/>
          </a:xfrm>
          <a:prstGeom prst="rect">
            <a:avLst/>
          </a:prstGeom>
          <a:noFill/>
          <a:ln/>
        </p:spPr>
        <p:txBody>
          <a:bodyPr wrap="square" lIns="0" tIns="0" rIns="0" bIns="0" rtlCol="0" anchor="ctr"/>
          <a:lstStyle/>
          <a:p>
            <a:pPr marL="0" indent="0">
              <a:buNone/>
            </a:pPr>
            <a:r>
              <a:rPr lang="en-US" sz="1250" b="1" dirty="0">
                <a:solidFill>
                  <a:srgbClr val="2B2B2B"/>
                </a:solidFill>
                <a:latin typeface="Calibri" pitchFamily="34" charset="0"/>
                <a:ea typeface="Calibri" pitchFamily="34" charset="-122"/>
                <a:cs typeface="Calibri" pitchFamily="34" charset="-120"/>
              </a:rPr>
              <a:t>→ To Client (50%)</a:t>
            </a:r>
            <a:endParaRPr lang="en-US" sz="1250" dirty="0"/>
          </a:p>
        </p:txBody>
      </p:sp>
      <p:sp>
        <p:nvSpPr>
          <p:cNvPr id="11" name="Text 9"/>
          <p:cNvSpPr/>
          <p:nvPr/>
        </p:nvSpPr>
        <p:spPr>
          <a:xfrm>
            <a:off x="5760720" y="2953512"/>
            <a:ext cx="2377440" cy="365760"/>
          </a:xfrm>
          <a:prstGeom prst="rect">
            <a:avLst/>
          </a:prstGeom>
          <a:noFill/>
          <a:ln/>
        </p:spPr>
        <p:txBody>
          <a:bodyPr wrap="square" lIns="0" tIns="0" rIns="0" bIns="0" rtlCol="0" anchor="ctr"/>
          <a:lstStyle/>
          <a:p>
            <a:pPr marL="0" indent="0" algn="r">
              <a:buNone/>
            </a:pPr>
            <a:r>
              <a:rPr lang="en-US" sz="1300" b="1" dirty="0">
                <a:solidFill>
                  <a:srgbClr val="1B5E6B"/>
                </a:solidFill>
                <a:latin typeface="DM Sans Medium" pitchFamily="2" charset="0"/>
                <a:ea typeface="Cambria" pitchFamily="34" charset="-122"/>
                <a:cs typeface="Cambria" pitchFamily="34" charset="-120"/>
              </a:rPr>
              <a:t>$837,500</a:t>
            </a:r>
            <a:endParaRPr lang="en-US" sz="1300" dirty="0"/>
          </a:p>
        </p:txBody>
      </p:sp>
      <p:sp>
        <p:nvSpPr>
          <p:cNvPr id="12" name="Text 10"/>
          <p:cNvSpPr/>
          <p:nvPr/>
        </p:nvSpPr>
        <p:spPr>
          <a:xfrm>
            <a:off x="1234440" y="3520440"/>
            <a:ext cx="4754880" cy="365760"/>
          </a:xfrm>
          <a:prstGeom prst="rect">
            <a:avLst/>
          </a:prstGeom>
          <a:noFill/>
          <a:ln/>
        </p:spPr>
        <p:txBody>
          <a:bodyPr wrap="square" lIns="0" tIns="0" rIns="0" bIns="0" rtlCol="0" anchor="ctr"/>
          <a:lstStyle/>
          <a:p>
            <a:pPr marL="0" indent="0">
              <a:buNone/>
            </a:pPr>
            <a:r>
              <a:rPr lang="en-US" sz="1250" dirty="0">
                <a:solidFill>
                  <a:srgbClr val="6B6B6B"/>
                </a:solidFill>
                <a:latin typeface="Calibri" pitchFamily="34" charset="0"/>
                <a:ea typeface="Calibri" pitchFamily="34" charset="-122"/>
                <a:cs typeface="Calibri" pitchFamily="34" charset="-120"/>
              </a:rPr>
              <a:t>Down Payment — New $1.3M Home</a:t>
            </a:r>
            <a:endParaRPr lang="en-US" sz="1250" dirty="0"/>
          </a:p>
        </p:txBody>
      </p:sp>
      <p:sp>
        <p:nvSpPr>
          <p:cNvPr id="13" name="Text 11"/>
          <p:cNvSpPr/>
          <p:nvPr/>
        </p:nvSpPr>
        <p:spPr>
          <a:xfrm>
            <a:off x="5760720" y="3520440"/>
            <a:ext cx="2377440" cy="365760"/>
          </a:xfrm>
          <a:prstGeom prst="rect">
            <a:avLst/>
          </a:prstGeom>
          <a:noFill/>
          <a:ln/>
        </p:spPr>
        <p:txBody>
          <a:bodyPr wrap="square" lIns="0" tIns="0" rIns="0" bIns="0" rtlCol="0" anchor="ctr"/>
          <a:lstStyle/>
          <a:p>
            <a:pPr marL="0" indent="0" algn="r">
              <a:buNone/>
            </a:pPr>
            <a:r>
              <a:rPr lang="en-US" sz="1300" b="1" dirty="0">
                <a:solidFill>
                  <a:srgbClr val="1B5E6B"/>
                </a:solidFill>
                <a:latin typeface="DM Sans Medium" pitchFamily="2" charset="0"/>
                <a:ea typeface="Cambria" pitchFamily="34" charset="-122"/>
                <a:cs typeface="Cambria" pitchFamily="34" charset="-120"/>
              </a:rPr>
              <a:t>$574,000</a:t>
            </a:r>
            <a:endParaRPr lang="en-US" sz="1300" dirty="0"/>
          </a:p>
        </p:txBody>
      </p:sp>
      <p:sp>
        <p:nvSpPr>
          <p:cNvPr id="14" name="Text 12"/>
          <p:cNvSpPr/>
          <p:nvPr/>
        </p:nvSpPr>
        <p:spPr>
          <a:xfrm>
            <a:off x="1234440" y="4023360"/>
            <a:ext cx="4754880" cy="365760"/>
          </a:xfrm>
          <a:prstGeom prst="rect">
            <a:avLst/>
          </a:prstGeom>
          <a:noFill/>
          <a:ln/>
        </p:spPr>
        <p:txBody>
          <a:bodyPr wrap="square" lIns="0" tIns="0" rIns="0" bIns="0" rtlCol="0" anchor="ctr"/>
          <a:lstStyle/>
          <a:p>
            <a:pPr marL="0" indent="0">
              <a:buNone/>
            </a:pPr>
            <a:r>
              <a:rPr lang="en-US" sz="1250" dirty="0">
                <a:solidFill>
                  <a:srgbClr val="6B6B6B"/>
                </a:solidFill>
                <a:latin typeface="Calibri" pitchFamily="34" charset="0"/>
                <a:ea typeface="Calibri" pitchFamily="34" charset="-122"/>
                <a:cs typeface="Calibri" pitchFamily="34" charset="-120"/>
              </a:rPr>
              <a:t>Advanced to her Children (via Advisor)</a:t>
            </a:r>
            <a:endParaRPr lang="en-US" sz="1250" dirty="0"/>
          </a:p>
        </p:txBody>
      </p:sp>
      <p:sp>
        <p:nvSpPr>
          <p:cNvPr id="15" name="Text 13"/>
          <p:cNvSpPr/>
          <p:nvPr/>
        </p:nvSpPr>
        <p:spPr>
          <a:xfrm>
            <a:off x="5760720" y="4023360"/>
            <a:ext cx="2377440" cy="365760"/>
          </a:xfrm>
          <a:prstGeom prst="rect">
            <a:avLst/>
          </a:prstGeom>
          <a:noFill/>
          <a:ln/>
        </p:spPr>
        <p:txBody>
          <a:bodyPr wrap="square" lIns="0" tIns="0" rIns="0" bIns="0" rtlCol="0" anchor="ctr"/>
          <a:lstStyle/>
          <a:p>
            <a:pPr marL="0" indent="0" algn="r">
              <a:buNone/>
            </a:pPr>
            <a:r>
              <a:rPr lang="en-US" sz="1300" b="1" dirty="0">
                <a:solidFill>
                  <a:srgbClr val="1B5E6B"/>
                </a:solidFill>
                <a:latin typeface="DM Sans Medium" pitchFamily="2" charset="0"/>
                <a:ea typeface="Cambria" pitchFamily="34" charset="-122"/>
                <a:cs typeface="Cambria" pitchFamily="34" charset="-120"/>
              </a:rPr>
              <a:t>$263,500</a:t>
            </a:r>
            <a:endParaRPr lang="en-US" sz="1300" dirty="0"/>
          </a:p>
        </p:txBody>
      </p:sp>
      <p:sp>
        <p:nvSpPr>
          <p:cNvPr id="16" name="Shape 14"/>
          <p:cNvSpPr/>
          <p:nvPr/>
        </p:nvSpPr>
        <p:spPr>
          <a:xfrm>
            <a:off x="502920" y="4590288"/>
            <a:ext cx="7772400" cy="457200"/>
          </a:xfrm>
          <a:prstGeom prst="roundRect">
            <a:avLst>
              <a:gd name="adj" fmla="val 12000"/>
            </a:avLst>
          </a:prstGeom>
          <a:solidFill>
            <a:srgbClr val="C8922A"/>
          </a:solidFill>
          <a:ln/>
        </p:spPr>
        <p:txBody>
          <a:bodyPr/>
          <a:lstStyle/>
          <a:p>
            <a:endParaRPr lang="en-US"/>
          </a:p>
        </p:txBody>
      </p:sp>
      <p:sp>
        <p:nvSpPr>
          <p:cNvPr id="17" name="Text 15"/>
          <p:cNvSpPr/>
          <p:nvPr/>
        </p:nvSpPr>
        <p:spPr>
          <a:xfrm>
            <a:off x="685800" y="4645152"/>
            <a:ext cx="5303520" cy="365760"/>
          </a:xfrm>
          <a:prstGeom prst="rect">
            <a:avLst/>
          </a:prstGeom>
          <a:noFill/>
          <a:ln/>
        </p:spPr>
        <p:txBody>
          <a:bodyPr wrap="square" lIns="0" tIns="0" rIns="0" bIns="0"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HECM Cash Disbursement at Closing</a:t>
            </a:r>
            <a:endParaRPr lang="en-US" sz="1400" dirty="0"/>
          </a:p>
        </p:txBody>
      </p:sp>
      <p:sp>
        <p:nvSpPr>
          <p:cNvPr id="18" name="Text 16"/>
          <p:cNvSpPr/>
          <p:nvPr/>
        </p:nvSpPr>
        <p:spPr>
          <a:xfrm>
            <a:off x="5760720" y="4645152"/>
            <a:ext cx="2377440" cy="365760"/>
          </a:xfrm>
          <a:prstGeom prst="rect">
            <a:avLst/>
          </a:prstGeom>
          <a:noFill/>
          <a:ln/>
        </p:spPr>
        <p:txBody>
          <a:bodyPr wrap="square" lIns="0" tIns="0" rIns="0" bIns="0" rtlCol="0" anchor="ctr"/>
          <a:lstStyle/>
          <a:p>
            <a:pPr marL="0" indent="0" algn="r">
              <a:buNone/>
            </a:pPr>
            <a:r>
              <a:rPr lang="en-US" sz="1500" b="1" dirty="0">
                <a:solidFill>
                  <a:srgbClr val="FFFFFF"/>
                </a:solidFill>
                <a:latin typeface="DM Sans Medium" pitchFamily="2" charset="0"/>
                <a:ea typeface="Cambria" pitchFamily="34" charset="-122"/>
                <a:cs typeface="Cambria" pitchFamily="34" charset="-120"/>
              </a:rPr>
              <a:t>$402,627.19</a:t>
            </a:r>
            <a:endParaRPr lang="en-US" sz="1500" dirty="0"/>
          </a:p>
        </p:txBody>
      </p:sp>
      <p:sp>
        <p:nvSpPr>
          <p:cNvPr id="19" name="Text 17"/>
          <p:cNvSpPr/>
          <p:nvPr/>
        </p:nvSpPr>
        <p:spPr>
          <a:xfrm>
            <a:off x="960120" y="5266944"/>
            <a:ext cx="5029200" cy="365760"/>
          </a:xfrm>
          <a:prstGeom prst="rect">
            <a:avLst/>
          </a:prstGeom>
          <a:noFill/>
          <a:ln/>
        </p:spPr>
        <p:txBody>
          <a:bodyPr wrap="square" lIns="0" tIns="0" rIns="0" bIns="0" rtlCol="0" anchor="ctr"/>
          <a:lstStyle/>
          <a:p>
            <a:pPr marL="0" indent="0">
              <a:buNone/>
            </a:pPr>
            <a:r>
              <a:rPr lang="en-US" sz="1250" dirty="0">
                <a:solidFill>
                  <a:srgbClr val="6B6B6B"/>
                </a:solidFill>
                <a:latin typeface="Calibri" pitchFamily="34" charset="0"/>
                <a:ea typeface="Calibri" pitchFamily="34" charset="-122"/>
                <a:cs typeface="Calibri" pitchFamily="34" charset="-120"/>
              </a:rPr>
              <a:t>→ Advanced to her Children (via Advisor)</a:t>
            </a:r>
            <a:endParaRPr lang="en-US" sz="1250" dirty="0"/>
          </a:p>
        </p:txBody>
      </p:sp>
      <p:sp>
        <p:nvSpPr>
          <p:cNvPr id="20" name="Text 18"/>
          <p:cNvSpPr/>
          <p:nvPr/>
        </p:nvSpPr>
        <p:spPr>
          <a:xfrm>
            <a:off x="5760720" y="5266944"/>
            <a:ext cx="2377440" cy="365760"/>
          </a:xfrm>
          <a:prstGeom prst="rect">
            <a:avLst/>
          </a:prstGeom>
          <a:noFill/>
          <a:ln/>
        </p:spPr>
        <p:txBody>
          <a:bodyPr wrap="square" lIns="0" tIns="0" rIns="0" bIns="0" rtlCol="0" anchor="ctr"/>
          <a:lstStyle/>
          <a:p>
            <a:pPr marL="0" indent="0" algn="r">
              <a:buNone/>
            </a:pPr>
            <a:r>
              <a:rPr lang="en-US" sz="1300" b="1" dirty="0">
                <a:solidFill>
                  <a:srgbClr val="1B5E6B"/>
                </a:solidFill>
                <a:latin typeface="DM Sans Medium" pitchFamily="2" charset="0"/>
                <a:ea typeface="Cambria" pitchFamily="34" charset="-122"/>
                <a:cs typeface="Cambria" pitchFamily="34" charset="-120"/>
              </a:rPr>
              <a:t>$402,627.19</a:t>
            </a:r>
            <a:endParaRPr lang="en-US" sz="1300" dirty="0"/>
          </a:p>
        </p:txBody>
      </p:sp>
      <p:sp>
        <p:nvSpPr>
          <p:cNvPr id="21" name="Shape 19"/>
          <p:cNvSpPr/>
          <p:nvPr/>
        </p:nvSpPr>
        <p:spPr>
          <a:xfrm>
            <a:off x="502919" y="5971032"/>
            <a:ext cx="7772399" cy="548640"/>
          </a:xfrm>
          <a:prstGeom prst="roundRect">
            <a:avLst>
              <a:gd name="adj" fmla="val 10000"/>
            </a:avLst>
          </a:prstGeom>
          <a:solidFill>
            <a:srgbClr val="12454E"/>
          </a:solidFill>
          <a:ln/>
        </p:spPr>
        <p:txBody>
          <a:bodyPr/>
          <a:lstStyle/>
          <a:p>
            <a:endParaRPr lang="en-US"/>
          </a:p>
        </p:txBody>
      </p:sp>
      <p:sp>
        <p:nvSpPr>
          <p:cNvPr id="22" name="Text 20"/>
          <p:cNvSpPr/>
          <p:nvPr/>
        </p:nvSpPr>
        <p:spPr>
          <a:xfrm>
            <a:off x="685800" y="5952744"/>
            <a:ext cx="5120640" cy="548640"/>
          </a:xfrm>
          <a:prstGeom prst="rect">
            <a:avLst/>
          </a:prstGeom>
          <a:noFill/>
          <a:ln/>
        </p:spPr>
        <p:txBody>
          <a:bodyPr wrap="square" lIns="0" tIns="0" rIns="0" bIns="0" rtlCol="0" anchor="ctr"/>
          <a:lstStyle/>
          <a:p>
            <a:pPr marL="0" indent="0">
              <a:buNone/>
            </a:pPr>
            <a:r>
              <a:rPr lang="en-US" sz="1400" b="1" dirty="0">
                <a:solidFill>
                  <a:srgbClr val="C8922A"/>
                </a:solidFill>
                <a:latin typeface="Calibri" pitchFamily="34" charset="0"/>
                <a:ea typeface="Calibri" pitchFamily="34" charset="-122"/>
                <a:cs typeface="Calibri" pitchFamily="34" charset="-120"/>
              </a:rPr>
              <a:t>TOTAL MOVED TO THE CLIENT’S OWN CHILDREN</a:t>
            </a:r>
            <a:endParaRPr lang="en-US" sz="1400" dirty="0"/>
          </a:p>
        </p:txBody>
      </p:sp>
      <p:sp>
        <p:nvSpPr>
          <p:cNvPr id="23" name="Text 21"/>
          <p:cNvSpPr/>
          <p:nvPr/>
        </p:nvSpPr>
        <p:spPr>
          <a:xfrm>
            <a:off x="6462910" y="5952744"/>
            <a:ext cx="1675250" cy="548640"/>
          </a:xfrm>
          <a:prstGeom prst="rect">
            <a:avLst/>
          </a:prstGeom>
          <a:noFill/>
          <a:ln/>
        </p:spPr>
        <p:txBody>
          <a:bodyPr wrap="square" lIns="0" tIns="0" rIns="0" bIns="0" rtlCol="0" anchor="ctr"/>
          <a:lstStyle/>
          <a:p>
            <a:pPr marL="0" indent="0" algn="r">
              <a:buNone/>
            </a:pPr>
            <a:r>
              <a:rPr lang="en-US" sz="1700" b="1" dirty="0">
                <a:solidFill>
                  <a:srgbClr val="FFFFFF"/>
                </a:solidFill>
                <a:latin typeface="DM Sans Medium" pitchFamily="2" charset="0"/>
                <a:ea typeface="Cambria" pitchFamily="34" charset="-122"/>
                <a:cs typeface="Cambria" pitchFamily="34" charset="-120"/>
              </a:rPr>
              <a:t>$666,127.19</a:t>
            </a:r>
            <a:endParaRPr lang="en-US" sz="1700" dirty="0"/>
          </a:p>
        </p:txBody>
      </p:sp>
      <p:sp>
        <p:nvSpPr>
          <p:cNvPr id="24" name="Shape 22"/>
          <p:cNvSpPr/>
          <p:nvPr/>
        </p:nvSpPr>
        <p:spPr>
          <a:xfrm>
            <a:off x="8275320" y="1737360"/>
            <a:ext cx="3456432" cy="4937760"/>
          </a:xfrm>
          <a:prstGeom prst="roundRect">
            <a:avLst>
              <a:gd name="adj" fmla="val 3175"/>
            </a:avLst>
          </a:prstGeom>
          <a:solidFill>
            <a:srgbClr val="F5F0E4"/>
          </a:solidFill>
          <a:ln/>
        </p:spPr>
        <p:txBody>
          <a:bodyPr/>
          <a:lstStyle/>
          <a:p>
            <a:endParaRPr lang="en-US"/>
          </a:p>
        </p:txBody>
      </p:sp>
      <p:sp>
        <p:nvSpPr>
          <p:cNvPr id="25" name="Text 23"/>
          <p:cNvSpPr/>
          <p:nvPr/>
        </p:nvSpPr>
        <p:spPr>
          <a:xfrm>
            <a:off x="8549640" y="1965960"/>
            <a:ext cx="2926080" cy="274320"/>
          </a:xfrm>
          <a:prstGeom prst="rect">
            <a:avLst/>
          </a:prstGeom>
          <a:noFill/>
          <a:ln/>
        </p:spPr>
        <p:txBody>
          <a:bodyPr wrap="square" rtlCol="0" anchor="ctr"/>
          <a:lstStyle/>
          <a:p>
            <a:pPr marL="0" indent="0">
              <a:buNone/>
            </a:pPr>
            <a:r>
              <a:rPr lang="en-US" sz="1200" b="1" kern="0" spc="150" dirty="0">
                <a:solidFill>
                  <a:srgbClr val="C8922A"/>
                </a:solidFill>
                <a:latin typeface="Calibri" pitchFamily="34" charset="0"/>
                <a:ea typeface="Calibri" pitchFamily="34" charset="-122"/>
                <a:cs typeface="Calibri" pitchFamily="34" charset="-120"/>
              </a:rPr>
              <a:t>THE MOTIVATION</a:t>
            </a:r>
            <a:endParaRPr lang="en-US" sz="1200" dirty="0"/>
          </a:p>
        </p:txBody>
      </p:sp>
      <p:sp>
        <p:nvSpPr>
          <p:cNvPr id="26" name="Text 24"/>
          <p:cNvSpPr/>
          <p:nvPr/>
        </p:nvSpPr>
        <p:spPr>
          <a:xfrm>
            <a:off x="8549640" y="2331720"/>
            <a:ext cx="2926080" cy="4206240"/>
          </a:xfrm>
          <a:prstGeom prst="rect">
            <a:avLst/>
          </a:prstGeom>
          <a:noFill/>
          <a:ln/>
        </p:spPr>
        <p:txBody>
          <a:bodyPr wrap="square" lIns="0" tIns="0" rIns="0" bIns="0" rtlCol="0" anchor="t"/>
          <a:lstStyle/>
          <a:p>
            <a:pPr marL="0" indent="0">
              <a:lnSpc>
                <a:spcPct val="125000"/>
              </a:lnSpc>
              <a:buNone/>
            </a:pPr>
            <a:r>
              <a:rPr lang="en-US" sz="1200" dirty="0">
                <a:solidFill>
                  <a:srgbClr val="12454E"/>
                </a:solidFill>
                <a:latin typeface="Calibri" pitchFamily="34" charset="0"/>
                <a:ea typeface="Calibri" pitchFamily="34" charset="-122"/>
                <a:cs typeface="Calibri" pitchFamily="34" charset="-120"/>
              </a:rPr>
              <a:t>The trust's 50/50 provision doesn't stop at the sale. It reaches into the new home too — whatever equity she leaves behind at her death is split the same way, to her estranged stepchildren.</a:t>
            </a:r>
            <a:endParaRPr lang="en-US" sz="1200" dirty="0"/>
          </a:p>
          <a:p>
            <a:pPr marL="0" indent="0">
              <a:lnSpc>
                <a:spcPct val="125000"/>
              </a:lnSpc>
              <a:buNone/>
            </a:pPr>
            <a:endParaRPr lang="en-US" sz="1200" dirty="0"/>
          </a:p>
          <a:p>
            <a:pPr marL="0" indent="0">
              <a:lnSpc>
                <a:spcPct val="125000"/>
              </a:lnSpc>
              <a:buNone/>
            </a:pPr>
            <a:r>
              <a:rPr lang="en-US" sz="1200" dirty="0">
                <a:solidFill>
                  <a:srgbClr val="12454E"/>
                </a:solidFill>
                <a:latin typeface="Calibri" pitchFamily="34" charset="0"/>
                <a:ea typeface="Calibri" pitchFamily="34" charset="-122"/>
                <a:cs typeface="Calibri" pitchFamily="34" charset="-120"/>
              </a:rPr>
              <a:t>That turns "how much equity should I keep" into a race: every dollar drawn out and gifted now goes to her own children in full. Every dollar left in the home is worth half as much to her bloodline later.</a:t>
            </a:r>
            <a:endParaRPr lang="en-US" sz="1200" dirty="0"/>
          </a:p>
          <a:p>
            <a:pPr marL="0" indent="0">
              <a:lnSpc>
                <a:spcPct val="125000"/>
              </a:lnSpc>
              <a:buNone/>
            </a:pPr>
            <a:endParaRPr lang="en-US" sz="1200" dirty="0"/>
          </a:p>
          <a:p>
            <a:pPr marL="0" indent="0">
              <a:lnSpc>
                <a:spcPct val="125000"/>
              </a:lnSpc>
              <a:buNone/>
            </a:pPr>
            <a:r>
              <a:rPr lang="en-US" sz="1200" dirty="0">
                <a:solidFill>
                  <a:srgbClr val="12454E"/>
                </a:solidFill>
                <a:latin typeface="Calibri" pitchFamily="34" charset="0"/>
                <a:ea typeface="Calibri" pitchFamily="34" charset="-122"/>
                <a:cs typeface="Calibri" pitchFamily="34" charset="-120"/>
              </a:rPr>
              <a:t>The HECM's principal limit — and the untouched $294,211.20 line of credit behind it — is what lets her keep winning that race for as long as she's alive to direct it.</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411480" y="301062"/>
            <a:ext cx="9144000" cy="274320"/>
          </a:xfrm>
          <a:prstGeom prst="rect">
            <a:avLst/>
          </a:prstGeom>
          <a:noFill/>
          <a:ln/>
        </p:spPr>
        <p:txBody>
          <a:bodyPr wrap="square" rtlCol="0" anchor="ctr"/>
          <a:lstStyle/>
          <a:p>
            <a:pPr marL="0" indent="0">
              <a:buNone/>
            </a:pPr>
            <a:r>
              <a:rPr lang="en-US" sz="1200" b="1" kern="0" spc="200" dirty="0">
                <a:solidFill>
                  <a:srgbClr val="C8922A"/>
                </a:solidFill>
                <a:latin typeface="Calibri" pitchFamily="34" charset="0"/>
                <a:ea typeface="Calibri" pitchFamily="34" charset="-122"/>
                <a:cs typeface="Calibri" pitchFamily="34" charset="-120"/>
              </a:rPr>
              <a:t>SMPL MORTGAGE  ·  CASE STUDY</a:t>
            </a:r>
            <a:endParaRPr lang="en-US" sz="1200" dirty="0"/>
          </a:p>
        </p:txBody>
      </p:sp>
      <p:sp>
        <p:nvSpPr>
          <p:cNvPr id="3" name="Text 1"/>
          <p:cNvSpPr/>
          <p:nvPr/>
        </p:nvSpPr>
        <p:spPr>
          <a:xfrm>
            <a:off x="457200" y="566928"/>
            <a:ext cx="10058400" cy="594360"/>
          </a:xfrm>
          <a:prstGeom prst="rect">
            <a:avLst/>
          </a:prstGeom>
          <a:noFill/>
          <a:ln/>
        </p:spPr>
        <p:txBody>
          <a:bodyPr wrap="square" lIns="0" tIns="0" rIns="0" bIns="0" rtlCol="0" anchor="ctr"/>
          <a:lstStyle/>
          <a:p>
            <a:pPr marL="0" indent="0">
              <a:buNone/>
            </a:pPr>
            <a:r>
              <a:rPr lang="en-US" sz="3200" b="1" dirty="0">
                <a:solidFill>
                  <a:srgbClr val="1B5E6B"/>
                </a:solidFill>
                <a:latin typeface="DM Sans Medium" pitchFamily="2" charset="0"/>
                <a:ea typeface="Cambria" pitchFamily="34" charset="-122"/>
                <a:cs typeface="Cambria" pitchFamily="34" charset="-120"/>
              </a:rPr>
              <a:t>Where the Principal Limit Went</a:t>
            </a:r>
            <a:endParaRPr lang="en-US" sz="3200" dirty="0"/>
          </a:p>
        </p:txBody>
      </p:sp>
      <p:sp>
        <p:nvSpPr>
          <p:cNvPr id="4" name="Text 2"/>
          <p:cNvSpPr/>
          <p:nvPr/>
        </p:nvSpPr>
        <p:spPr>
          <a:xfrm>
            <a:off x="502920" y="1152144"/>
            <a:ext cx="10058400" cy="365760"/>
          </a:xfrm>
          <a:prstGeom prst="rect">
            <a:avLst/>
          </a:prstGeom>
          <a:noFill/>
          <a:ln/>
        </p:spPr>
        <p:txBody>
          <a:bodyPr wrap="square" lIns="0" tIns="0" rIns="0" bIns="0" rtlCol="0" anchor="ctr"/>
          <a:lstStyle/>
          <a:p>
            <a:pPr marL="0" indent="0">
              <a:buNone/>
            </a:pPr>
            <a:r>
              <a:rPr lang="en-US" sz="1450" i="1" dirty="0">
                <a:solidFill>
                  <a:srgbClr val="6B6B6B"/>
                </a:solidFill>
                <a:latin typeface="Calibri" pitchFamily="34" charset="0"/>
                <a:ea typeface="Calibri" pitchFamily="34" charset="-122"/>
                <a:cs typeface="Calibri" pitchFamily="34" charset="-120"/>
              </a:rPr>
              <a:t>Sources and Uses of the $735,528 Principal Limit, at Closing</a:t>
            </a:r>
            <a:endParaRPr lang="en-US" sz="1450" dirty="0"/>
          </a:p>
        </p:txBody>
      </p:sp>
      <p:graphicFrame>
        <p:nvGraphicFramePr>
          <p:cNvPr id="5" name="Chart 0"/>
          <p:cNvGraphicFramePr/>
          <p:nvPr/>
        </p:nvGraphicFramePr>
        <p:xfrm>
          <a:off x="457200" y="1691640"/>
          <a:ext cx="6035040" cy="4572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Table 0"/>
          <p:cNvGraphicFramePr>
            <a:graphicFrameLocks noGrp="1"/>
          </p:cNvGraphicFramePr>
          <p:nvPr/>
        </p:nvGraphicFramePr>
        <p:xfrm>
          <a:off x="6766560" y="1783080"/>
          <a:ext cx="4937760" cy="3566160"/>
        </p:xfrm>
        <a:graphic>
          <a:graphicData uri="http://schemas.openxmlformats.org/drawingml/2006/table">
            <a:tbl>
              <a:tblPr/>
              <a:tblGrid>
                <a:gridCol w="329184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tblGrid>
              <a:tr h="445770">
                <a:tc>
                  <a:txBody>
                    <a:bodyPr/>
                    <a:lstStyle/>
                    <a:p>
                      <a:pPr marL="0" indent="0">
                        <a:buNone/>
                      </a:pPr>
                      <a:r>
                        <a:rPr lang="en-US" sz="1200" b="1" dirty="0">
                          <a:solidFill>
                            <a:srgbClr val="FFFFFF"/>
                          </a:solidFill>
                        </a:rPr>
                        <a:t>Use</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1B5E6B"/>
                    </a:solidFill>
                  </a:tcPr>
                </a:tc>
                <a:tc>
                  <a:txBody>
                    <a:bodyPr/>
                    <a:lstStyle/>
                    <a:p>
                      <a:pPr marL="0" indent="0" algn="r">
                        <a:buNone/>
                      </a:pPr>
                      <a:r>
                        <a:rPr lang="en-US" sz="1200" b="1" dirty="0">
                          <a:solidFill>
                            <a:srgbClr val="FFFFFF"/>
                          </a:solidFill>
                        </a:rPr>
                        <a:t>Amount</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1B5E6B"/>
                    </a:solidFill>
                  </a:tcPr>
                </a:tc>
                <a:extLst>
                  <a:ext uri="{0D108BD9-81ED-4DB2-BD59-A6C34878D82A}">
                    <a16:rowId xmlns:a16="http://schemas.microsoft.com/office/drawing/2014/main" val="10000"/>
                  </a:ext>
                </a:extLst>
              </a:tr>
              <a:tr h="445770">
                <a:tc>
                  <a:txBody>
                    <a:bodyPr/>
                    <a:lstStyle/>
                    <a:p>
                      <a:pPr marL="0" indent="0">
                        <a:buNone/>
                      </a:pPr>
                      <a:r>
                        <a:rPr lang="en-US" sz="1200" b="1" dirty="0">
                          <a:solidFill>
                            <a:srgbClr val="1B5E6B"/>
                          </a:solidFill>
                        </a:rPr>
                        <a:t>Cash to Client (Inheritance Advance)</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r">
                        <a:buNone/>
                      </a:pPr>
                      <a:r>
                        <a:rPr lang="en-US" sz="1200" b="1" dirty="0">
                          <a:solidFill>
                            <a:srgbClr val="1B5E6B"/>
                          </a:solidFill>
                        </a:rPr>
                        <a:t>$402,627.19</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0001"/>
                  </a:ext>
                </a:extLst>
              </a:tr>
              <a:tr h="445770">
                <a:tc>
                  <a:txBody>
                    <a:bodyPr/>
                    <a:lstStyle/>
                    <a:p>
                      <a:pPr marL="0" indent="0">
                        <a:buNone/>
                      </a:pPr>
                      <a:r>
                        <a:rPr lang="en-US" sz="1200" b="1" dirty="0">
                          <a:solidFill>
                            <a:srgbClr val="1B5E6B"/>
                          </a:solidFill>
                        </a:rPr>
                        <a:t>LOC Retained (Reserve)</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r">
                        <a:buNone/>
                      </a:pPr>
                      <a:r>
                        <a:rPr lang="en-US" sz="1200" b="1" dirty="0">
                          <a:solidFill>
                            <a:srgbClr val="1B5E6B"/>
                          </a:solidFill>
                        </a:rPr>
                        <a:t>$294,211.20</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45770">
                <a:tc>
                  <a:txBody>
                    <a:bodyPr/>
                    <a:lstStyle/>
                    <a:p>
                      <a:pPr marL="0" indent="0">
                        <a:buNone/>
                      </a:pPr>
                      <a:r>
                        <a:rPr lang="en-US" sz="1200" dirty="0">
                          <a:solidFill>
                            <a:srgbClr val="000000"/>
                          </a:solidFill>
                        </a:rPr>
                        <a:t>Mortgage Insurance</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r">
                        <a:buNone/>
                      </a:pPr>
                      <a:r>
                        <a:rPr lang="en-US" sz="1200" dirty="0">
                          <a:solidFill>
                            <a:srgbClr val="000000"/>
                          </a:solidFill>
                        </a:rPr>
                        <a:t>$24,195.00</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445770">
                <a:tc>
                  <a:txBody>
                    <a:bodyPr/>
                    <a:lstStyle/>
                    <a:p>
                      <a:pPr marL="0" indent="0">
                        <a:buNone/>
                      </a:pPr>
                      <a:r>
                        <a:rPr lang="en-US" sz="1200" dirty="0">
                          <a:solidFill>
                            <a:srgbClr val="000000"/>
                          </a:solidFill>
                        </a:rPr>
                        <a:t>Origination Fee</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r">
                        <a:buNone/>
                      </a:pPr>
                      <a:r>
                        <a:rPr lang="en-US" sz="1200" dirty="0">
                          <a:solidFill>
                            <a:srgbClr val="000000"/>
                          </a:solidFill>
                        </a:rPr>
                        <a:t>$6,000.00</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45770">
                <a:tc>
                  <a:txBody>
                    <a:bodyPr/>
                    <a:lstStyle/>
                    <a:p>
                      <a:pPr marL="0" indent="0">
                        <a:buNone/>
                      </a:pPr>
                      <a:r>
                        <a:rPr lang="en-US" sz="1200" dirty="0">
                          <a:solidFill>
                            <a:srgbClr val="000000"/>
                          </a:solidFill>
                        </a:rPr>
                        <a:t>Other Fees</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tc>
                  <a:txBody>
                    <a:bodyPr/>
                    <a:lstStyle/>
                    <a:p>
                      <a:pPr marL="0" indent="0" algn="r">
                        <a:buNone/>
                      </a:pPr>
                      <a:r>
                        <a:rPr lang="en-US" sz="1200" dirty="0">
                          <a:solidFill>
                            <a:srgbClr val="000000"/>
                          </a:solidFill>
                        </a:rPr>
                        <a:t>$4,364.20</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2F2F2"/>
                    </a:solidFill>
                  </a:tcPr>
                </a:tc>
                <a:extLst>
                  <a:ext uri="{0D108BD9-81ED-4DB2-BD59-A6C34878D82A}">
                    <a16:rowId xmlns:a16="http://schemas.microsoft.com/office/drawing/2014/main" val="10005"/>
                  </a:ext>
                </a:extLst>
              </a:tr>
              <a:tr h="445770">
                <a:tc>
                  <a:txBody>
                    <a:bodyPr/>
                    <a:lstStyle/>
                    <a:p>
                      <a:pPr marL="0" indent="0">
                        <a:buNone/>
                      </a:pPr>
                      <a:r>
                        <a:rPr lang="en-US" sz="1200" dirty="0">
                          <a:solidFill>
                            <a:srgbClr val="000000"/>
                          </a:solidFill>
                        </a:rPr>
                        <a:t>Liens Payoff</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tc>
                  <a:txBody>
                    <a:bodyPr/>
                    <a:lstStyle/>
                    <a:p>
                      <a:pPr marL="0" indent="0" algn="r">
                        <a:buNone/>
                      </a:pPr>
                      <a:r>
                        <a:rPr lang="en-US" sz="1200" dirty="0">
                          <a:solidFill>
                            <a:srgbClr val="000000"/>
                          </a:solidFill>
                        </a:rPr>
                        <a:t>$4,130.41</a:t>
                      </a:r>
                      <a:endParaRPr lang="en-US" sz="120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45770">
                <a:tc>
                  <a:txBody>
                    <a:bodyPr/>
                    <a:lstStyle/>
                    <a:p>
                      <a:pPr marL="0" indent="0">
                        <a:buNone/>
                      </a:pPr>
                      <a:r>
                        <a:rPr lang="en-US" sz="1250" b="1" dirty="0">
                          <a:solidFill>
                            <a:srgbClr val="12454E"/>
                          </a:solidFill>
                        </a:rPr>
                        <a:t>Total Principal Limit</a:t>
                      </a:r>
                      <a:endParaRPr lang="en-US" sz="125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0E4"/>
                    </a:solidFill>
                  </a:tcPr>
                </a:tc>
                <a:tc>
                  <a:txBody>
                    <a:bodyPr/>
                    <a:lstStyle/>
                    <a:p>
                      <a:pPr marL="0" indent="0" algn="r">
                        <a:buNone/>
                      </a:pPr>
                      <a:r>
                        <a:rPr lang="en-US" sz="1250" b="1" dirty="0">
                          <a:solidFill>
                            <a:srgbClr val="12454E"/>
                          </a:solidFill>
                        </a:rPr>
                        <a:t>$735,528.00</a:t>
                      </a:r>
                      <a:endParaRPr lang="en-US" sz="1250" dirty="0"/>
                    </a:p>
                  </a:txBody>
                  <a:tcPr>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5F0E4"/>
                    </a:solidFill>
                  </a:tcPr>
                </a:tc>
                <a:extLst>
                  <a:ext uri="{0D108BD9-81ED-4DB2-BD59-A6C34878D82A}">
                    <a16:rowId xmlns:a16="http://schemas.microsoft.com/office/drawing/2014/main" val="10007"/>
                  </a:ext>
                </a:extLst>
              </a:tr>
            </a:tbl>
          </a:graphicData>
        </a:graphic>
      </p:graphicFrame>
      <p:sp>
        <p:nvSpPr>
          <p:cNvPr id="7" name="Shape 3"/>
          <p:cNvSpPr/>
          <p:nvPr/>
        </p:nvSpPr>
        <p:spPr>
          <a:xfrm>
            <a:off x="6766560" y="5532120"/>
            <a:ext cx="4937760" cy="1051560"/>
          </a:xfrm>
          <a:prstGeom prst="roundRect">
            <a:avLst>
              <a:gd name="adj" fmla="val 8696"/>
            </a:avLst>
          </a:prstGeom>
          <a:solidFill>
            <a:srgbClr val="F5F0E4"/>
          </a:solidFill>
          <a:ln/>
        </p:spPr>
        <p:txBody>
          <a:bodyPr/>
          <a:lstStyle/>
          <a:p>
            <a:endParaRPr lang="en-US"/>
          </a:p>
        </p:txBody>
      </p:sp>
      <p:sp>
        <p:nvSpPr>
          <p:cNvPr id="8" name="Text 4"/>
          <p:cNvSpPr/>
          <p:nvPr/>
        </p:nvSpPr>
        <p:spPr>
          <a:xfrm>
            <a:off x="6995160" y="5650992"/>
            <a:ext cx="4480560" cy="822960"/>
          </a:xfrm>
          <a:prstGeom prst="rect">
            <a:avLst/>
          </a:prstGeom>
          <a:noFill/>
          <a:ln/>
        </p:spPr>
        <p:txBody>
          <a:bodyPr wrap="square" lIns="0" tIns="0" rIns="0" bIns="0" rtlCol="0" anchor="ctr"/>
          <a:lstStyle/>
          <a:p>
            <a:pPr marL="0" indent="0">
              <a:lnSpc>
                <a:spcPct val="120000"/>
              </a:lnSpc>
              <a:buNone/>
            </a:pPr>
            <a:r>
              <a:rPr lang="en-US" sz="1250" i="1" dirty="0">
                <a:solidFill>
                  <a:srgbClr val="12454E"/>
                </a:solidFill>
                <a:latin typeface="Calibri" pitchFamily="34" charset="0"/>
                <a:ea typeface="Calibri" pitchFamily="34" charset="-122"/>
                <a:cs typeface="Calibri" pitchFamily="34" charset="-120"/>
              </a:rPr>
              <a:t>94% of the Principal Limit reached its intended purpose — family or reserve. Only 6% went to closing costs and insurance.</a:t>
            </a:r>
            <a:endParaRPr lang="en-US" sz="12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C0392B"/>
                </a:solidFill>
                <a:latin typeface="Calibri" pitchFamily="34" charset="0"/>
                <a:ea typeface="Calibri" pitchFamily="34" charset="-122"/>
                <a:cs typeface="Calibri" pitchFamily="34" charset="-120"/>
              </a:rPr>
              <a:t>THE ONE WE TURNED DOWN-THE VALUE OF COMPLETE LIABILITY MANAGEMENT	</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Medium" pitchFamily="2" charset="0"/>
                <a:ea typeface="Cambria" pitchFamily="34" charset="-122"/>
                <a:cs typeface="Cambria" pitchFamily="34" charset="-120"/>
              </a:rPr>
              <a:t>Martha: The Best Cash Flow Wasn't the Right Answer</a:t>
            </a:r>
            <a:endParaRPr lang="en-US" sz="3200" dirty="0"/>
          </a:p>
        </p:txBody>
      </p:sp>
      <p:sp>
        <p:nvSpPr>
          <p:cNvPr id="4" name="Shape 2"/>
          <p:cNvSpPr/>
          <p:nvPr/>
        </p:nvSpPr>
        <p:spPr>
          <a:xfrm>
            <a:off x="548640" y="1783080"/>
            <a:ext cx="5394960" cy="4114800"/>
          </a:xfrm>
          <a:prstGeom prst="roundRect">
            <a:avLst>
              <a:gd name="adj" fmla="val 1778"/>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68680" y="2057400"/>
            <a:ext cx="685800" cy="685800"/>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1033272" y="2221992"/>
            <a:ext cx="356616" cy="356616"/>
          </a:xfrm>
          <a:prstGeom prst="rect">
            <a:avLst/>
          </a:prstGeom>
        </p:spPr>
      </p:pic>
      <p:sp>
        <p:nvSpPr>
          <p:cNvPr id="7" name="Text 4"/>
          <p:cNvSpPr/>
          <p:nvPr/>
        </p:nvSpPr>
        <p:spPr>
          <a:xfrm>
            <a:off x="1737360" y="2148840"/>
            <a:ext cx="4023360" cy="365760"/>
          </a:xfrm>
          <a:prstGeom prst="rect">
            <a:avLst/>
          </a:prstGeom>
          <a:noFill/>
          <a:ln/>
        </p:spPr>
        <p:txBody>
          <a:bodyPr wrap="square" lIns="0" tIns="0" rIns="0" bIns="0" rtlCol="0" anchor="ctr"/>
          <a:lstStyle/>
          <a:p>
            <a:pPr marL="0" indent="0">
              <a:buNone/>
            </a:pPr>
            <a:r>
              <a:rPr lang="en-US" sz="1700" b="1" dirty="0">
                <a:solidFill>
                  <a:srgbClr val="1A2733"/>
                </a:solidFill>
                <a:latin typeface="DM Sans Medium" pitchFamily="2" charset="0"/>
                <a:ea typeface="Cambria" pitchFamily="34" charset="-122"/>
                <a:cs typeface="Cambria" pitchFamily="34" charset="-120"/>
              </a:rPr>
              <a:t>Couple (79/81) – Daughter Care Plan</a:t>
            </a:r>
            <a:endParaRPr lang="en-US" sz="1700" dirty="0"/>
          </a:p>
        </p:txBody>
      </p:sp>
      <p:sp>
        <p:nvSpPr>
          <p:cNvPr id="8" name="Text 5"/>
          <p:cNvSpPr/>
          <p:nvPr/>
        </p:nvSpPr>
        <p:spPr>
          <a:xfrm>
            <a:off x="868680" y="2788920"/>
            <a:ext cx="2103120" cy="365760"/>
          </a:xfrm>
          <a:prstGeom prst="rect">
            <a:avLst/>
          </a:prstGeom>
          <a:noFill/>
          <a:ln/>
        </p:spPr>
        <p:txBody>
          <a:bodyPr wrap="square" lIns="0" tIns="0" rIns="0" bIns="0" rtlCol="0" anchor="ctr"/>
          <a:lstStyle/>
          <a:p>
            <a:pPr marL="0" indent="0">
              <a:buNone/>
            </a:pPr>
            <a:r>
              <a:rPr lang="en-US" sz="1250" dirty="0">
                <a:solidFill>
                  <a:srgbClr val="5A6B7A"/>
                </a:solidFill>
                <a:latin typeface="Calibri" pitchFamily="34" charset="0"/>
                <a:ea typeface="Calibri" pitchFamily="34" charset="-122"/>
                <a:cs typeface="Calibri" pitchFamily="34" charset="-120"/>
              </a:rPr>
              <a:t>Home (free and clear)</a:t>
            </a:r>
            <a:endParaRPr lang="en-US" sz="1250" dirty="0"/>
          </a:p>
        </p:txBody>
      </p:sp>
      <p:sp>
        <p:nvSpPr>
          <p:cNvPr id="9" name="Text 6"/>
          <p:cNvSpPr/>
          <p:nvPr/>
        </p:nvSpPr>
        <p:spPr>
          <a:xfrm>
            <a:off x="2880360" y="2788920"/>
            <a:ext cx="2788920" cy="365760"/>
          </a:xfrm>
          <a:prstGeom prst="rect">
            <a:avLst/>
          </a:prstGeom>
          <a:noFill/>
          <a:ln/>
        </p:spPr>
        <p:txBody>
          <a:bodyPr wrap="square" lIns="0" tIns="0" rIns="0" bIns="0" rtlCol="0" anchor="ctr"/>
          <a:lstStyle/>
          <a:p>
            <a:pPr marL="0" indent="0" algn="r">
              <a:buNone/>
            </a:pPr>
            <a:r>
              <a:rPr lang="en-US" sz="1200" b="1" dirty="0">
                <a:solidFill>
                  <a:srgbClr val="1A2733"/>
                </a:solidFill>
                <a:latin typeface="Calibri" pitchFamily="34" charset="0"/>
                <a:ea typeface="Calibri" pitchFamily="34" charset="-122"/>
                <a:cs typeface="Calibri" pitchFamily="34" charset="-120"/>
              </a:rPr>
              <a:t>$950,000</a:t>
            </a:r>
            <a:endParaRPr lang="en-US" sz="1200" dirty="0"/>
          </a:p>
        </p:txBody>
      </p:sp>
      <p:sp>
        <p:nvSpPr>
          <p:cNvPr id="10" name="Shape 7"/>
          <p:cNvSpPr/>
          <p:nvPr/>
        </p:nvSpPr>
        <p:spPr>
          <a:xfrm>
            <a:off x="868680" y="3209544"/>
            <a:ext cx="4800600" cy="0"/>
          </a:xfrm>
          <a:prstGeom prst="line">
            <a:avLst/>
          </a:prstGeom>
          <a:noFill/>
          <a:ln w="9525">
            <a:solidFill>
              <a:srgbClr val="D8E2EC"/>
            </a:solidFill>
            <a:prstDash val="solid"/>
          </a:ln>
        </p:spPr>
        <p:txBody>
          <a:bodyPr/>
          <a:lstStyle/>
          <a:p>
            <a:endParaRPr lang="en-US"/>
          </a:p>
        </p:txBody>
      </p:sp>
      <p:sp>
        <p:nvSpPr>
          <p:cNvPr id="11" name="Text 8"/>
          <p:cNvSpPr/>
          <p:nvPr/>
        </p:nvSpPr>
        <p:spPr>
          <a:xfrm>
            <a:off x="868680" y="3355848"/>
            <a:ext cx="2103120" cy="365760"/>
          </a:xfrm>
          <a:prstGeom prst="rect">
            <a:avLst/>
          </a:prstGeom>
          <a:noFill/>
          <a:ln/>
        </p:spPr>
        <p:txBody>
          <a:bodyPr wrap="square" lIns="0" tIns="0" rIns="0" bIns="0" rtlCol="0" anchor="ctr"/>
          <a:lstStyle/>
          <a:p>
            <a:pPr marL="0" indent="0">
              <a:buNone/>
            </a:pPr>
            <a:r>
              <a:rPr lang="en-US" sz="1250" dirty="0">
                <a:solidFill>
                  <a:srgbClr val="5A6B7A"/>
                </a:solidFill>
                <a:latin typeface="Calibri" pitchFamily="34" charset="0"/>
                <a:ea typeface="Calibri" pitchFamily="34" charset="-122"/>
                <a:cs typeface="Calibri" pitchFamily="34" charset="-120"/>
              </a:rPr>
              <a:t>Status</a:t>
            </a:r>
            <a:endParaRPr lang="en-US" sz="1250" dirty="0"/>
          </a:p>
        </p:txBody>
      </p:sp>
      <p:sp>
        <p:nvSpPr>
          <p:cNvPr id="12" name="Text 9"/>
          <p:cNvSpPr/>
          <p:nvPr/>
        </p:nvSpPr>
        <p:spPr>
          <a:xfrm>
            <a:off x="2880360" y="3355848"/>
            <a:ext cx="2788920" cy="365760"/>
          </a:xfrm>
          <a:prstGeom prst="rect">
            <a:avLst/>
          </a:prstGeom>
          <a:noFill/>
          <a:ln/>
        </p:spPr>
        <p:txBody>
          <a:bodyPr wrap="square" lIns="0" tIns="0" rIns="0" bIns="0" rtlCol="0" anchor="ctr"/>
          <a:lstStyle/>
          <a:p>
            <a:pPr marL="0" indent="0" algn="r">
              <a:buNone/>
            </a:pPr>
            <a:r>
              <a:rPr lang="en-US" sz="1200" b="1" dirty="0">
                <a:solidFill>
                  <a:srgbClr val="1A2733"/>
                </a:solidFill>
                <a:latin typeface="Calibri" pitchFamily="34" charset="0"/>
                <a:ea typeface="Calibri" pitchFamily="34" charset="-122"/>
                <a:cs typeface="Calibri" pitchFamily="34" charset="-120"/>
              </a:rPr>
              <a:t>Both in a care facility — temporary</a:t>
            </a:r>
            <a:endParaRPr lang="en-US" sz="1200" dirty="0"/>
          </a:p>
        </p:txBody>
      </p:sp>
      <p:sp>
        <p:nvSpPr>
          <p:cNvPr id="13" name="Shape 10"/>
          <p:cNvSpPr/>
          <p:nvPr/>
        </p:nvSpPr>
        <p:spPr>
          <a:xfrm>
            <a:off x="868680" y="3776472"/>
            <a:ext cx="4800600" cy="0"/>
          </a:xfrm>
          <a:prstGeom prst="line">
            <a:avLst/>
          </a:prstGeom>
          <a:noFill/>
          <a:ln w="9525">
            <a:solidFill>
              <a:srgbClr val="D8E2EC"/>
            </a:solidFill>
            <a:prstDash val="solid"/>
          </a:ln>
        </p:spPr>
        <p:txBody>
          <a:bodyPr/>
          <a:lstStyle/>
          <a:p>
            <a:endParaRPr lang="en-US"/>
          </a:p>
        </p:txBody>
      </p:sp>
      <p:sp>
        <p:nvSpPr>
          <p:cNvPr id="14" name="Text 11"/>
          <p:cNvSpPr/>
          <p:nvPr/>
        </p:nvSpPr>
        <p:spPr>
          <a:xfrm>
            <a:off x="868680" y="3922776"/>
            <a:ext cx="2103120" cy="365760"/>
          </a:xfrm>
          <a:prstGeom prst="rect">
            <a:avLst/>
          </a:prstGeom>
          <a:noFill/>
          <a:ln/>
        </p:spPr>
        <p:txBody>
          <a:bodyPr wrap="square" lIns="0" tIns="0" rIns="0" bIns="0" rtlCol="0" anchor="ctr"/>
          <a:lstStyle/>
          <a:p>
            <a:pPr marL="0" indent="0">
              <a:buNone/>
            </a:pPr>
            <a:r>
              <a:rPr lang="en-US" sz="1250" dirty="0">
                <a:solidFill>
                  <a:srgbClr val="5A6B7A"/>
                </a:solidFill>
                <a:latin typeface="Calibri" pitchFamily="34" charset="0"/>
                <a:ea typeface="Calibri" pitchFamily="34" charset="-122"/>
                <a:cs typeface="Calibri" pitchFamily="34" charset="-120"/>
              </a:rPr>
              <a:t>Care cost</a:t>
            </a:r>
            <a:endParaRPr lang="en-US" sz="1250" dirty="0"/>
          </a:p>
        </p:txBody>
      </p:sp>
      <p:sp>
        <p:nvSpPr>
          <p:cNvPr id="15" name="Text 12"/>
          <p:cNvSpPr/>
          <p:nvPr/>
        </p:nvSpPr>
        <p:spPr>
          <a:xfrm>
            <a:off x="2880360" y="3922776"/>
            <a:ext cx="2788920" cy="365760"/>
          </a:xfrm>
          <a:prstGeom prst="rect">
            <a:avLst/>
          </a:prstGeom>
          <a:noFill/>
          <a:ln/>
        </p:spPr>
        <p:txBody>
          <a:bodyPr wrap="square" lIns="0" tIns="0" rIns="0" bIns="0" rtlCol="0" anchor="ctr"/>
          <a:lstStyle/>
          <a:p>
            <a:pPr marL="0" indent="0" algn="r">
              <a:buNone/>
            </a:pPr>
            <a:r>
              <a:rPr lang="en-US" sz="1200" b="1" dirty="0">
                <a:solidFill>
                  <a:srgbClr val="1A2733"/>
                </a:solidFill>
                <a:latin typeface="Calibri" pitchFamily="34" charset="0"/>
                <a:ea typeface="Calibri" pitchFamily="34" charset="-122"/>
                <a:cs typeface="Calibri" pitchFamily="34" charset="-120"/>
              </a:rPr>
              <a:t>~$20,000 / month</a:t>
            </a:r>
            <a:endParaRPr lang="en-US" sz="1200" dirty="0"/>
          </a:p>
        </p:txBody>
      </p:sp>
      <p:sp>
        <p:nvSpPr>
          <p:cNvPr id="16" name="Shape 13"/>
          <p:cNvSpPr/>
          <p:nvPr/>
        </p:nvSpPr>
        <p:spPr>
          <a:xfrm>
            <a:off x="868680" y="4343400"/>
            <a:ext cx="4800600" cy="0"/>
          </a:xfrm>
          <a:prstGeom prst="line">
            <a:avLst/>
          </a:prstGeom>
          <a:noFill/>
          <a:ln w="9525">
            <a:solidFill>
              <a:srgbClr val="D8E2EC"/>
            </a:solidFill>
            <a:prstDash val="solid"/>
          </a:ln>
        </p:spPr>
        <p:txBody>
          <a:bodyPr/>
          <a:lstStyle/>
          <a:p>
            <a:endParaRPr lang="en-US"/>
          </a:p>
        </p:txBody>
      </p:sp>
      <p:sp>
        <p:nvSpPr>
          <p:cNvPr id="17" name="Text 14"/>
          <p:cNvSpPr/>
          <p:nvPr/>
        </p:nvSpPr>
        <p:spPr>
          <a:xfrm>
            <a:off x="868680" y="4489704"/>
            <a:ext cx="2103120" cy="365760"/>
          </a:xfrm>
          <a:prstGeom prst="rect">
            <a:avLst/>
          </a:prstGeom>
          <a:noFill/>
          <a:ln/>
        </p:spPr>
        <p:txBody>
          <a:bodyPr wrap="square" lIns="0" tIns="0" rIns="0" bIns="0" rtlCol="0" anchor="ctr"/>
          <a:lstStyle/>
          <a:p>
            <a:pPr marL="0" indent="0">
              <a:buNone/>
            </a:pPr>
            <a:r>
              <a:rPr lang="en-US" sz="1250" dirty="0">
                <a:solidFill>
                  <a:srgbClr val="5A6B7A"/>
                </a:solidFill>
                <a:latin typeface="Calibri" pitchFamily="34" charset="0"/>
                <a:ea typeface="Calibri" pitchFamily="34" charset="-122"/>
                <a:cs typeface="Calibri" pitchFamily="34" charset="-120"/>
              </a:rPr>
              <a:t>Liquid savings</a:t>
            </a:r>
            <a:endParaRPr lang="en-US" sz="1250" dirty="0"/>
          </a:p>
        </p:txBody>
      </p:sp>
      <p:sp>
        <p:nvSpPr>
          <p:cNvPr id="18" name="Text 15"/>
          <p:cNvSpPr/>
          <p:nvPr/>
        </p:nvSpPr>
        <p:spPr>
          <a:xfrm>
            <a:off x="2880360" y="4489704"/>
            <a:ext cx="2788920" cy="365760"/>
          </a:xfrm>
          <a:prstGeom prst="rect">
            <a:avLst/>
          </a:prstGeom>
          <a:noFill/>
          <a:ln/>
        </p:spPr>
        <p:txBody>
          <a:bodyPr wrap="square" lIns="0" tIns="0" rIns="0" bIns="0" rtlCol="0" anchor="ctr"/>
          <a:lstStyle/>
          <a:p>
            <a:pPr marL="0" indent="0" algn="r">
              <a:buNone/>
            </a:pPr>
            <a:r>
              <a:rPr lang="en-US" sz="1200" b="1" dirty="0">
                <a:solidFill>
                  <a:srgbClr val="1A2733"/>
                </a:solidFill>
                <a:latin typeface="Calibri" pitchFamily="34" charset="0"/>
                <a:ea typeface="Calibri" pitchFamily="34" charset="-122"/>
                <a:cs typeface="Calibri" pitchFamily="34" charset="-120"/>
              </a:rPr>
              <a:t>Nearly depleted</a:t>
            </a:r>
            <a:endParaRPr lang="en-US" sz="1200" dirty="0"/>
          </a:p>
        </p:txBody>
      </p:sp>
      <p:sp>
        <p:nvSpPr>
          <p:cNvPr id="19" name="Shape 16"/>
          <p:cNvSpPr/>
          <p:nvPr/>
        </p:nvSpPr>
        <p:spPr>
          <a:xfrm>
            <a:off x="868680" y="4910328"/>
            <a:ext cx="4800600" cy="0"/>
          </a:xfrm>
          <a:prstGeom prst="line">
            <a:avLst/>
          </a:prstGeom>
          <a:noFill/>
          <a:ln w="9525">
            <a:solidFill>
              <a:srgbClr val="D8E2EC"/>
            </a:solidFill>
            <a:prstDash val="solid"/>
          </a:ln>
        </p:spPr>
        <p:txBody>
          <a:bodyPr/>
          <a:lstStyle/>
          <a:p>
            <a:endParaRPr lang="en-US"/>
          </a:p>
        </p:txBody>
      </p:sp>
      <p:sp>
        <p:nvSpPr>
          <p:cNvPr id="20" name="Text 17"/>
          <p:cNvSpPr/>
          <p:nvPr/>
        </p:nvSpPr>
        <p:spPr>
          <a:xfrm>
            <a:off x="868680" y="5056632"/>
            <a:ext cx="2103120" cy="365760"/>
          </a:xfrm>
          <a:prstGeom prst="rect">
            <a:avLst/>
          </a:prstGeom>
          <a:noFill/>
          <a:ln/>
        </p:spPr>
        <p:txBody>
          <a:bodyPr wrap="square" lIns="0" tIns="0" rIns="0" bIns="0" rtlCol="0" anchor="ctr"/>
          <a:lstStyle/>
          <a:p>
            <a:pPr marL="0" indent="0">
              <a:buNone/>
            </a:pPr>
            <a:r>
              <a:rPr lang="en-US" sz="1250" dirty="0">
                <a:solidFill>
                  <a:srgbClr val="5A6B7A"/>
                </a:solidFill>
                <a:latin typeface="Calibri" pitchFamily="34" charset="0"/>
                <a:ea typeface="Calibri" pitchFamily="34" charset="-122"/>
                <a:cs typeface="Calibri" pitchFamily="34" charset="-120"/>
              </a:rPr>
              <a:t>The home</a:t>
            </a:r>
            <a:endParaRPr lang="en-US" sz="1250" dirty="0"/>
          </a:p>
        </p:txBody>
      </p:sp>
      <p:sp>
        <p:nvSpPr>
          <p:cNvPr id="21" name="Text 18"/>
          <p:cNvSpPr/>
          <p:nvPr/>
        </p:nvSpPr>
        <p:spPr>
          <a:xfrm>
            <a:off x="2880360" y="5056632"/>
            <a:ext cx="2788920" cy="365760"/>
          </a:xfrm>
          <a:prstGeom prst="rect">
            <a:avLst/>
          </a:prstGeom>
          <a:noFill/>
          <a:ln/>
        </p:spPr>
        <p:txBody>
          <a:bodyPr wrap="square" lIns="0" tIns="0" rIns="0" bIns="0" rtlCol="0" anchor="ctr"/>
          <a:lstStyle/>
          <a:p>
            <a:pPr marL="0" indent="0" algn="r">
              <a:buNone/>
            </a:pPr>
            <a:r>
              <a:rPr lang="en-US" sz="1200" b="1" dirty="0">
                <a:solidFill>
                  <a:srgbClr val="1A2733"/>
                </a:solidFill>
                <a:latin typeface="Calibri" pitchFamily="34" charset="0"/>
                <a:ea typeface="Calibri" pitchFamily="34" charset="-122"/>
                <a:cs typeface="Calibri" pitchFamily="34" charset="-120"/>
              </a:rPr>
              <a:t>Vacant — return uncertain</a:t>
            </a:r>
            <a:endParaRPr lang="en-US" sz="1200" dirty="0"/>
          </a:p>
        </p:txBody>
      </p:sp>
      <p:sp>
        <p:nvSpPr>
          <p:cNvPr id="22" name="Text 19"/>
          <p:cNvSpPr/>
          <p:nvPr/>
        </p:nvSpPr>
        <p:spPr>
          <a:xfrm>
            <a:off x="868680" y="5372100"/>
            <a:ext cx="4846320" cy="548640"/>
          </a:xfrm>
          <a:prstGeom prst="rect">
            <a:avLst/>
          </a:prstGeom>
          <a:noFill/>
          <a:ln/>
        </p:spPr>
        <p:txBody>
          <a:bodyPr wrap="square" lIns="0" tIns="0" rIns="0" bIns="0" rtlCol="0" anchor="ctr"/>
          <a:lstStyle/>
          <a:p>
            <a:pPr marL="0" indent="0">
              <a:lnSpc>
                <a:spcPts val="1500"/>
              </a:lnSpc>
              <a:buNone/>
            </a:pPr>
            <a:r>
              <a:rPr lang="en-US" sz="1150" i="1" dirty="0">
                <a:solidFill>
                  <a:srgbClr val="06559D"/>
                </a:solidFill>
                <a:latin typeface="Calibri" pitchFamily="34" charset="0"/>
                <a:ea typeface="Calibri" pitchFamily="34" charset="-122"/>
                <a:cs typeface="Calibri" pitchFamily="34" charset="-120"/>
              </a:rPr>
              <a:t>Family goal: $300,000 — a care-cost reserve, plus renovation capital to rent the home if the parents remain in care.</a:t>
            </a:r>
            <a:endParaRPr lang="en-US" sz="1150" dirty="0"/>
          </a:p>
        </p:txBody>
      </p:sp>
      <p:sp>
        <p:nvSpPr>
          <p:cNvPr id="23" name="Text 20"/>
          <p:cNvSpPr/>
          <p:nvPr/>
        </p:nvSpPr>
        <p:spPr>
          <a:xfrm>
            <a:off x="6263640" y="1783080"/>
            <a:ext cx="5394960" cy="320040"/>
          </a:xfrm>
          <a:prstGeom prst="rect">
            <a:avLst/>
          </a:prstGeom>
          <a:noFill/>
          <a:ln/>
        </p:spPr>
        <p:txBody>
          <a:bodyPr wrap="square" lIns="0" tIns="0" rIns="0" bIns="0" rtlCol="0" anchor="ctr"/>
          <a:lstStyle/>
          <a:p>
            <a:pPr marL="0" indent="0">
              <a:buNone/>
            </a:pPr>
            <a:r>
              <a:rPr lang="en-US" sz="1550" b="1" dirty="0">
                <a:solidFill>
                  <a:srgbClr val="1A2733"/>
                </a:solidFill>
                <a:latin typeface="DM Sans Medium" pitchFamily="2" charset="0"/>
                <a:ea typeface="Cambria" pitchFamily="34" charset="-122"/>
                <a:cs typeface="Cambria" pitchFamily="34" charset="-120"/>
              </a:rPr>
              <a:t>On paper, the reverse mortgage led</a:t>
            </a:r>
            <a:endParaRPr lang="en-US" sz="1550" dirty="0"/>
          </a:p>
        </p:txBody>
      </p:sp>
      <p:sp>
        <p:nvSpPr>
          <p:cNvPr id="24" name="Shape 21"/>
          <p:cNvSpPr/>
          <p:nvPr/>
        </p:nvSpPr>
        <p:spPr>
          <a:xfrm>
            <a:off x="6263640" y="2194560"/>
            <a:ext cx="5349240" cy="1371600"/>
          </a:xfrm>
          <a:prstGeom prst="roundRect">
            <a:avLst>
              <a:gd name="adj" fmla="val 5333"/>
            </a:avLst>
          </a:prstGeom>
          <a:solidFill>
            <a:srgbClr val="EAF4EE"/>
          </a:solidFill>
          <a:ln w="9525">
            <a:solidFill>
              <a:srgbClr val="2E7D4F"/>
            </a:solidFill>
            <a:prstDash val="solid"/>
          </a:ln>
        </p:spPr>
        <p:txBody>
          <a:bodyPr/>
          <a:lstStyle/>
          <a:p>
            <a:endParaRPr lang="en-US"/>
          </a:p>
        </p:txBody>
      </p:sp>
      <p:sp>
        <p:nvSpPr>
          <p:cNvPr id="25" name="Text 22"/>
          <p:cNvSpPr/>
          <p:nvPr/>
        </p:nvSpPr>
        <p:spPr>
          <a:xfrm>
            <a:off x="6537960" y="2359152"/>
            <a:ext cx="4846320" cy="1097280"/>
          </a:xfrm>
          <a:prstGeom prst="rect">
            <a:avLst/>
          </a:prstGeom>
          <a:noFill/>
          <a:ln/>
        </p:spPr>
        <p:txBody>
          <a:bodyPr wrap="square" lIns="0" tIns="0" rIns="0" bIns="0" rtlCol="0" anchor="ctr"/>
          <a:lstStyle/>
          <a:p>
            <a:pPr marL="0" indent="0">
              <a:lnSpc>
                <a:spcPts val="1700"/>
              </a:lnSpc>
              <a:buNone/>
            </a:pPr>
            <a:r>
              <a:rPr lang="en-US" sz="1250" dirty="0">
                <a:solidFill>
                  <a:srgbClr val="1A2733"/>
                </a:solidFill>
                <a:latin typeface="Calibri" pitchFamily="34" charset="0"/>
                <a:ea typeface="Calibri" pitchFamily="34" charset="-122"/>
                <a:cs typeface="Calibri" pitchFamily="34" charset="-120"/>
              </a:rPr>
              <a:t>$0 required monthly payment  ·  ~$403,780 of access  ·  ≈ 20 months of care runway </a:t>
            </a:r>
            <a:endParaRPr lang="en-US" sz="1250" dirty="0"/>
          </a:p>
          <a:p>
            <a:pPr marL="0" indent="0">
              <a:lnSpc>
                <a:spcPts val="1700"/>
              </a:lnSpc>
              <a:buNone/>
            </a:pPr>
            <a:r>
              <a:rPr lang="en-US" sz="1250" b="1" dirty="0">
                <a:solidFill>
                  <a:srgbClr val="2E7D4F"/>
                </a:solidFill>
                <a:latin typeface="Calibri" pitchFamily="34" charset="0"/>
                <a:ea typeface="Calibri" pitchFamily="34" charset="-122"/>
                <a:cs typeface="Calibri" pitchFamily="34" charset="-120"/>
              </a:rPr>
              <a:t>— the longest runway of any option on the table.</a:t>
            </a:r>
            <a:endParaRPr lang="en-US" sz="1250" dirty="0"/>
          </a:p>
        </p:txBody>
      </p:sp>
      <p:sp>
        <p:nvSpPr>
          <p:cNvPr id="26" name="Text 23"/>
          <p:cNvSpPr/>
          <p:nvPr/>
        </p:nvSpPr>
        <p:spPr>
          <a:xfrm>
            <a:off x="6263640" y="3749040"/>
            <a:ext cx="5394960" cy="320040"/>
          </a:xfrm>
          <a:prstGeom prst="rect">
            <a:avLst/>
          </a:prstGeom>
          <a:noFill/>
          <a:ln/>
        </p:spPr>
        <p:txBody>
          <a:bodyPr wrap="square" lIns="0" tIns="0" rIns="0" bIns="0" rtlCol="0" anchor="ctr"/>
          <a:lstStyle/>
          <a:p>
            <a:pPr marL="0" indent="0">
              <a:buNone/>
            </a:pPr>
            <a:r>
              <a:rPr lang="en-US" sz="1550" b="1" dirty="0">
                <a:solidFill>
                  <a:srgbClr val="C0392B"/>
                </a:solidFill>
                <a:latin typeface="DM Sans Medium" pitchFamily="2" charset="0"/>
                <a:ea typeface="Cambria" pitchFamily="34" charset="-122"/>
                <a:cs typeface="Cambria" pitchFamily="34" charset="-120"/>
              </a:rPr>
              <a:t>And two screens said no</a:t>
            </a:r>
            <a:endParaRPr lang="en-US" sz="1550" dirty="0"/>
          </a:p>
        </p:txBody>
      </p:sp>
      <p:sp>
        <p:nvSpPr>
          <p:cNvPr id="27" name="Shape 24"/>
          <p:cNvSpPr/>
          <p:nvPr/>
        </p:nvSpPr>
        <p:spPr>
          <a:xfrm>
            <a:off x="6263640" y="4160520"/>
            <a:ext cx="5349240" cy="804672"/>
          </a:xfrm>
          <a:prstGeom prst="roundRect">
            <a:avLst>
              <a:gd name="adj" fmla="val 9091"/>
            </a:avLst>
          </a:prstGeom>
          <a:solidFill>
            <a:srgbClr val="FBEEEA"/>
          </a:solidFill>
          <a:ln w="9525">
            <a:solidFill>
              <a:srgbClr val="C0392B"/>
            </a:solidFill>
            <a:prstDash val="solid"/>
          </a:ln>
        </p:spPr>
        <p:txBody>
          <a:bodyPr/>
          <a:lstStyle/>
          <a:p>
            <a:endParaRPr lang="en-US"/>
          </a:p>
        </p:txBody>
      </p:sp>
      <p:sp>
        <p:nvSpPr>
          <p:cNvPr id="28" name="Shape 25"/>
          <p:cNvSpPr/>
          <p:nvPr/>
        </p:nvSpPr>
        <p:spPr>
          <a:xfrm>
            <a:off x="6510528" y="4288536"/>
            <a:ext cx="530352" cy="530352"/>
          </a:xfrm>
          <a:prstGeom prst="ellipse">
            <a:avLst/>
          </a:prstGeom>
          <a:solidFill>
            <a:srgbClr val="FFFFFF"/>
          </a:solidFill>
          <a:ln w="12700">
            <a:solidFill>
              <a:srgbClr val="C0392B"/>
            </a:solidFill>
            <a:prstDash val="solid"/>
          </a:ln>
        </p:spPr>
        <p:txBody>
          <a:bodyPr/>
          <a:lstStyle/>
          <a:p>
            <a:endParaRPr lang="en-US"/>
          </a:p>
        </p:txBody>
      </p:sp>
      <p:pic>
        <p:nvPicPr>
          <p:cNvPr id="29" name="Image 1" descr="preencoded.png"/>
          <p:cNvPicPr>
            <a:picLocks noChangeAspect="1"/>
          </p:cNvPicPr>
          <p:nvPr/>
        </p:nvPicPr>
        <p:blipFill>
          <a:blip r:embed="rId4"/>
          <a:stretch>
            <a:fillRect/>
          </a:stretch>
        </p:blipFill>
        <p:spPr>
          <a:xfrm>
            <a:off x="6637812" y="4415820"/>
            <a:ext cx="275783" cy="275783"/>
          </a:xfrm>
          <a:prstGeom prst="rect">
            <a:avLst/>
          </a:prstGeom>
        </p:spPr>
      </p:pic>
      <p:sp>
        <p:nvSpPr>
          <p:cNvPr id="30" name="Text 26"/>
          <p:cNvSpPr/>
          <p:nvPr/>
        </p:nvSpPr>
        <p:spPr>
          <a:xfrm>
            <a:off x="7223760" y="4233672"/>
            <a:ext cx="4251960" cy="274320"/>
          </a:xfrm>
          <a:prstGeom prst="rect">
            <a:avLst/>
          </a:prstGeom>
          <a:noFill/>
          <a:ln/>
        </p:spPr>
        <p:txBody>
          <a:bodyPr wrap="square" lIns="0" tIns="0" rIns="0" bIns="0" rtlCol="0" anchor="ctr"/>
          <a:lstStyle/>
          <a:p>
            <a:pPr marL="0" indent="0">
              <a:buNone/>
            </a:pPr>
            <a:r>
              <a:rPr lang="en-US" sz="1200" b="1" dirty="0">
                <a:solidFill>
                  <a:srgbClr val="1A2733"/>
                </a:solidFill>
                <a:latin typeface="Calibri" pitchFamily="34" charset="0"/>
                <a:ea typeface="Calibri" pitchFamily="34" charset="-122"/>
                <a:cs typeface="Calibri" pitchFamily="34" charset="-120"/>
              </a:rPr>
              <a:t>The occupancy rule</a:t>
            </a:r>
            <a:endParaRPr lang="en-US" sz="1200" dirty="0"/>
          </a:p>
        </p:txBody>
      </p:sp>
      <p:sp>
        <p:nvSpPr>
          <p:cNvPr id="31" name="Text 27"/>
          <p:cNvSpPr/>
          <p:nvPr/>
        </p:nvSpPr>
        <p:spPr>
          <a:xfrm>
            <a:off x="7223760" y="4489704"/>
            <a:ext cx="4251960" cy="457200"/>
          </a:xfrm>
          <a:prstGeom prst="rect">
            <a:avLst/>
          </a:prstGeom>
          <a:noFill/>
          <a:ln/>
        </p:spPr>
        <p:txBody>
          <a:bodyPr wrap="square" lIns="0" tIns="0" rIns="0" bIns="0" rtlCol="0" anchor="ctr"/>
          <a:lstStyle/>
          <a:p>
            <a:pPr marL="0" indent="0">
              <a:lnSpc>
                <a:spcPts val="1200"/>
              </a:lnSpc>
              <a:buNone/>
            </a:pPr>
            <a:r>
              <a:rPr lang="en-US" sz="950" dirty="0">
                <a:solidFill>
                  <a:srgbClr val="5A6B7A"/>
                </a:solidFill>
                <a:latin typeface="Calibri" pitchFamily="34" charset="0"/>
                <a:ea typeface="Calibri" pitchFamily="34" charset="-122"/>
                <a:cs typeface="Calibri" pitchFamily="34" charset="-120"/>
              </a:rPr>
              <a:t>A HECM must stay the borrowers' primary residence. Renting the home out is not permitted — which collides with the family's renovate-and-rent plan.</a:t>
            </a:r>
            <a:endParaRPr lang="en-US" sz="950" dirty="0"/>
          </a:p>
        </p:txBody>
      </p:sp>
      <p:sp>
        <p:nvSpPr>
          <p:cNvPr id="32" name="Shape 28"/>
          <p:cNvSpPr/>
          <p:nvPr/>
        </p:nvSpPr>
        <p:spPr>
          <a:xfrm>
            <a:off x="6263640" y="5074920"/>
            <a:ext cx="5349240" cy="804672"/>
          </a:xfrm>
          <a:prstGeom prst="roundRect">
            <a:avLst>
              <a:gd name="adj" fmla="val 9091"/>
            </a:avLst>
          </a:prstGeom>
          <a:solidFill>
            <a:srgbClr val="FBEEEA"/>
          </a:solidFill>
          <a:ln w="9525">
            <a:solidFill>
              <a:srgbClr val="C0392B"/>
            </a:solidFill>
            <a:prstDash val="solid"/>
          </a:ln>
        </p:spPr>
        <p:txBody>
          <a:bodyPr/>
          <a:lstStyle/>
          <a:p>
            <a:endParaRPr lang="en-US"/>
          </a:p>
        </p:txBody>
      </p:sp>
      <p:sp>
        <p:nvSpPr>
          <p:cNvPr id="33" name="Shape 29"/>
          <p:cNvSpPr/>
          <p:nvPr/>
        </p:nvSpPr>
        <p:spPr>
          <a:xfrm>
            <a:off x="6510528" y="5202936"/>
            <a:ext cx="530352" cy="530352"/>
          </a:xfrm>
          <a:prstGeom prst="ellipse">
            <a:avLst/>
          </a:prstGeom>
          <a:solidFill>
            <a:srgbClr val="FFFFFF"/>
          </a:solidFill>
          <a:ln w="12700">
            <a:solidFill>
              <a:srgbClr val="C0392B"/>
            </a:solidFill>
            <a:prstDash val="solid"/>
          </a:ln>
        </p:spPr>
        <p:txBody>
          <a:bodyPr/>
          <a:lstStyle/>
          <a:p>
            <a:endParaRPr lang="en-US"/>
          </a:p>
        </p:txBody>
      </p:sp>
      <p:pic>
        <p:nvPicPr>
          <p:cNvPr id="34" name="Image 2" descr="preencoded.png"/>
          <p:cNvPicPr>
            <a:picLocks noChangeAspect="1"/>
          </p:cNvPicPr>
          <p:nvPr/>
        </p:nvPicPr>
        <p:blipFill>
          <a:blip r:embed="rId5"/>
          <a:stretch>
            <a:fillRect/>
          </a:stretch>
        </p:blipFill>
        <p:spPr>
          <a:xfrm>
            <a:off x="6637812" y="5330220"/>
            <a:ext cx="275783" cy="275783"/>
          </a:xfrm>
          <a:prstGeom prst="rect">
            <a:avLst/>
          </a:prstGeom>
        </p:spPr>
      </p:pic>
      <p:sp>
        <p:nvSpPr>
          <p:cNvPr id="35" name="Text 30"/>
          <p:cNvSpPr/>
          <p:nvPr/>
        </p:nvSpPr>
        <p:spPr>
          <a:xfrm>
            <a:off x="7223760" y="5148072"/>
            <a:ext cx="4251960" cy="274320"/>
          </a:xfrm>
          <a:prstGeom prst="rect">
            <a:avLst/>
          </a:prstGeom>
          <a:noFill/>
          <a:ln/>
        </p:spPr>
        <p:txBody>
          <a:bodyPr wrap="square" lIns="0" tIns="0" rIns="0" bIns="0" rtlCol="0" anchor="ctr"/>
          <a:lstStyle/>
          <a:p>
            <a:pPr marL="0" indent="0">
              <a:buNone/>
            </a:pPr>
            <a:r>
              <a:rPr lang="en-US" sz="1200" b="1" dirty="0">
                <a:solidFill>
                  <a:srgbClr val="1A2733"/>
                </a:solidFill>
                <a:latin typeface="Calibri" pitchFamily="34" charset="0"/>
                <a:ea typeface="Calibri" pitchFamily="34" charset="-122"/>
                <a:cs typeface="Calibri" pitchFamily="34" charset="-120"/>
              </a:rPr>
              <a:t>The timeline</a:t>
            </a:r>
            <a:endParaRPr lang="en-US" sz="1200" dirty="0"/>
          </a:p>
        </p:txBody>
      </p:sp>
      <p:sp>
        <p:nvSpPr>
          <p:cNvPr id="36" name="Text 31"/>
          <p:cNvSpPr/>
          <p:nvPr/>
        </p:nvSpPr>
        <p:spPr>
          <a:xfrm>
            <a:off x="7223760" y="5404104"/>
            <a:ext cx="4251960" cy="457200"/>
          </a:xfrm>
          <a:prstGeom prst="rect">
            <a:avLst/>
          </a:prstGeom>
          <a:noFill/>
          <a:ln/>
        </p:spPr>
        <p:txBody>
          <a:bodyPr wrap="square" lIns="0" tIns="0" rIns="0" bIns="0" rtlCol="0" anchor="ctr"/>
          <a:lstStyle/>
          <a:p>
            <a:pPr marL="0" indent="0">
              <a:lnSpc>
                <a:spcPts val="1200"/>
              </a:lnSpc>
              <a:buNone/>
            </a:pPr>
            <a:r>
              <a:rPr lang="en-US" sz="950" dirty="0">
                <a:solidFill>
                  <a:srgbClr val="5A6B7A"/>
                </a:solidFill>
                <a:latin typeface="Calibri" pitchFamily="34" charset="0"/>
                <a:ea typeface="Calibri" pitchFamily="34" charset="-122"/>
                <a:cs typeface="Calibri" pitchFamily="34" charset="-120"/>
              </a:rPr>
              <a:t>Return home is uncertain and possibly short. ~$28,470 of upfront costs can't earn their keep on a horizon this cloudy.</a:t>
            </a:r>
            <a:endParaRPr lang="en-US" sz="950" dirty="0"/>
          </a:p>
        </p:txBody>
      </p:sp>
      <p:sp>
        <p:nvSpPr>
          <p:cNvPr id="38" name="Text 33"/>
          <p:cNvSpPr/>
          <p:nvPr/>
        </p:nvSpPr>
        <p:spPr>
          <a:xfrm>
            <a:off x="11338560" y="6473952"/>
            <a:ext cx="365760" cy="274320"/>
          </a:xfrm>
          <a:prstGeom prst="rect">
            <a:avLst/>
          </a:prstGeom>
          <a:noFill/>
          <a:ln/>
        </p:spPr>
        <p:txBody>
          <a:bodyPr wrap="square" lIns="0" tIns="0" rIns="0" bIns="0" rtlCol="0" anchor="ctr"/>
          <a:lstStyle/>
          <a:p>
            <a:pPr marL="0" indent="0" algn="r">
              <a:buNone/>
            </a:pPr>
            <a:r>
              <a:rPr lang="en-US" sz="900" dirty="0">
                <a:solidFill>
                  <a:srgbClr val="5A6B7A"/>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C0392B"/>
                </a:solidFill>
                <a:latin typeface="Calibri" pitchFamily="34" charset="0"/>
                <a:ea typeface="Calibri" pitchFamily="34" charset="-122"/>
                <a:cs typeface="Calibri" pitchFamily="34" charset="-120"/>
              </a:rPr>
              <a:t>CASE 5  ·  THREE OPTIONS, MAPPED HONESTLY</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Medium" pitchFamily="2" charset="0"/>
                <a:ea typeface="Cambria" pitchFamily="34" charset="-122"/>
                <a:cs typeface="Cambria" pitchFamily="34" charset="-120"/>
              </a:rPr>
              <a:t>The Comparison That Made the Decision</a:t>
            </a:r>
            <a:endParaRPr lang="en-US" sz="3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3401568"/>
        </p:xfrm>
        <a:graphic>
          <a:graphicData uri="http://schemas.openxmlformats.org/drawingml/2006/table">
            <a:tbl>
              <a:tblPr/>
              <a:tblGrid>
                <a:gridCol w="2651760">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2697480">
                  <a:extLst>
                    <a:ext uri="{9D8B030D-6E8A-4147-A177-3AD203B41FA5}">
                      <a16:colId xmlns:a16="http://schemas.microsoft.com/office/drawing/2014/main" val="20002"/>
                    </a:ext>
                  </a:extLst>
                </a:gridCol>
                <a:gridCol w="2697480">
                  <a:extLst>
                    <a:ext uri="{9D8B030D-6E8A-4147-A177-3AD203B41FA5}">
                      <a16:colId xmlns:a16="http://schemas.microsoft.com/office/drawing/2014/main" val="20003"/>
                    </a:ext>
                  </a:extLst>
                </a:gridCol>
              </a:tblGrid>
              <a:tr h="566928">
                <a:tc>
                  <a:txBody>
                    <a:bodyPr/>
                    <a:lstStyle/>
                    <a:p>
                      <a:pPr marL="0" indent="0" algn="l">
                        <a:buNone/>
                      </a:pPr>
                      <a:endParaRPr lang="en-US" sz="12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Reverse Mortgage</a:t>
                      </a:r>
                      <a:endParaRPr lang="en-US" sz="12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6559D"/>
                    </a:solidFill>
                  </a:tcPr>
                </a:tc>
                <a:tc>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HELOC</a:t>
                      </a:r>
                      <a:endParaRPr lang="en-US" sz="12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2E7D4F"/>
                    </a:solidFill>
                  </a:tcPr>
                </a:tc>
                <a:tc>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Cash-Out Refi</a:t>
                      </a:r>
                      <a:endParaRPr lang="en-US" sz="12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0A2A4A"/>
                    </a:solidFill>
                  </a:tcPr>
                </a:tc>
                <a:extLst>
                  <a:ext uri="{0D108BD9-81ED-4DB2-BD59-A6C34878D82A}">
                    <a16:rowId xmlns:a16="http://schemas.microsoft.com/office/drawing/2014/main" val="10000"/>
                  </a:ext>
                </a:extLst>
              </a:tr>
              <a:tr h="566928">
                <a:tc>
                  <a:txBody>
                    <a:bodyPr/>
                    <a:lstStyle/>
                    <a:p>
                      <a:pPr marL="0" indent="0" algn="l">
                        <a:buNone/>
                      </a:pPr>
                      <a:r>
                        <a:rPr lang="en-US" sz="1050" b="1" dirty="0">
                          <a:solidFill>
                            <a:srgbClr val="1A2733"/>
                          </a:solidFill>
                          <a:latin typeface="Calibri" pitchFamily="34" charset="0"/>
                          <a:ea typeface="Calibri" pitchFamily="34" charset="-122"/>
                          <a:cs typeface="Calibri" pitchFamily="34" charset="-120"/>
                        </a:rPr>
                        <a:t>Required monthly payment</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$0 (interest deferred)</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Interest-only on draws, 7.500%</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$2,886 fixed, 30 years</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1"/>
                  </a:ext>
                </a:extLst>
              </a:tr>
              <a:tr h="566928">
                <a:tc>
                  <a:txBody>
                    <a:bodyPr/>
                    <a:lstStyle/>
                    <a:p>
                      <a:pPr marL="0" indent="0" algn="l">
                        <a:buNone/>
                      </a:pPr>
                      <a:r>
                        <a:rPr lang="en-US" sz="1050" b="1" dirty="0">
                          <a:solidFill>
                            <a:srgbClr val="1A2733"/>
                          </a:solidFill>
                          <a:latin typeface="Calibri" pitchFamily="34" charset="0"/>
                          <a:ea typeface="Calibri" pitchFamily="34" charset="-122"/>
                          <a:cs typeface="Calibri" pitchFamily="34" charset="-120"/>
                        </a:rPr>
                        <a:t>Access to the $300,000</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$125,000 cash + $278,780 line</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Revolving line to $300,000</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$300,000 lump sum at close</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6928">
                <a:tc>
                  <a:txBody>
                    <a:bodyPr/>
                    <a:lstStyle/>
                    <a:p>
                      <a:pPr marL="0" indent="0" algn="l">
                        <a:buNone/>
                      </a:pPr>
                      <a:r>
                        <a:rPr lang="en-US" sz="1050" b="1" dirty="0">
                          <a:solidFill>
                            <a:srgbClr val="1A2733"/>
                          </a:solidFill>
                          <a:latin typeface="Calibri" pitchFamily="34" charset="0"/>
                          <a:ea typeface="Calibri" pitchFamily="34" charset="-122"/>
                          <a:cs typeface="Calibri" pitchFamily="34" charset="-120"/>
                        </a:rPr>
                        <a:t>Occupancy requirement</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Must stay primary residence — no rental</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None — rental OK</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None — rental OK</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3"/>
                  </a:ext>
                </a:extLst>
              </a:tr>
              <a:tr h="566928">
                <a:tc>
                  <a:txBody>
                    <a:bodyPr/>
                    <a:lstStyle/>
                    <a:p>
                      <a:pPr marL="0" indent="0" algn="l">
                        <a:buNone/>
                      </a:pPr>
                      <a:r>
                        <a:rPr lang="en-US" sz="1050" b="1" dirty="0">
                          <a:solidFill>
                            <a:srgbClr val="1A2733"/>
                          </a:solidFill>
                          <a:latin typeface="Calibri" pitchFamily="34" charset="0"/>
                          <a:ea typeface="Calibri" pitchFamily="34" charset="-122"/>
                          <a:cs typeface="Calibri" pitchFamily="34" charset="-120"/>
                        </a:rPr>
                        <a:t>Runway at $20k/month</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 20 months</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 15 months</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tc>
                  <a:txBody>
                    <a:bodyPr/>
                    <a:lstStyle/>
                    <a:p>
                      <a:pPr marL="0" indent="0" algn="ctr">
                        <a:buNone/>
                      </a:pPr>
                      <a:r>
                        <a:rPr lang="en-US" sz="1050" dirty="0">
                          <a:solidFill>
                            <a:srgbClr val="1A2733"/>
                          </a:solidFill>
                          <a:latin typeface="Calibri" pitchFamily="34" charset="0"/>
                          <a:ea typeface="Calibri" pitchFamily="34" charset="-122"/>
                          <a:cs typeface="Calibri" pitchFamily="34" charset="-120"/>
                        </a:rPr>
                        <a:t>≈ 15 months</a:t>
                      </a:r>
                      <a:endParaRPr lang="en-US" sz="105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66928">
                <a:tc>
                  <a:txBody>
                    <a:bodyPr/>
                    <a:lstStyle/>
                    <a:p>
                      <a:pPr marL="0" indent="0" algn="l">
                        <a:buNone/>
                      </a:pPr>
                      <a:r>
                        <a:rPr lang="en-US" sz="1100" b="1" dirty="0">
                          <a:solidFill>
                            <a:srgbClr val="1A2733"/>
                          </a:solidFill>
                          <a:latin typeface="Calibri" pitchFamily="34" charset="0"/>
                          <a:ea typeface="Calibri" pitchFamily="34" charset="-122"/>
                          <a:cs typeface="Calibri" pitchFamily="34" charset="-120"/>
                        </a:rPr>
                        <a:t>Verdict</a:t>
                      </a:r>
                      <a:endParaRPr lang="en-US" sz="110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tc>
                  <a:txBody>
                    <a:bodyPr/>
                    <a:lstStyle/>
                    <a:p>
                      <a:pPr marL="0" indent="0" algn="ctr">
                        <a:buNone/>
                      </a:pPr>
                      <a:r>
                        <a:rPr lang="en-US" sz="1100" b="1" dirty="0">
                          <a:solidFill>
                            <a:srgbClr val="C0392B"/>
                          </a:solidFill>
                          <a:latin typeface="Calibri" pitchFamily="34" charset="0"/>
                          <a:ea typeface="Calibri" pitchFamily="34" charset="-122"/>
                          <a:cs typeface="Calibri" pitchFamily="34" charset="-120"/>
                        </a:rPr>
                        <a:t>Eliminated — occupancy + timeline</a:t>
                      </a:r>
                      <a:endParaRPr lang="en-US" sz="110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BEEEA"/>
                    </a:solidFill>
                  </a:tcPr>
                </a:tc>
                <a:tc>
                  <a:txBody>
                    <a:bodyPr/>
                    <a:lstStyle/>
                    <a:p>
                      <a:pPr marL="0" indent="0" algn="ctr">
                        <a:buNone/>
                      </a:pPr>
                      <a:r>
                        <a:rPr lang="en-US" sz="1100" b="1" dirty="0">
                          <a:solidFill>
                            <a:srgbClr val="2E7D4F"/>
                          </a:solidFill>
                          <a:latin typeface="Calibri" pitchFamily="34" charset="0"/>
                          <a:ea typeface="Calibri" pitchFamily="34" charset="-122"/>
                          <a:cs typeface="Calibri" pitchFamily="34" charset="-120"/>
                        </a:rPr>
                        <a:t>Chosen — pay-as-drawn fits the plan</a:t>
                      </a:r>
                      <a:endParaRPr lang="en-US" sz="110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EAF4EE"/>
                    </a:solidFill>
                  </a:tcPr>
                </a:tc>
                <a:tc>
                  <a:txBody>
                    <a:bodyPr/>
                    <a:lstStyle/>
                    <a:p>
                      <a:pPr marL="0" indent="0" algn="ctr">
                        <a:buNone/>
                      </a:pPr>
                      <a:r>
                        <a:rPr lang="en-US" sz="1100" b="1" dirty="0">
                          <a:solidFill>
                            <a:srgbClr val="1A2733"/>
                          </a:solidFill>
                          <a:latin typeface="Calibri" pitchFamily="34" charset="0"/>
                          <a:ea typeface="Calibri" pitchFamily="34" charset="-122"/>
                          <a:cs typeface="Calibri" pitchFamily="34" charset="-120"/>
                        </a:rPr>
                        <a:t>Viable, but rigid</a:t>
                      </a:r>
                      <a:endParaRPr lang="en-US" sz="1100" dirty="0">
                        <a:latin typeface="Calibri" charset="0"/>
                        <a:ea typeface="Calibri" charset="0"/>
                        <a:cs typeface="Calibri" charset="0"/>
                      </a:endParaRPr>
                    </a:p>
                  </a:txBody>
                  <a:tcPr marL="54864" marR="54864" marT="54864" marB="54864" anchor="ctr">
                    <a:lnL w="9525" cap="flat" cmpd="sng" algn="ctr">
                      <a:solidFill>
                        <a:srgbClr val="D8E2EC"/>
                      </a:solidFill>
                      <a:prstDash val="solid"/>
                      <a:round/>
                      <a:headEnd type="none" w="med" len="med"/>
                      <a:tailEnd type="none" w="med" len="med"/>
                    </a:lnL>
                    <a:lnR w="9525" cap="flat" cmpd="sng" algn="ctr">
                      <a:solidFill>
                        <a:srgbClr val="D8E2EC"/>
                      </a:solidFill>
                      <a:prstDash val="solid"/>
                      <a:round/>
                      <a:headEnd type="none" w="med" len="med"/>
                      <a:tailEnd type="none" w="med" len="med"/>
                    </a:lnR>
                    <a:lnT w="9525" cap="flat" cmpd="sng" algn="ctr">
                      <a:solidFill>
                        <a:srgbClr val="D8E2EC"/>
                      </a:solidFill>
                      <a:prstDash val="solid"/>
                      <a:round/>
                      <a:headEnd type="none" w="med" len="med"/>
                      <a:tailEnd type="none" w="med" len="med"/>
                    </a:lnT>
                    <a:lnB w="9525" cap="flat" cmpd="sng" algn="ctr">
                      <a:solidFill>
                        <a:srgbClr val="D8E2EC"/>
                      </a:solidFill>
                      <a:prstDash val="solid"/>
                      <a:round/>
                      <a:headEnd type="none" w="med" len="med"/>
                      <a:tailEnd type="none" w="med" len="med"/>
                    </a:lnB>
                    <a:solidFill>
                      <a:srgbClr val="F7FAFD"/>
                    </a:solidFill>
                  </a:tcPr>
                </a:tc>
                <a:extLst>
                  <a:ext uri="{0D108BD9-81ED-4DB2-BD59-A6C34878D82A}">
                    <a16:rowId xmlns:a16="http://schemas.microsoft.com/office/drawing/2014/main" val="10005"/>
                  </a:ext>
                </a:extLst>
              </a:tr>
            </a:tbl>
          </a:graphicData>
        </a:graphic>
      </p:graphicFrame>
      <p:sp>
        <p:nvSpPr>
          <p:cNvPr id="5" name="Shape 2"/>
          <p:cNvSpPr/>
          <p:nvPr/>
        </p:nvSpPr>
        <p:spPr>
          <a:xfrm>
            <a:off x="548640" y="5440680"/>
            <a:ext cx="11064240" cy="868680"/>
          </a:xfrm>
          <a:prstGeom prst="roundRect">
            <a:avLst>
              <a:gd name="adj" fmla="val 8421"/>
            </a:avLst>
          </a:prstGeom>
          <a:solidFill>
            <a:srgbClr val="EEF4FA"/>
          </a:solidFill>
          <a:ln w="9525">
            <a:solidFill>
              <a:srgbClr val="06559D"/>
            </a:solidFill>
            <a:prstDash val="solid"/>
          </a:ln>
        </p:spPr>
        <p:txBody>
          <a:bodyPr/>
          <a:lstStyle/>
          <a:p>
            <a:endParaRPr lang="en-US"/>
          </a:p>
        </p:txBody>
      </p:sp>
      <p:sp>
        <p:nvSpPr>
          <p:cNvPr id="6" name="Text 3"/>
          <p:cNvSpPr/>
          <p:nvPr/>
        </p:nvSpPr>
        <p:spPr>
          <a:xfrm>
            <a:off x="914400" y="5596128"/>
            <a:ext cx="10332720" cy="640080"/>
          </a:xfrm>
          <a:prstGeom prst="rect">
            <a:avLst/>
          </a:prstGeom>
          <a:noFill/>
          <a:ln/>
        </p:spPr>
        <p:txBody>
          <a:bodyPr wrap="square" lIns="0" tIns="0" rIns="0" bIns="0" rtlCol="0" anchor="ctr"/>
          <a:lstStyle/>
          <a:p>
            <a:pPr marL="0" indent="0">
              <a:lnSpc>
                <a:spcPts val="1700"/>
              </a:lnSpc>
              <a:buNone/>
            </a:pPr>
            <a:r>
              <a:rPr lang="en-US" sz="1250" b="1" dirty="0">
                <a:solidFill>
                  <a:srgbClr val="06559D"/>
                </a:solidFill>
                <a:latin typeface="Calibri" pitchFamily="34" charset="0"/>
                <a:ea typeface="Calibri" pitchFamily="34" charset="-122"/>
                <a:cs typeface="Calibri" pitchFamily="34" charset="-120"/>
              </a:rPr>
              <a:t>The best cash-flow option lost to a single rule. </a:t>
            </a:r>
            <a:r>
              <a:rPr lang="en-US" sz="1250" dirty="0">
                <a:solidFill>
                  <a:srgbClr val="1A2733"/>
                </a:solidFill>
                <a:latin typeface="Calibri" pitchFamily="34" charset="0"/>
                <a:ea typeface="Calibri" pitchFamily="34" charset="-122"/>
                <a:cs typeface="Calibri" pitchFamily="34" charset="-120"/>
              </a:rPr>
              <a:t>Finding that rule before closing — not after — is the job. A closed HECM unwound months later would have cost this family far more than the comparison did.</a:t>
            </a:r>
            <a:endParaRPr lang="en-US" sz="1250" dirty="0"/>
          </a:p>
        </p:txBody>
      </p:sp>
      <p:sp>
        <p:nvSpPr>
          <p:cNvPr id="8" name="Text 5"/>
          <p:cNvSpPr/>
          <p:nvPr/>
        </p:nvSpPr>
        <p:spPr>
          <a:xfrm>
            <a:off x="11338560" y="6473952"/>
            <a:ext cx="365760" cy="274320"/>
          </a:xfrm>
          <a:prstGeom prst="rect">
            <a:avLst/>
          </a:prstGeom>
          <a:noFill/>
          <a:ln/>
        </p:spPr>
        <p:txBody>
          <a:bodyPr wrap="square" lIns="0" tIns="0" rIns="0" bIns="0" rtlCol="0" anchor="ctr"/>
          <a:lstStyle/>
          <a:p>
            <a:pPr marL="0" indent="0" algn="r">
              <a:buNone/>
            </a:pPr>
            <a:r>
              <a:rPr lang="en-US" sz="900" dirty="0">
                <a:solidFill>
                  <a:srgbClr val="5A6B7A"/>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64240" cy="292608"/>
          </a:xfrm>
          <a:prstGeom prst="rect">
            <a:avLst/>
          </a:prstGeom>
          <a:noFill/>
          <a:ln/>
        </p:spPr>
        <p:txBody>
          <a:bodyPr wrap="square" lIns="0" tIns="0" rIns="0" bIns="0" rtlCol="0" anchor="ctr"/>
          <a:lstStyle/>
          <a:p>
            <a:pPr marL="0" indent="0">
              <a:buNone/>
            </a:pPr>
            <a:r>
              <a:rPr lang="en-US" sz="1300" b="1" kern="0" spc="300" dirty="0">
                <a:solidFill>
                  <a:srgbClr val="06559D"/>
                </a:solidFill>
                <a:latin typeface="Calibri" pitchFamily="34" charset="0"/>
                <a:ea typeface="Calibri" pitchFamily="34" charset="-122"/>
                <a:cs typeface="Calibri" pitchFamily="34" charset="-120"/>
              </a:rPr>
              <a:t>PUTTING THE CASES TOGETHER</a:t>
            </a:r>
            <a:endParaRPr lang="en-US" sz="1300" dirty="0"/>
          </a:p>
        </p:txBody>
      </p:sp>
      <p:sp>
        <p:nvSpPr>
          <p:cNvPr id="3" name="Text 1"/>
          <p:cNvSpPr/>
          <p:nvPr/>
        </p:nvSpPr>
        <p:spPr>
          <a:xfrm>
            <a:off x="548640" y="658368"/>
            <a:ext cx="11064240" cy="685800"/>
          </a:xfrm>
          <a:prstGeom prst="rect">
            <a:avLst/>
          </a:prstGeom>
          <a:noFill/>
          <a:ln/>
        </p:spPr>
        <p:txBody>
          <a:bodyPr wrap="square" lIns="0" tIns="0" rIns="0" bIns="0" rtlCol="0" anchor="ctr"/>
          <a:lstStyle/>
          <a:p>
            <a:pPr marL="0" indent="0">
              <a:buNone/>
            </a:pPr>
            <a:r>
              <a:rPr lang="en-US" sz="3200" b="1" dirty="0">
                <a:solidFill>
                  <a:srgbClr val="1A2733"/>
                </a:solidFill>
                <a:latin typeface="DM Sans Medium" pitchFamily="2" charset="0"/>
                <a:ea typeface="Cambria" pitchFamily="34" charset="-122"/>
                <a:cs typeface="Cambria" pitchFamily="34" charset="-120"/>
              </a:rPr>
              <a:t>What the Cases Prove Together</a:t>
            </a:r>
            <a:endParaRPr lang="en-US" sz="3200" dirty="0"/>
          </a:p>
        </p:txBody>
      </p:sp>
      <p:sp>
        <p:nvSpPr>
          <p:cNvPr id="4" name="Shape 2"/>
          <p:cNvSpPr/>
          <p:nvPr/>
        </p:nvSpPr>
        <p:spPr>
          <a:xfrm>
            <a:off x="548640" y="1783080"/>
            <a:ext cx="5349240" cy="1874520"/>
          </a:xfrm>
          <a:prstGeom prst="roundRect">
            <a:avLst>
              <a:gd name="adj" fmla="val 3902"/>
            </a:avLst>
          </a:prstGeom>
          <a:solidFill>
            <a:srgbClr val="F7FAFD"/>
          </a:solidFill>
          <a:ln w="9525">
            <a:solidFill>
              <a:srgbClr val="D8E2EC"/>
            </a:solidFill>
            <a:prstDash val="solid"/>
          </a:ln>
        </p:spPr>
        <p:txBody>
          <a:bodyPr/>
          <a:lstStyle/>
          <a:p>
            <a:endParaRPr lang="en-US"/>
          </a:p>
        </p:txBody>
      </p:sp>
      <p:sp>
        <p:nvSpPr>
          <p:cNvPr id="5" name="Shape 3"/>
          <p:cNvSpPr/>
          <p:nvPr/>
        </p:nvSpPr>
        <p:spPr>
          <a:xfrm>
            <a:off x="841248" y="20391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94867" y="2192731"/>
            <a:ext cx="332842" cy="332842"/>
          </a:xfrm>
          <a:prstGeom prst="rect">
            <a:avLst/>
          </a:prstGeom>
        </p:spPr>
      </p:pic>
      <p:sp>
        <p:nvSpPr>
          <p:cNvPr id="7" name="Text 4"/>
          <p:cNvSpPr/>
          <p:nvPr/>
        </p:nvSpPr>
        <p:spPr>
          <a:xfrm>
            <a:off x="1645920" y="2075688"/>
            <a:ext cx="4023360" cy="594360"/>
          </a:xfrm>
          <a:prstGeom prst="rect">
            <a:avLst/>
          </a:prstGeom>
          <a:noFill/>
          <a:ln/>
        </p:spPr>
        <p:txBody>
          <a:bodyPr wrap="square" lIns="0" tIns="0" rIns="0" bIns="0" rtlCol="0" anchor="ctr"/>
          <a:lstStyle/>
          <a:p>
            <a:pPr marL="0" indent="0">
              <a:buNone/>
            </a:pPr>
            <a:r>
              <a:rPr lang="en-US" sz="1450" b="1" dirty="0">
                <a:solidFill>
                  <a:srgbClr val="1A2733"/>
                </a:solidFill>
                <a:latin typeface="Calibri" pitchFamily="34" charset="0"/>
                <a:ea typeface="Calibri" pitchFamily="34" charset="-122"/>
                <a:cs typeface="Calibri" pitchFamily="34" charset="-120"/>
              </a:rPr>
              <a:t>Every dollar drawn was tax-free</a:t>
            </a:r>
            <a:endParaRPr lang="en-US" sz="1450" dirty="0"/>
          </a:p>
        </p:txBody>
      </p:sp>
      <p:sp>
        <p:nvSpPr>
          <p:cNvPr id="8" name="Text 5"/>
          <p:cNvSpPr/>
          <p:nvPr/>
        </p:nvSpPr>
        <p:spPr>
          <a:xfrm>
            <a:off x="841248" y="2743200"/>
            <a:ext cx="4754880" cy="82296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Calibri" pitchFamily="34" charset="0"/>
                <a:ea typeface="Calibri" pitchFamily="34" charset="-122"/>
                <a:cs typeface="Calibri" pitchFamily="34" charset="-120"/>
              </a:rPr>
              <a:t>No 1099s, no bracket creep, no IRMAA surprises — in every plan that closed.</a:t>
            </a:r>
            <a:endParaRPr lang="en-US" sz="1200" dirty="0"/>
          </a:p>
        </p:txBody>
      </p:sp>
      <p:sp>
        <p:nvSpPr>
          <p:cNvPr id="9" name="Shape 6"/>
          <p:cNvSpPr/>
          <p:nvPr/>
        </p:nvSpPr>
        <p:spPr>
          <a:xfrm>
            <a:off x="6263640" y="1783080"/>
            <a:ext cx="5349240" cy="1874520"/>
          </a:xfrm>
          <a:prstGeom prst="roundRect">
            <a:avLst>
              <a:gd name="adj" fmla="val 3902"/>
            </a:avLst>
          </a:prstGeom>
          <a:solidFill>
            <a:srgbClr val="F7FAFD"/>
          </a:solidFill>
          <a:ln w="9525">
            <a:solidFill>
              <a:srgbClr val="D8E2EC"/>
            </a:solidFill>
            <a:prstDash val="solid"/>
          </a:ln>
        </p:spPr>
        <p:txBody>
          <a:bodyPr/>
          <a:lstStyle/>
          <a:p>
            <a:endParaRPr lang="en-US"/>
          </a:p>
        </p:txBody>
      </p:sp>
      <p:sp>
        <p:nvSpPr>
          <p:cNvPr id="10" name="Shape 7"/>
          <p:cNvSpPr/>
          <p:nvPr/>
        </p:nvSpPr>
        <p:spPr>
          <a:xfrm>
            <a:off x="6556248" y="20391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9867" y="2192731"/>
            <a:ext cx="332842" cy="332842"/>
          </a:xfrm>
          <a:prstGeom prst="rect">
            <a:avLst/>
          </a:prstGeom>
        </p:spPr>
      </p:pic>
      <p:sp>
        <p:nvSpPr>
          <p:cNvPr id="12" name="Text 8"/>
          <p:cNvSpPr/>
          <p:nvPr/>
        </p:nvSpPr>
        <p:spPr>
          <a:xfrm>
            <a:off x="7360920" y="2075688"/>
            <a:ext cx="4023360" cy="594360"/>
          </a:xfrm>
          <a:prstGeom prst="rect">
            <a:avLst/>
          </a:prstGeom>
          <a:noFill/>
          <a:ln/>
        </p:spPr>
        <p:txBody>
          <a:bodyPr wrap="square" lIns="0" tIns="0" rIns="0" bIns="0" rtlCol="0" anchor="ctr"/>
          <a:lstStyle/>
          <a:p>
            <a:pPr marL="0" indent="0">
              <a:buNone/>
            </a:pPr>
            <a:r>
              <a:rPr lang="en-US" sz="1450" b="1" dirty="0">
                <a:solidFill>
                  <a:srgbClr val="1A2733"/>
                </a:solidFill>
                <a:latin typeface="Calibri" pitchFamily="34" charset="0"/>
                <a:ea typeface="Calibri" pitchFamily="34" charset="-122"/>
                <a:cs typeface="Calibri" pitchFamily="34" charset="-120"/>
              </a:rPr>
              <a:t>The line grew while it waited</a:t>
            </a:r>
            <a:endParaRPr lang="en-US" sz="1450" dirty="0"/>
          </a:p>
        </p:txBody>
      </p:sp>
      <p:sp>
        <p:nvSpPr>
          <p:cNvPr id="13" name="Text 9"/>
          <p:cNvSpPr/>
          <p:nvPr/>
        </p:nvSpPr>
        <p:spPr>
          <a:xfrm>
            <a:off x="6556248" y="2743200"/>
            <a:ext cx="4754880" cy="82296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Calibri" pitchFamily="34" charset="0"/>
                <a:ea typeface="Calibri" pitchFamily="34" charset="-122"/>
                <a:cs typeface="Calibri" pitchFamily="34" charset="-120"/>
              </a:rPr>
              <a:t>Unused credit compounded in every case, turning patience into capacity.</a:t>
            </a:r>
            <a:endParaRPr lang="en-US" sz="1200" dirty="0"/>
          </a:p>
        </p:txBody>
      </p:sp>
      <p:sp>
        <p:nvSpPr>
          <p:cNvPr id="14" name="Shape 10"/>
          <p:cNvSpPr/>
          <p:nvPr/>
        </p:nvSpPr>
        <p:spPr>
          <a:xfrm>
            <a:off x="548640" y="3840480"/>
            <a:ext cx="5349240" cy="1874520"/>
          </a:xfrm>
          <a:prstGeom prst="roundRect">
            <a:avLst>
              <a:gd name="adj" fmla="val 3902"/>
            </a:avLst>
          </a:prstGeom>
          <a:solidFill>
            <a:srgbClr val="F7FAFD"/>
          </a:solidFill>
          <a:ln w="9525">
            <a:solidFill>
              <a:srgbClr val="D8E2EC"/>
            </a:solidFill>
            <a:prstDash val="solid"/>
          </a:ln>
        </p:spPr>
        <p:txBody>
          <a:bodyPr/>
          <a:lstStyle/>
          <a:p>
            <a:endParaRPr lang="en-US"/>
          </a:p>
        </p:txBody>
      </p:sp>
      <p:sp>
        <p:nvSpPr>
          <p:cNvPr id="15" name="Shape 11"/>
          <p:cNvSpPr/>
          <p:nvPr/>
        </p:nvSpPr>
        <p:spPr>
          <a:xfrm>
            <a:off x="841248" y="40965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94867" y="4250131"/>
            <a:ext cx="332842" cy="332842"/>
          </a:xfrm>
          <a:prstGeom prst="rect">
            <a:avLst/>
          </a:prstGeom>
        </p:spPr>
      </p:pic>
      <p:sp>
        <p:nvSpPr>
          <p:cNvPr id="17" name="Text 12"/>
          <p:cNvSpPr/>
          <p:nvPr/>
        </p:nvSpPr>
        <p:spPr>
          <a:xfrm>
            <a:off x="1645920" y="4133088"/>
            <a:ext cx="4023360" cy="594360"/>
          </a:xfrm>
          <a:prstGeom prst="rect">
            <a:avLst/>
          </a:prstGeom>
          <a:noFill/>
          <a:ln/>
        </p:spPr>
        <p:txBody>
          <a:bodyPr wrap="square" lIns="0" tIns="0" rIns="0" bIns="0" rtlCol="0" anchor="ctr"/>
          <a:lstStyle/>
          <a:p>
            <a:pPr marL="0" indent="0">
              <a:buNone/>
            </a:pPr>
            <a:r>
              <a:rPr lang="en-US" sz="1450" b="1" dirty="0">
                <a:solidFill>
                  <a:srgbClr val="1A2733"/>
                </a:solidFill>
                <a:latin typeface="Calibri" pitchFamily="34" charset="0"/>
                <a:ea typeface="Calibri" pitchFamily="34" charset="-122"/>
                <a:cs typeface="Calibri" pitchFamily="34" charset="-120"/>
              </a:rPr>
              <a:t>Equity still grew</a:t>
            </a:r>
            <a:endParaRPr lang="en-US" sz="1450" dirty="0"/>
          </a:p>
        </p:txBody>
      </p:sp>
      <p:sp>
        <p:nvSpPr>
          <p:cNvPr id="18" name="Text 13"/>
          <p:cNvSpPr/>
          <p:nvPr/>
        </p:nvSpPr>
        <p:spPr>
          <a:xfrm>
            <a:off x="841248" y="4800600"/>
            <a:ext cx="4754880" cy="82296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Calibri" pitchFamily="34" charset="0"/>
                <a:ea typeface="Calibri" pitchFamily="34" charset="-122"/>
                <a:cs typeface="Calibri" pitchFamily="34" charset="-120"/>
              </a:rPr>
              <a:t>Net home equity ended higher than it started in every closed scenario shown today.</a:t>
            </a:r>
            <a:endParaRPr lang="en-US" sz="1200" dirty="0"/>
          </a:p>
        </p:txBody>
      </p:sp>
      <p:sp>
        <p:nvSpPr>
          <p:cNvPr id="19" name="Shape 14"/>
          <p:cNvSpPr/>
          <p:nvPr/>
        </p:nvSpPr>
        <p:spPr>
          <a:xfrm>
            <a:off x="6263640" y="3840480"/>
            <a:ext cx="5349240" cy="1874520"/>
          </a:xfrm>
          <a:prstGeom prst="roundRect">
            <a:avLst>
              <a:gd name="adj" fmla="val 3902"/>
            </a:avLst>
          </a:prstGeom>
          <a:solidFill>
            <a:srgbClr val="F7FAFD"/>
          </a:solidFill>
          <a:ln w="9525">
            <a:solidFill>
              <a:srgbClr val="D8E2EC"/>
            </a:solidFill>
            <a:prstDash val="solid"/>
          </a:ln>
        </p:spPr>
        <p:txBody>
          <a:bodyPr/>
          <a:lstStyle/>
          <a:p>
            <a:endParaRPr lang="en-US"/>
          </a:p>
        </p:txBody>
      </p:sp>
      <p:sp>
        <p:nvSpPr>
          <p:cNvPr id="20" name="Shape 15"/>
          <p:cNvSpPr/>
          <p:nvPr/>
        </p:nvSpPr>
        <p:spPr>
          <a:xfrm>
            <a:off x="6556248" y="4096512"/>
            <a:ext cx="640080" cy="640080"/>
          </a:xfrm>
          <a:prstGeom prst="ellipse">
            <a:avLst/>
          </a:prstGeom>
          <a:solidFill>
            <a:srgbClr val="EEF4FA"/>
          </a:solidFill>
          <a:ln w="12700">
            <a:solidFill>
              <a:srgbClr val="06559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709867" y="4250131"/>
            <a:ext cx="332842" cy="332842"/>
          </a:xfrm>
          <a:prstGeom prst="rect">
            <a:avLst/>
          </a:prstGeom>
        </p:spPr>
      </p:pic>
      <p:sp>
        <p:nvSpPr>
          <p:cNvPr id="22" name="Text 16"/>
          <p:cNvSpPr/>
          <p:nvPr/>
        </p:nvSpPr>
        <p:spPr>
          <a:xfrm>
            <a:off x="7360920" y="4133088"/>
            <a:ext cx="4023360" cy="594360"/>
          </a:xfrm>
          <a:prstGeom prst="rect">
            <a:avLst/>
          </a:prstGeom>
          <a:noFill/>
          <a:ln/>
        </p:spPr>
        <p:txBody>
          <a:bodyPr wrap="square" lIns="0" tIns="0" rIns="0" bIns="0" rtlCol="0" anchor="ctr"/>
          <a:lstStyle/>
          <a:p>
            <a:pPr marL="0" indent="0">
              <a:buNone/>
            </a:pPr>
            <a:r>
              <a:rPr lang="en-US" sz="1450" b="1" dirty="0">
                <a:solidFill>
                  <a:srgbClr val="1A2733"/>
                </a:solidFill>
                <a:latin typeface="Calibri" pitchFamily="34" charset="0"/>
                <a:ea typeface="Calibri" pitchFamily="34" charset="-122"/>
                <a:cs typeface="Calibri" pitchFamily="34" charset="-120"/>
              </a:rPr>
              <a:t>The advisor stayed central</a:t>
            </a:r>
            <a:endParaRPr lang="en-US" sz="1450" dirty="0"/>
          </a:p>
        </p:txBody>
      </p:sp>
      <p:sp>
        <p:nvSpPr>
          <p:cNvPr id="23" name="Text 17"/>
          <p:cNvSpPr/>
          <p:nvPr/>
        </p:nvSpPr>
        <p:spPr>
          <a:xfrm>
            <a:off x="6556248" y="4800600"/>
            <a:ext cx="4754880" cy="822960"/>
          </a:xfrm>
          <a:prstGeom prst="rect">
            <a:avLst/>
          </a:prstGeom>
          <a:noFill/>
          <a:ln/>
        </p:spPr>
        <p:txBody>
          <a:bodyPr wrap="square" lIns="0" tIns="0" rIns="0" bIns="0" rtlCol="0" anchor="ctr"/>
          <a:lstStyle/>
          <a:p>
            <a:pPr marL="0" indent="0">
              <a:lnSpc>
                <a:spcPts val="1600"/>
              </a:lnSpc>
              <a:buNone/>
            </a:pPr>
            <a:r>
              <a:rPr lang="en-US" sz="1200" dirty="0">
                <a:solidFill>
                  <a:srgbClr val="5A6B7A"/>
                </a:solidFill>
                <a:latin typeface="Calibri" pitchFamily="34" charset="0"/>
                <a:ea typeface="Calibri" pitchFamily="34" charset="-122"/>
                <a:cs typeface="Calibri" pitchFamily="34" charset="-120"/>
              </a:rPr>
              <a:t>Each plan created an annual decision that belongs to the planning relationship, not the lender.</a:t>
            </a:r>
            <a:endParaRPr lang="en-US" sz="1200" dirty="0"/>
          </a:p>
        </p:txBody>
      </p:sp>
      <p:sp>
        <p:nvSpPr>
          <p:cNvPr id="24" name="Text 18"/>
          <p:cNvSpPr/>
          <p:nvPr/>
        </p:nvSpPr>
        <p:spPr>
          <a:xfrm>
            <a:off x="548640" y="5897880"/>
            <a:ext cx="11064240" cy="365760"/>
          </a:xfrm>
          <a:prstGeom prst="rect">
            <a:avLst/>
          </a:prstGeom>
          <a:noFill/>
          <a:ln/>
        </p:spPr>
        <p:txBody>
          <a:bodyPr wrap="square" lIns="0" tIns="0" rIns="0" bIns="0" rtlCol="0" anchor="ctr"/>
          <a:lstStyle/>
          <a:p>
            <a:pPr marL="0" indent="0" algn="ctr">
              <a:buNone/>
            </a:pPr>
            <a:r>
              <a:rPr lang="en-US" sz="1350" i="1" dirty="0">
                <a:solidFill>
                  <a:srgbClr val="06559D"/>
                </a:solidFill>
                <a:latin typeface="Calibri" pitchFamily="34" charset="0"/>
                <a:ea typeface="Calibri" pitchFamily="34" charset="-122"/>
                <a:cs typeface="Calibri" pitchFamily="34" charset="-120"/>
              </a:rPr>
              <a:t>Four cases closed. One didn’t. The screen ran first in all five — and that is the whole point.</a:t>
            </a:r>
            <a:endParaRPr lang="en-US" sz="1350" dirty="0"/>
          </a:p>
        </p:txBody>
      </p:sp>
      <p:sp>
        <p:nvSpPr>
          <p:cNvPr id="26" name="Text 20"/>
          <p:cNvSpPr/>
          <p:nvPr/>
        </p:nvSpPr>
        <p:spPr>
          <a:xfrm>
            <a:off x="11338560" y="6473952"/>
            <a:ext cx="365760" cy="274320"/>
          </a:xfrm>
          <a:prstGeom prst="rect">
            <a:avLst/>
          </a:prstGeom>
          <a:noFill/>
          <a:ln/>
        </p:spPr>
        <p:txBody>
          <a:bodyPr wrap="square" lIns="0" tIns="0" rIns="0" bIns="0" rtlCol="0" anchor="ctr"/>
          <a:lstStyle/>
          <a:p>
            <a:pPr marL="0" indent="0" algn="r">
              <a:buNone/>
            </a:pPr>
            <a:r>
              <a:rPr lang="en-US" sz="900" dirty="0">
                <a:solidFill>
                  <a:srgbClr val="5A6B7A"/>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7">
    <p:bg>
      <p:bgPr>
        <a:solidFill>
          <a:srgbClr val="0A2A4A"/>
        </a:solidFill>
        <a:effectLst/>
      </p:bgPr>
    </p:bg>
    <p:spTree>
      <p:nvGrpSpPr>
        <p:cNvPr id="1" name=""/>
        <p:cNvGrpSpPr/>
        <p:nvPr/>
      </p:nvGrpSpPr>
      <p:grpSpPr>
        <a:xfrm>
          <a:off x="0" y="0"/>
          <a:ext cx="0" cy="0"/>
          <a:chOff x="0" y="0"/>
          <a:chExt cx="0" cy="0"/>
        </a:xfrm>
      </p:grpSpPr>
      <p:sp>
        <p:nvSpPr>
          <p:cNvPr id="2" name="Shape 0"/>
          <p:cNvSpPr/>
          <p:nvPr/>
        </p:nvSpPr>
        <p:spPr>
          <a:xfrm>
            <a:off x="-2377440" y="3291840"/>
            <a:ext cx="6583680" cy="6583680"/>
          </a:xfrm>
          <a:prstGeom prst="ellipse">
            <a:avLst/>
          </a:prstGeom>
          <a:solidFill>
            <a:srgbClr val="06559D">
              <a:alpha val="35000"/>
            </a:srgbClr>
          </a:solidFill>
          <a:ln w="12700">
            <a:solidFill>
              <a:srgbClr val="06559D"/>
            </a:solidFill>
            <a:prstDash val="solid"/>
          </a:ln>
        </p:spPr>
        <p:txBody>
          <a:bodyPr/>
          <a:lstStyle/>
          <a:p>
            <a:endParaRPr lang="en-US"/>
          </a:p>
        </p:txBody>
      </p:sp>
      <p:sp>
        <p:nvSpPr>
          <p:cNvPr id="3" name="Text 1"/>
          <p:cNvSpPr/>
          <p:nvPr/>
        </p:nvSpPr>
        <p:spPr>
          <a:xfrm>
            <a:off x="822960" y="685800"/>
            <a:ext cx="9144000" cy="320040"/>
          </a:xfrm>
          <a:prstGeom prst="rect">
            <a:avLst/>
          </a:prstGeom>
          <a:noFill/>
          <a:ln/>
        </p:spPr>
        <p:txBody>
          <a:bodyPr wrap="square" lIns="0" tIns="0" rIns="0" bIns="0" rtlCol="0" anchor="ctr"/>
          <a:lstStyle/>
          <a:p>
            <a:pPr marL="0" indent="0">
              <a:buNone/>
            </a:pPr>
            <a:r>
              <a:rPr lang="en-US" sz="1300" b="1" kern="0" spc="300" dirty="0">
                <a:solidFill>
                  <a:srgbClr val="E8A020"/>
                </a:solidFill>
                <a:latin typeface="Calibri" pitchFamily="34" charset="0"/>
                <a:ea typeface="Calibri" pitchFamily="34" charset="-122"/>
                <a:cs typeface="Calibri" pitchFamily="34" charset="-120"/>
              </a:rPr>
              <a:t>FOR YOUR CLIENTS</a:t>
            </a:r>
            <a:endParaRPr lang="en-US" sz="1300" dirty="0"/>
          </a:p>
        </p:txBody>
      </p:sp>
      <p:sp>
        <p:nvSpPr>
          <p:cNvPr id="4" name="Text 2"/>
          <p:cNvSpPr/>
          <p:nvPr/>
        </p:nvSpPr>
        <p:spPr>
          <a:xfrm>
            <a:off x="822960" y="1051560"/>
            <a:ext cx="10515600" cy="685800"/>
          </a:xfrm>
          <a:prstGeom prst="rect">
            <a:avLst/>
          </a:prstGeom>
          <a:noFill/>
          <a:ln/>
        </p:spPr>
        <p:txBody>
          <a:bodyPr wrap="square" lIns="0" tIns="0" rIns="0" bIns="0" rtlCol="0" anchor="ctr"/>
          <a:lstStyle/>
          <a:p>
            <a:pPr marL="0" indent="0">
              <a:buNone/>
            </a:pPr>
            <a:r>
              <a:rPr lang="en-US" sz="3200" b="1" dirty="0">
                <a:solidFill>
                  <a:srgbClr val="FFFFFF"/>
                </a:solidFill>
                <a:latin typeface="DM Sans Medium" pitchFamily="2" charset="0"/>
                <a:ea typeface="Cambria" pitchFamily="34" charset="-122"/>
                <a:cs typeface="Cambria" pitchFamily="34" charset="-120"/>
              </a:rPr>
              <a:t>The Simple Guide to Reverse Mortgages</a:t>
            </a:r>
            <a:endParaRPr lang="en-US" sz="3200" dirty="0"/>
          </a:p>
        </p:txBody>
      </p:sp>
      <p:sp>
        <p:nvSpPr>
          <p:cNvPr id="5" name="Text 3"/>
          <p:cNvSpPr/>
          <p:nvPr/>
        </p:nvSpPr>
        <p:spPr>
          <a:xfrm>
            <a:off x="822960" y="1783080"/>
            <a:ext cx="9875520" cy="502920"/>
          </a:xfrm>
          <a:prstGeom prst="rect">
            <a:avLst/>
          </a:prstGeom>
          <a:noFill/>
          <a:ln/>
        </p:spPr>
        <p:txBody>
          <a:bodyPr wrap="square" lIns="0" tIns="0" rIns="0" bIns="0" rtlCol="0" anchor="ctr"/>
          <a:lstStyle/>
          <a:p>
            <a:pPr marL="0" indent="0">
              <a:buNone/>
            </a:pPr>
            <a:r>
              <a:rPr lang="en-US" sz="1550" dirty="0">
                <a:solidFill>
                  <a:srgbClr val="CADCFC"/>
                </a:solidFill>
                <a:latin typeface="Calibri" pitchFamily="34" charset="0"/>
                <a:ea typeface="Calibri" pitchFamily="34" charset="-122"/>
                <a:cs typeface="Calibri" pitchFamily="34" charset="-120"/>
              </a:rPr>
              <a:t>The interactive guide behind both sessions — the same honest framework, written for the client.</a:t>
            </a:r>
            <a:endParaRPr lang="en-US" sz="1550" dirty="0"/>
          </a:p>
        </p:txBody>
      </p:sp>
      <p:sp>
        <p:nvSpPr>
          <p:cNvPr id="6" name="Shape 4"/>
          <p:cNvSpPr/>
          <p:nvPr/>
        </p:nvSpPr>
        <p:spPr>
          <a:xfrm>
            <a:off x="822960" y="2514600"/>
            <a:ext cx="5120640" cy="1298448"/>
          </a:xfrm>
          <a:prstGeom prst="roundRect">
            <a:avLst>
              <a:gd name="adj" fmla="val 5634"/>
            </a:avLst>
          </a:prstGeom>
          <a:solidFill>
            <a:srgbClr val="12365E"/>
          </a:solidFill>
          <a:ln w="9525">
            <a:solidFill>
              <a:srgbClr val="1E4A7A"/>
            </a:solidFill>
            <a:prstDash val="solid"/>
          </a:ln>
        </p:spPr>
        <p:txBody>
          <a:bodyPr/>
          <a:lstStyle/>
          <a:p>
            <a:endParaRPr lang="en-US"/>
          </a:p>
        </p:txBody>
      </p:sp>
      <p:sp>
        <p:nvSpPr>
          <p:cNvPr id="7" name="Shape 5"/>
          <p:cNvSpPr/>
          <p:nvPr/>
        </p:nvSpPr>
        <p:spPr>
          <a:xfrm>
            <a:off x="1078992" y="2715768"/>
            <a:ext cx="548640" cy="548640"/>
          </a:xfrm>
          <a:prstGeom prst="ellipse">
            <a:avLst/>
          </a:prstGeom>
          <a:solidFill>
            <a:srgbClr val="06559D"/>
          </a:solidFill>
          <a:ln w="12700">
            <a:solidFill>
              <a:srgbClr val="FFFFFF"/>
            </a:solidFill>
            <a:prstDash val="solid"/>
          </a:ln>
        </p:spPr>
        <p:txBody>
          <a:bodyPr/>
          <a:lstStyle/>
          <a:p>
            <a:endParaRPr lang="en-US"/>
          </a:p>
        </p:txBody>
      </p:sp>
      <p:pic>
        <p:nvPicPr>
          <p:cNvPr id="8" name="Image 0" descr="preencoded.png"/>
          <p:cNvPicPr>
            <a:picLocks noChangeAspect="1"/>
          </p:cNvPicPr>
          <p:nvPr/>
        </p:nvPicPr>
        <p:blipFill>
          <a:blip r:embed="rId3"/>
          <a:stretch>
            <a:fillRect/>
          </a:stretch>
        </p:blipFill>
        <p:spPr>
          <a:xfrm>
            <a:off x="1210666" y="2847442"/>
            <a:ext cx="285293" cy="285293"/>
          </a:xfrm>
          <a:prstGeom prst="rect">
            <a:avLst/>
          </a:prstGeom>
        </p:spPr>
      </p:pic>
      <p:sp>
        <p:nvSpPr>
          <p:cNvPr id="9" name="Text 6"/>
          <p:cNvSpPr/>
          <p:nvPr/>
        </p:nvSpPr>
        <p:spPr>
          <a:xfrm>
            <a:off x="1783080" y="2697480"/>
            <a:ext cx="393192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Three reader modes</a:t>
            </a:r>
            <a:endParaRPr lang="en-US" sz="1350" dirty="0"/>
          </a:p>
        </p:txBody>
      </p:sp>
      <p:sp>
        <p:nvSpPr>
          <p:cNvPr id="10" name="Text 7"/>
          <p:cNvSpPr/>
          <p:nvPr/>
        </p:nvSpPr>
        <p:spPr>
          <a:xfrm>
            <a:off x="1783080" y="3026664"/>
            <a:ext cx="3977640" cy="685800"/>
          </a:xfrm>
          <a:prstGeom prst="rect">
            <a:avLst/>
          </a:prstGeom>
          <a:noFill/>
          <a:ln/>
        </p:spPr>
        <p:txBody>
          <a:bodyPr wrap="square" lIns="0" tIns="0" rIns="0" bIns="0" rtlCol="0" anchor="ctr"/>
          <a:lstStyle/>
          <a:p>
            <a:pPr marL="0" indent="0">
              <a:lnSpc>
                <a:spcPts val="1400"/>
              </a:lnSpc>
              <a:buNone/>
            </a:pPr>
            <a:r>
              <a:rPr lang="en-US" sz="1100" dirty="0">
                <a:solidFill>
                  <a:srgbClr val="CADCFC"/>
                </a:solidFill>
                <a:latin typeface="Calibri" pitchFamily="34" charset="0"/>
                <a:ea typeface="Calibri" pitchFamily="34" charset="-122"/>
                <a:cs typeface="Calibri" pitchFamily="34" charset="-120"/>
              </a:rPr>
              <a:t>Written for the senior, the adult child, and the caregiver — same material, adjusted voice.</a:t>
            </a:r>
            <a:endParaRPr lang="en-US" sz="1100" dirty="0"/>
          </a:p>
        </p:txBody>
      </p:sp>
      <p:sp>
        <p:nvSpPr>
          <p:cNvPr id="11" name="Shape 8"/>
          <p:cNvSpPr/>
          <p:nvPr/>
        </p:nvSpPr>
        <p:spPr>
          <a:xfrm>
            <a:off x="6263640" y="2514600"/>
            <a:ext cx="5120640" cy="1298448"/>
          </a:xfrm>
          <a:prstGeom prst="roundRect">
            <a:avLst>
              <a:gd name="adj" fmla="val 5634"/>
            </a:avLst>
          </a:prstGeom>
          <a:solidFill>
            <a:srgbClr val="12365E"/>
          </a:solidFill>
          <a:ln w="9525">
            <a:solidFill>
              <a:srgbClr val="1E4A7A"/>
            </a:solidFill>
            <a:prstDash val="solid"/>
          </a:ln>
        </p:spPr>
        <p:txBody>
          <a:bodyPr/>
          <a:lstStyle/>
          <a:p>
            <a:endParaRPr lang="en-US"/>
          </a:p>
        </p:txBody>
      </p:sp>
      <p:sp>
        <p:nvSpPr>
          <p:cNvPr id="12" name="Shape 9"/>
          <p:cNvSpPr/>
          <p:nvPr/>
        </p:nvSpPr>
        <p:spPr>
          <a:xfrm>
            <a:off x="6519672" y="2715768"/>
            <a:ext cx="548640" cy="548640"/>
          </a:xfrm>
          <a:prstGeom prst="ellipse">
            <a:avLst/>
          </a:prstGeom>
          <a:solidFill>
            <a:srgbClr val="06559D"/>
          </a:solidFill>
          <a:ln w="12700">
            <a:solidFill>
              <a:srgbClr val="FFFFFF"/>
            </a:solidFill>
            <a:prstDash val="solid"/>
          </a:ln>
        </p:spPr>
        <p:txBody>
          <a:bodyPr/>
          <a:lstStyle/>
          <a:p>
            <a:endParaRPr lang="en-US"/>
          </a:p>
        </p:txBody>
      </p:sp>
      <p:pic>
        <p:nvPicPr>
          <p:cNvPr id="13" name="Image 1" descr="preencoded.png"/>
          <p:cNvPicPr>
            <a:picLocks noChangeAspect="1"/>
          </p:cNvPicPr>
          <p:nvPr/>
        </p:nvPicPr>
        <p:blipFill>
          <a:blip r:embed="rId4"/>
          <a:stretch>
            <a:fillRect/>
          </a:stretch>
        </p:blipFill>
        <p:spPr>
          <a:xfrm>
            <a:off x="6651346" y="2847442"/>
            <a:ext cx="285293" cy="285293"/>
          </a:xfrm>
          <a:prstGeom prst="rect">
            <a:avLst/>
          </a:prstGeom>
        </p:spPr>
      </p:pic>
      <p:sp>
        <p:nvSpPr>
          <p:cNvPr id="14" name="Text 10"/>
          <p:cNvSpPr/>
          <p:nvPr/>
        </p:nvSpPr>
        <p:spPr>
          <a:xfrm>
            <a:off x="7223760" y="2697480"/>
            <a:ext cx="393192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Interactive calculators</a:t>
            </a:r>
            <a:endParaRPr lang="en-US" sz="1350" dirty="0"/>
          </a:p>
        </p:txBody>
      </p:sp>
      <p:sp>
        <p:nvSpPr>
          <p:cNvPr id="15" name="Text 11"/>
          <p:cNvSpPr/>
          <p:nvPr/>
        </p:nvSpPr>
        <p:spPr>
          <a:xfrm>
            <a:off x="7223760" y="3026664"/>
            <a:ext cx="3977640" cy="685800"/>
          </a:xfrm>
          <a:prstGeom prst="rect">
            <a:avLst/>
          </a:prstGeom>
          <a:noFill/>
          <a:ln/>
        </p:spPr>
        <p:txBody>
          <a:bodyPr wrap="square" lIns="0" tIns="0" rIns="0" bIns="0" rtlCol="0" anchor="ctr"/>
          <a:lstStyle/>
          <a:p>
            <a:pPr marL="0" indent="0">
              <a:lnSpc>
                <a:spcPts val="1400"/>
              </a:lnSpc>
              <a:buNone/>
            </a:pPr>
            <a:r>
              <a:rPr lang="en-US" sz="1100" dirty="0">
                <a:solidFill>
                  <a:srgbClr val="CADCFC"/>
                </a:solidFill>
                <a:latin typeface="Calibri" pitchFamily="34" charset="0"/>
                <a:ea typeface="Calibri" pitchFamily="34" charset="-122"/>
                <a:cs typeface="Calibri" pitchFamily="34" charset="-120"/>
              </a:rPr>
              <a:t>Eligibility screener, payout explorer, cost estimator, and a growing-line simulator with their numbers.</a:t>
            </a:r>
            <a:endParaRPr lang="en-US" sz="1100" dirty="0"/>
          </a:p>
        </p:txBody>
      </p:sp>
      <p:sp>
        <p:nvSpPr>
          <p:cNvPr id="16" name="Shape 12"/>
          <p:cNvSpPr/>
          <p:nvPr/>
        </p:nvSpPr>
        <p:spPr>
          <a:xfrm>
            <a:off x="822960" y="3995928"/>
            <a:ext cx="5120640" cy="1298448"/>
          </a:xfrm>
          <a:prstGeom prst="roundRect">
            <a:avLst>
              <a:gd name="adj" fmla="val 5634"/>
            </a:avLst>
          </a:prstGeom>
          <a:solidFill>
            <a:srgbClr val="12365E"/>
          </a:solidFill>
          <a:ln w="9525">
            <a:solidFill>
              <a:srgbClr val="1E4A7A"/>
            </a:solidFill>
            <a:prstDash val="solid"/>
          </a:ln>
        </p:spPr>
        <p:txBody>
          <a:bodyPr/>
          <a:lstStyle/>
          <a:p>
            <a:endParaRPr lang="en-US"/>
          </a:p>
        </p:txBody>
      </p:sp>
      <p:sp>
        <p:nvSpPr>
          <p:cNvPr id="17" name="Shape 13"/>
          <p:cNvSpPr/>
          <p:nvPr/>
        </p:nvSpPr>
        <p:spPr>
          <a:xfrm>
            <a:off x="1078992" y="4197096"/>
            <a:ext cx="548640" cy="548640"/>
          </a:xfrm>
          <a:prstGeom prst="ellipse">
            <a:avLst/>
          </a:prstGeom>
          <a:solidFill>
            <a:srgbClr val="06559D"/>
          </a:solidFill>
          <a:ln w="12700">
            <a:solidFill>
              <a:srgbClr val="FFFFFF"/>
            </a:solidFill>
            <a:prstDash val="solid"/>
          </a:ln>
        </p:spPr>
        <p:txBody>
          <a:bodyPr/>
          <a:lstStyle/>
          <a:p>
            <a:endParaRPr lang="en-US"/>
          </a:p>
        </p:txBody>
      </p:sp>
      <p:pic>
        <p:nvPicPr>
          <p:cNvPr id="18" name="Image 2" descr="preencoded.png"/>
          <p:cNvPicPr>
            <a:picLocks noChangeAspect="1"/>
          </p:cNvPicPr>
          <p:nvPr/>
        </p:nvPicPr>
        <p:blipFill>
          <a:blip r:embed="rId5"/>
          <a:stretch>
            <a:fillRect/>
          </a:stretch>
        </p:blipFill>
        <p:spPr>
          <a:xfrm>
            <a:off x="1210666" y="4328770"/>
            <a:ext cx="285293" cy="285293"/>
          </a:xfrm>
          <a:prstGeom prst="rect">
            <a:avLst/>
          </a:prstGeom>
        </p:spPr>
      </p:pic>
      <p:sp>
        <p:nvSpPr>
          <p:cNvPr id="19" name="Text 14"/>
          <p:cNvSpPr/>
          <p:nvPr/>
        </p:nvSpPr>
        <p:spPr>
          <a:xfrm>
            <a:off x="1783080" y="4178808"/>
            <a:ext cx="393192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The same 3-part logic</a:t>
            </a:r>
            <a:endParaRPr lang="en-US" sz="1350" dirty="0"/>
          </a:p>
        </p:txBody>
      </p:sp>
      <p:sp>
        <p:nvSpPr>
          <p:cNvPr id="20" name="Text 15"/>
          <p:cNvSpPr/>
          <p:nvPr/>
        </p:nvSpPr>
        <p:spPr>
          <a:xfrm>
            <a:off x="1783080" y="4507992"/>
            <a:ext cx="3977640" cy="685800"/>
          </a:xfrm>
          <a:prstGeom prst="rect">
            <a:avLst/>
          </a:prstGeom>
          <a:noFill/>
          <a:ln/>
        </p:spPr>
        <p:txBody>
          <a:bodyPr wrap="square" lIns="0" tIns="0" rIns="0" bIns="0" rtlCol="0" anchor="ctr"/>
          <a:lstStyle/>
          <a:p>
            <a:pPr marL="0" indent="0">
              <a:lnSpc>
                <a:spcPts val="1400"/>
              </a:lnSpc>
              <a:buNone/>
            </a:pPr>
            <a:r>
              <a:rPr lang="en-US" sz="1100" dirty="0">
                <a:solidFill>
                  <a:srgbClr val="CADCFC"/>
                </a:solidFill>
                <a:latin typeface="Calibri" pitchFamily="34" charset="0"/>
                <a:ea typeface="Calibri" pitchFamily="34" charset="-122"/>
                <a:cs typeface="Calibri" pitchFamily="34" charset="-120"/>
              </a:rPr>
              <a:t>What it is, when to walk away, when it fits — ending with the suitability screen.</a:t>
            </a:r>
            <a:endParaRPr lang="en-US" sz="1100" dirty="0"/>
          </a:p>
        </p:txBody>
      </p:sp>
      <p:sp>
        <p:nvSpPr>
          <p:cNvPr id="21" name="Shape 16"/>
          <p:cNvSpPr/>
          <p:nvPr/>
        </p:nvSpPr>
        <p:spPr>
          <a:xfrm>
            <a:off x="6263640" y="3995928"/>
            <a:ext cx="5120640" cy="1298448"/>
          </a:xfrm>
          <a:prstGeom prst="roundRect">
            <a:avLst>
              <a:gd name="adj" fmla="val 5634"/>
            </a:avLst>
          </a:prstGeom>
          <a:solidFill>
            <a:srgbClr val="12365E"/>
          </a:solidFill>
          <a:ln w="9525">
            <a:solidFill>
              <a:srgbClr val="1E4A7A"/>
            </a:solidFill>
            <a:prstDash val="solid"/>
          </a:ln>
        </p:spPr>
        <p:txBody>
          <a:bodyPr/>
          <a:lstStyle/>
          <a:p>
            <a:endParaRPr lang="en-US"/>
          </a:p>
        </p:txBody>
      </p:sp>
      <p:sp>
        <p:nvSpPr>
          <p:cNvPr id="22" name="Shape 17"/>
          <p:cNvSpPr/>
          <p:nvPr/>
        </p:nvSpPr>
        <p:spPr>
          <a:xfrm>
            <a:off x="6519672" y="4197096"/>
            <a:ext cx="548640" cy="548640"/>
          </a:xfrm>
          <a:prstGeom prst="ellipse">
            <a:avLst/>
          </a:prstGeom>
          <a:solidFill>
            <a:srgbClr val="06559D"/>
          </a:solidFill>
          <a:ln w="12700">
            <a:solidFill>
              <a:srgbClr val="FFFFFF"/>
            </a:solidFill>
            <a:prstDash val="solid"/>
          </a:ln>
        </p:spPr>
        <p:txBody>
          <a:bodyPr/>
          <a:lstStyle/>
          <a:p>
            <a:endParaRPr lang="en-US"/>
          </a:p>
        </p:txBody>
      </p:sp>
      <p:pic>
        <p:nvPicPr>
          <p:cNvPr id="23" name="Image 3" descr="preencoded.png"/>
          <p:cNvPicPr>
            <a:picLocks noChangeAspect="1"/>
          </p:cNvPicPr>
          <p:nvPr/>
        </p:nvPicPr>
        <p:blipFill>
          <a:blip r:embed="rId6"/>
          <a:stretch>
            <a:fillRect/>
          </a:stretch>
        </p:blipFill>
        <p:spPr>
          <a:xfrm>
            <a:off x="6651346" y="4328770"/>
            <a:ext cx="285293" cy="285293"/>
          </a:xfrm>
          <a:prstGeom prst="rect">
            <a:avLst/>
          </a:prstGeom>
        </p:spPr>
      </p:pic>
      <p:sp>
        <p:nvSpPr>
          <p:cNvPr id="24" name="Text 18"/>
          <p:cNvSpPr/>
          <p:nvPr/>
        </p:nvSpPr>
        <p:spPr>
          <a:xfrm>
            <a:off x="7223760" y="4178808"/>
            <a:ext cx="393192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Lender question checklist</a:t>
            </a:r>
            <a:endParaRPr lang="en-US" sz="1350" dirty="0"/>
          </a:p>
        </p:txBody>
      </p:sp>
      <p:sp>
        <p:nvSpPr>
          <p:cNvPr id="25" name="Text 19"/>
          <p:cNvSpPr/>
          <p:nvPr/>
        </p:nvSpPr>
        <p:spPr>
          <a:xfrm>
            <a:off x="7223760" y="4507992"/>
            <a:ext cx="3977640" cy="685800"/>
          </a:xfrm>
          <a:prstGeom prst="rect">
            <a:avLst/>
          </a:prstGeom>
          <a:noFill/>
          <a:ln/>
        </p:spPr>
        <p:txBody>
          <a:bodyPr wrap="square" lIns="0" tIns="0" rIns="0" bIns="0" rtlCol="0" anchor="ctr"/>
          <a:lstStyle/>
          <a:p>
            <a:pPr marL="0" indent="0">
              <a:lnSpc>
                <a:spcPts val="1400"/>
              </a:lnSpc>
              <a:buNone/>
            </a:pPr>
            <a:r>
              <a:rPr lang="en-US" sz="1100" dirty="0">
                <a:solidFill>
                  <a:srgbClr val="CADCFC"/>
                </a:solidFill>
                <a:latin typeface="Calibri" pitchFamily="34" charset="0"/>
                <a:ea typeface="Calibri" pitchFamily="34" charset="-122"/>
                <a:cs typeface="Calibri" pitchFamily="34" charset="-120"/>
              </a:rPr>
              <a:t>A printable list of the questions a good lender should welcome.</a:t>
            </a:r>
            <a:endParaRPr lang="en-US" sz="1100" dirty="0"/>
          </a:p>
        </p:txBody>
      </p:sp>
      <p:sp>
        <p:nvSpPr>
          <p:cNvPr id="26" name="Shape 20"/>
          <p:cNvSpPr/>
          <p:nvPr/>
        </p:nvSpPr>
        <p:spPr>
          <a:xfrm>
            <a:off x="822960" y="5715000"/>
            <a:ext cx="10515600" cy="777240"/>
          </a:xfrm>
          <a:prstGeom prst="roundRect">
            <a:avLst>
              <a:gd name="adj" fmla="val 9412"/>
            </a:avLst>
          </a:prstGeom>
          <a:solidFill>
            <a:srgbClr val="E8A020"/>
          </a:solidFill>
          <a:ln w="9525">
            <a:solidFill>
              <a:srgbClr val="E8A020"/>
            </a:solidFill>
            <a:prstDash val="solid"/>
          </a:ln>
        </p:spPr>
        <p:txBody>
          <a:bodyPr/>
          <a:lstStyle/>
          <a:p>
            <a:endParaRPr lang="en-US"/>
          </a:p>
        </p:txBody>
      </p:sp>
      <p:sp>
        <p:nvSpPr>
          <p:cNvPr id="27" name="Text 21"/>
          <p:cNvSpPr/>
          <p:nvPr/>
        </p:nvSpPr>
        <p:spPr>
          <a:xfrm>
            <a:off x="1143000" y="5870448"/>
            <a:ext cx="9966960" cy="457200"/>
          </a:xfrm>
          <a:prstGeom prst="rect">
            <a:avLst/>
          </a:prstGeom>
          <a:noFill/>
          <a:ln/>
        </p:spPr>
        <p:txBody>
          <a:bodyPr wrap="square" lIns="0" tIns="0" rIns="0" bIns="0" rtlCol="0" anchor="ctr"/>
          <a:lstStyle/>
          <a:p>
            <a:pPr marL="0" indent="0">
              <a:buNone/>
            </a:pPr>
            <a:r>
              <a:rPr lang="en-US" sz="1500" dirty="0">
                <a:solidFill>
                  <a:srgbClr val="0A2A4A"/>
                </a:solidFill>
                <a:latin typeface="Calibri" pitchFamily="34" charset="0"/>
                <a:ea typeface="Calibri" pitchFamily="34" charset="-122"/>
                <a:cs typeface="Calibri" pitchFamily="34" charset="-120"/>
              </a:rPr>
              <a:t>Send your clients to:  </a:t>
            </a:r>
            <a:r>
              <a:rPr lang="en-US" sz="1500" b="1" dirty="0">
                <a:solidFill>
                  <a:srgbClr val="0A2A4A"/>
                </a:solidFill>
                <a:latin typeface="Calibri" pitchFamily="34" charset="0"/>
                <a:ea typeface="Calibri" pitchFamily="34" charset="-122"/>
                <a:cs typeface="Calibri" pitchFamily="34" charset="-120"/>
              </a:rPr>
              <a:t>thereversemortgagebook.vercel.app</a:t>
            </a:r>
            <a:r>
              <a:rPr lang="en-US" sz="1500" dirty="0">
                <a:solidFill>
                  <a:srgbClr val="0A2A4A"/>
                </a:solidFill>
                <a:latin typeface="Calibri" pitchFamily="34" charset="0"/>
                <a:ea typeface="Calibri" pitchFamily="34" charset="-122"/>
                <a:cs typeface="Calibri" pitchFamily="34" charset="-120"/>
              </a:rPr>
              <a:t>   — no signup, no cost, no clock running.</a:t>
            </a:r>
            <a:endParaRPr lang="en-US" sz="15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8">
    <p:bg>
      <p:bgPr>
        <a:solidFill>
          <a:srgbClr val="06559D"/>
        </a:solidFill>
        <a:effectLst/>
      </p:bgPr>
    </p:bg>
    <p:spTree>
      <p:nvGrpSpPr>
        <p:cNvPr id="1" name=""/>
        <p:cNvGrpSpPr/>
        <p:nvPr/>
      </p:nvGrpSpPr>
      <p:grpSpPr>
        <a:xfrm>
          <a:off x="0" y="0"/>
          <a:ext cx="0" cy="0"/>
          <a:chOff x="0" y="0"/>
          <a:chExt cx="0" cy="0"/>
        </a:xfrm>
      </p:grpSpPr>
      <p:sp>
        <p:nvSpPr>
          <p:cNvPr id="2" name="Shape 0"/>
          <p:cNvSpPr/>
          <p:nvPr/>
        </p:nvSpPr>
        <p:spPr>
          <a:xfrm>
            <a:off x="8595360" y="-2194560"/>
            <a:ext cx="6949440" cy="6949440"/>
          </a:xfrm>
          <a:prstGeom prst="ellipse">
            <a:avLst/>
          </a:prstGeom>
          <a:solidFill>
            <a:srgbClr val="FFFFFF">
              <a:alpha val="10000"/>
            </a:srgbClr>
          </a:solidFill>
          <a:ln w="12700">
            <a:solidFill>
              <a:srgbClr val="FFFFFF"/>
            </a:solidFill>
            <a:prstDash val="solid"/>
          </a:ln>
        </p:spPr>
        <p:txBody>
          <a:bodyPr/>
          <a:lstStyle/>
          <a:p>
            <a:endParaRPr lang="en-US"/>
          </a:p>
        </p:txBody>
      </p:sp>
      <p:sp>
        <p:nvSpPr>
          <p:cNvPr id="3" name="Text 1"/>
          <p:cNvSpPr/>
          <p:nvPr/>
        </p:nvSpPr>
        <p:spPr>
          <a:xfrm>
            <a:off x="822960" y="1554480"/>
            <a:ext cx="10241280" cy="822960"/>
          </a:xfrm>
          <a:prstGeom prst="rect">
            <a:avLst/>
          </a:prstGeom>
          <a:noFill/>
          <a:ln/>
        </p:spPr>
        <p:txBody>
          <a:bodyPr wrap="square" lIns="0" tIns="0" rIns="0" bIns="0" rtlCol="0" anchor="ctr"/>
          <a:lstStyle/>
          <a:p>
            <a:pPr marL="0" indent="0">
              <a:buNone/>
            </a:pPr>
            <a:r>
              <a:rPr lang="en-US" sz="4000" b="1" dirty="0">
                <a:solidFill>
                  <a:srgbClr val="FFFFFF"/>
                </a:solidFill>
                <a:latin typeface="DM Sans Medium" pitchFamily="2" charset="0"/>
                <a:ea typeface="Cambria" pitchFamily="34" charset="-122"/>
                <a:cs typeface="Cambria" pitchFamily="34" charset="-120"/>
              </a:rPr>
              <a:t>Bring us your case.</a:t>
            </a:r>
            <a:endParaRPr lang="en-US" sz="4000" dirty="0"/>
          </a:p>
        </p:txBody>
      </p:sp>
      <p:sp>
        <p:nvSpPr>
          <p:cNvPr id="4" name="Text 2"/>
          <p:cNvSpPr/>
          <p:nvPr/>
        </p:nvSpPr>
        <p:spPr>
          <a:xfrm>
            <a:off x="822960" y="2514600"/>
            <a:ext cx="9326880" cy="640080"/>
          </a:xfrm>
          <a:prstGeom prst="rect">
            <a:avLst/>
          </a:prstGeom>
          <a:noFill/>
          <a:ln/>
        </p:spPr>
        <p:txBody>
          <a:bodyPr wrap="square" lIns="0" tIns="0" rIns="0" bIns="0" rtlCol="0" anchor="ctr"/>
          <a:lstStyle/>
          <a:p>
            <a:pPr marL="0" indent="0">
              <a:lnSpc>
                <a:spcPts val="2300"/>
              </a:lnSpc>
              <a:buNone/>
            </a:pPr>
            <a:r>
              <a:rPr lang="en-US" sz="1700" dirty="0">
                <a:solidFill>
                  <a:srgbClr val="CADCFC"/>
                </a:solidFill>
                <a:latin typeface="Calibri" pitchFamily="34" charset="0"/>
                <a:ea typeface="Calibri" pitchFamily="34" charset="-122"/>
                <a:cs typeface="Calibri" pitchFamily="34" charset="-120"/>
              </a:rPr>
              <a:t>Every scenario today can be re-run with your client's numbers in the illustrator — and if the screen says no, you'll hear it from us first.</a:t>
            </a:r>
            <a:endParaRPr lang="en-US" sz="1700" dirty="0"/>
          </a:p>
        </p:txBody>
      </p:sp>
      <p:sp>
        <p:nvSpPr>
          <p:cNvPr id="5" name="Shape 3"/>
          <p:cNvSpPr/>
          <p:nvPr/>
        </p:nvSpPr>
        <p:spPr>
          <a:xfrm>
            <a:off x="822960" y="3566160"/>
            <a:ext cx="457200" cy="457200"/>
          </a:xfrm>
          <a:prstGeom prst="ellipse">
            <a:avLst/>
          </a:prstGeom>
          <a:solidFill>
            <a:srgbClr val="0A2A4A"/>
          </a:solidFill>
          <a:ln w="12700">
            <a:solidFill>
              <a:srgbClr val="FFFFFF"/>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32688" y="3675888"/>
            <a:ext cx="237744" cy="237744"/>
          </a:xfrm>
          <a:prstGeom prst="rect">
            <a:avLst/>
          </a:prstGeom>
        </p:spPr>
      </p:pic>
      <p:sp>
        <p:nvSpPr>
          <p:cNvPr id="7" name="Text 4"/>
          <p:cNvSpPr/>
          <p:nvPr/>
        </p:nvSpPr>
        <p:spPr>
          <a:xfrm>
            <a:off x="1463040" y="3611880"/>
            <a:ext cx="8686800" cy="365760"/>
          </a:xfrm>
          <a:prstGeom prst="rect">
            <a:avLst/>
          </a:prstGeom>
          <a:noFill/>
          <a:ln/>
        </p:spPr>
        <p:txBody>
          <a:bodyPr wrap="square" lIns="0" tIns="0" rIns="0" bIns="0" rtlCol="0" anchor="ctr"/>
          <a:lstStyle/>
          <a:p>
            <a:pPr marL="0" indent="0">
              <a:buNone/>
            </a:pPr>
            <a:r>
              <a:rPr lang="en-US" sz="1550" dirty="0">
                <a:solidFill>
                  <a:srgbClr val="FFFFFF"/>
                </a:solidFill>
                <a:latin typeface="Calibri" pitchFamily="34" charset="0"/>
                <a:ea typeface="Calibri" pitchFamily="34" charset="-122"/>
                <a:cs typeface="Calibri" pitchFamily="34" charset="-120"/>
              </a:rPr>
              <a:t>john@smplmortgage.com</a:t>
            </a:r>
            <a:endParaRPr lang="en-US" sz="1550" dirty="0"/>
          </a:p>
        </p:txBody>
      </p:sp>
      <p:sp>
        <p:nvSpPr>
          <p:cNvPr id="8" name="Shape 5"/>
          <p:cNvSpPr/>
          <p:nvPr/>
        </p:nvSpPr>
        <p:spPr>
          <a:xfrm>
            <a:off x="822960" y="4251960"/>
            <a:ext cx="457200" cy="457200"/>
          </a:xfrm>
          <a:prstGeom prst="ellipse">
            <a:avLst/>
          </a:prstGeom>
          <a:solidFill>
            <a:srgbClr val="0A2A4A"/>
          </a:solidFill>
          <a:ln w="12700">
            <a:solidFill>
              <a:srgbClr val="FFFFFF"/>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932688" y="4361688"/>
            <a:ext cx="237744" cy="237744"/>
          </a:xfrm>
          <a:prstGeom prst="rect">
            <a:avLst/>
          </a:prstGeom>
        </p:spPr>
      </p:pic>
      <p:sp>
        <p:nvSpPr>
          <p:cNvPr id="10" name="Text 6"/>
          <p:cNvSpPr/>
          <p:nvPr/>
        </p:nvSpPr>
        <p:spPr>
          <a:xfrm>
            <a:off x="1463040" y="4297680"/>
            <a:ext cx="8686800" cy="365760"/>
          </a:xfrm>
          <a:prstGeom prst="rect">
            <a:avLst/>
          </a:prstGeom>
          <a:noFill/>
          <a:ln/>
        </p:spPr>
        <p:txBody>
          <a:bodyPr wrap="square" lIns="0" tIns="0" rIns="0" bIns="0" rtlCol="0" anchor="ctr"/>
          <a:lstStyle/>
          <a:p>
            <a:pPr marL="0" indent="0">
              <a:buNone/>
            </a:pPr>
            <a:r>
              <a:rPr lang="en-US" sz="1550" dirty="0">
                <a:solidFill>
                  <a:srgbClr val="FFFFFF"/>
                </a:solidFill>
                <a:latin typeface="Calibri" pitchFamily="34" charset="0"/>
                <a:ea typeface="Calibri" pitchFamily="34" charset="-122"/>
                <a:cs typeface="Calibri" pitchFamily="34" charset="-120"/>
              </a:rPr>
              <a:t>www.smplmortgage.com  ·  www.borrowsmartreverse.com</a:t>
            </a:r>
            <a:endParaRPr lang="en-US" sz="1550" dirty="0"/>
          </a:p>
        </p:txBody>
      </p:sp>
      <p:sp>
        <p:nvSpPr>
          <p:cNvPr id="11" name="Shape 7"/>
          <p:cNvSpPr/>
          <p:nvPr/>
        </p:nvSpPr>
        <p:spPr>
          <a:xfrm>
            <a:off x="822960" y="4937760"/>
            <a:ext cx="457200" cy="457200"/>
          </a:xfrm>
          <a:prstGeom prst="ellipse">
            <a:avLst/>
          </a:prstGeom>
          <a:solidFill>
            <a:srgbClr val="0A2A4A"/>
          </a:solidFill>
          <a:ln w="12700">
            <a:solidFill>
              <a:srgbClr val="FFFFFF"/>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932688" y="5047488"/>
            <a:ext cx="237744" cy="237744"/>
          </a:xfrm>
          <a:prstGeom prst="rect">
            <a:avLst/>
          </a:prstGeom>
        </p:spPr>
      </p:pic>
      <p:sp>
        <p:nvSpPr>
          <p:cNvPr id="13" name="Text 8"/>
          <p:cNvSpPr/>
          <p:nvPr/>
        </p:nvSpPr>
        <p:spPr>
          <a:xfrm>
            <a:off x="1463040" y="4983480"/>
            <a:ext cx="8686800" cy="365760"/>
          </a:xfrm>
          <a:prstGeom prst="rect">
            <a:avLst/>
          </a:prstGeom>
          <a:noFill/>
          <a:ln/>
        </p:spPr>
        <p:txBody>
          <a:bodyPr wrap="square" lIns="0" tIns="0" rIns="0" bIns="0" rtlCol="0" anchor="ctr"/>
          <a:lstStyle/>
          <a:p>
            <a:pPr marL="0" indent="0">
              <a:buNone/>
            </a:pPr>
            <a:r>
              <a:rPr lang="en-US" sz="1550" dirty="0">
                <a:solidFill>
                  <a:srgbClr val="FFFFFF"/>
                </a:solidFill>
                <a:latin typeface="Calibri" pitchFamily="34" charset="0"/>
                <a:ea typeface="Calibri" pitchFamily="34" charset="-122"/>
                <a:cs typeface="Calibri" pitchFamily="34" charset="-120"/>
              </a:rPr>
              <a:t>thereversemortgagebook.vercel.app</a:t>
            </a:r>
            <a:endParaRPr lang="en-US" sz="1550" dirty="0"/>
          </a:p>
        </p:txBody>
      </p:sp>
      <p:sp>
        <p:nvSpPr>
          <p:cNvPr id="14" name="Text 9"/>
          <p:cNvSpPr/>
          <p:nvPr/>
        </p:nvSpPr>
        <p:spPr>
          <a:xfrm>
            <a:off x="822960" y="5760720"/>
            <a:ext cx="10515600" cy="822960"/>
          </a:xfrm>
          <a:prstGeom prst="rect">
            <a:avLst/>
          </a:prstGeom>
          <a:noFill/>
          <a:ln/>
        </p:spPr>
        <p:txBody>
          <a:bodyPr wrap="square" lIns="0" tIns="0" rIns="0" bIns="0" rtlCol="0" anchor="ctr"/>
          <a:lstStyle/>
          <a:p>
            <a:pPr marL="0" indent="0">
              <a:lnSpc>
                <a:spcPts val="1500"/>
              </a:lnSpc>
              <a:buNone/>
            </a:pPr>
            <a:r>
              <a:rPr lang="en-US" sz="1050" dirty="0">
                <a:solidFill>
                  <a:srgbClr val="CADCFC"/>
                </a:solidFill>
                <a:latin typeface="Calibri" pitchFamily="34" charset="0"/>
                <a:ea typeface="Calibri" pitchFamily="34" charset="-122"/>
                <a:cs typeface="Calibri" pitchFamily="34" charset="-120"/>
              </a:rPr>
              <a:t>John Thompson, CLA, CRMP  ·  NMLS 252514  ·  DRE 01104229</a:t>
            </a:r>
            <a:endParaRPr lang="en-US" sz="1050" dirty="0"/>
          </a:p>
          <a:p>
            <a:pPr marL="0" indent="0">
              <a:lnSpc>
                <a:spcPts val="1500"/>
              </a:lnSpc>
              <a:buNone/>
            </a:pPr>
            <a:r>
              <a:rPr lang="en-US" sz="1050" dirty="0">
                <a:solidFill>
                  <a:srgbClr val="CADCFC"/>
                </a:solidFill>
                <a:latin typeface="Calibri" pitchFamily="34" charset="0"/>
                <a:ea typeface="Calibri" pitchFamily="34" charset="-122"/>
                <a:cs typeface="Calibri" pitchFamily="34" charset="-120"/>
              </a:rPr>
              <a:t>For professional education only — not consumer advertising, tax, legal, or investment advice. All cases illustrative; program terms subject to change.</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e287e46-8a12-4fc7-8461-0b533ee71a28" xsi:nil="true"/>
    <lcf76f155ced4ddcb4097134ff3c332f xmlns="ab4a7ed9-8be6-4e08-a2e1-0ac7a546b35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683404DCAF2204E92B6E820B5DBB2A8" ma:contentTypeVersion="19" ma:contentTypeDescription="Create a new document." ma:contentTypeScope="" ma:versionID="60343e552e5b495b9fc3bf42ed322c83">
  <xsd:schema xmlns:xsd="http://www.w3.org/2001/XMLSchema" xmlns:xs="http://www.w3.org/2001/XMLSchema" xmlns:p="http://schemas.microsoft.com/office/2006/metadata/properties" xmlns:ns2="fe287e46-8a12-4fc7-8461-0b533ee71a28" xmlns:ns3="ab4a7ed9-8be6-4e08-a2e1-0ac7a546b354" targetNamespace="http://schemas.microsoft.com/office/2006/metadata/properties" ma:root="true" ma:fieldsID="8bc531c6eb6dc5dd514901b2583ac238" ns2:_="" ns3:_="">
    <xsd:import namespace="fe287e46-8a12-4fc7-8461-0b533ee71a28"/>
    <xsd:import namespace="ab4a7ed9-8be6-4e08-a2e1-0ac7a546b35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287e46-8a12-4fc7-8461-0b533ee71a2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251e4c6-6cc7-42b8-adfc-23dc85831f86}" ma:internalName="TaxCatchAll" ma:showField="CatchAllData" ma:web="fe287e46-8a12-4fc7-8461-0b533ee71a2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b4a7ed9-8be6-4e08-a2e1-0ac7a546b35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6acf41-a1de-4cd4-b3b8-0ec51a5498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70688B-C4D9-4660-920B-DBE17913900B}">
  <ds:schemaRefs>
    <ds:schemaRef ds:uri="http://schemas.microsoft.com/office/2006/metadata/properties"/>
    <ds:schemaRef ds:uri="http://purl.org/dc/dcmitype/"/>
    <ds:schemaRef ds:uri="http://purl.org/dc/elements/1.1/"/>
    <ds:schemaRef ds:uri="fe287e46-8a12-4fc7-8461-0b533ee71a28"/>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ab4a7ed9-8be6-4e08-a2e1-0ac7a546b354"/>
    <ds:schemaRef ds:uri="http://purl.org/dc/terms/"/>
  </ds:schemaRefs>
</ds:datastoreItem>
</file>

<file path=customXml/itemProps2.xml><?xml version="1.0" encoding="utf-8"?>
<ds:datastoreItem xmlns:ds="http://schemas.openxmlformats.org/officeDocument/2006/customXml" ds:itemID="{032256BB-608A-4262-B827-B066AFA76E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287e46-8a12-4fc7-8461-0b533ee71a28"/>
    <ds:schemaRef ds:uri="ab4a7ed9-8be6-4e08-a2e1-0ac7a546b3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967C804-C5BB-4FCF-B448-1817F96338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787</TotalTime>
  <Words>5300</Words>
  <Application>Microsoft Office PowerPoint</Application>
  <PresentationFormat>Widescreen</PresentationFormat>
  <Paragraphs>786</Paragraphs>
  <Slides>31</Slides>
  <Notes>30</Notes>
  <HiddenSlides>8</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31</vt:i4>
      </vt:variant>
    </vt:vector>
  </HeadingPairs>
  <TitlesOfParts>
    <vt:vector size="38" baseType="lpstr">
      <vt:lpstr>Aptos</vt:lpstr>
      <vt:lpstr>Arial</vt:lpstr>
      <vt:lpstr>Calibri</vt:lpstr>
      <vt:lpstr>DM Sans</vt:lpstr>
      <vt:lpstr>DM Sans Medium</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John Thompson (Liability Advisor)</cp:lastModifiedBy>
  <cp:revision>2</cp:revision>
  <cp:lastPrinted>2026-08-19T18:57:29Z</cp:lastPrinted>
  <dcterms:created xsi:type="dcterms:W3CDTF">2026-08-04T16:21:23Z</dcterms:created>
  <dcterms:modified xsi:type="dcterms:W3CDTF">2026-08-19T19:25:12Z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0x010100F683404DCAF2204E92B6E820B5DBB2A8</vt:lpwstr>
  </property>
  <property fmtid="{D5CDD505-2E9C-101B-9397-08002B2CF9AE}" pid="3" name="MediaServiceImageTags">
    <vt:lpwstr/>
  </property>
</Properties>
</file>