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png" ContentType="image/png"/>
  <Override PartName="/ppt/slides/slide18.xml" ContentType="application/vnd.openxmlformats-officedocument.presentationml.slide+xml"/>
</Types>
</file>

<file path=_rels/.rels><?xml version="1.0" encoding="UTF-8"?>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25"/>
    <p:sldId id="270" r:id="rId26"/>
    <p:sldId id="273" r:id="rId29"/>
    <p:sldId id="271" r:id="rId27"/>
    <p:sldId id="272" r:id="rId2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938410-147A-4F54-AEAC-C6CC2D8A7286}" v="1" dt="2026-04-14T20:26:13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8935" autoAdjust="0"/>
  </p:normalViewPr>
  <p:slideViewPr>
    <p:cSldViewPr snapToGrid="0" snapToObjects="1">
      <p:cViewPr varScale="1">
        <p:scale>
          <a:sx n="115" d="100"/>
          <a:sy n="115" d="100"/>
        </p:scale>
        <p:origin x="14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Relationship Id="rId25" Type="http://schemas.openxmlformats.org/officeDocument/2006/relationships/slide" Target="slides/slide14.xml"/><Relationship Id="rId26" Type="http://schemas.openxmlformats.org/officeDocument/2006/relationships/slide" Target="slides/slide15.xml"/><Relationship Id="rId27" Type="http://schemas.openxmlformats.org/officeDocument/2006/relationships/slide" Target="slides/slide16.xml"/><Relationship Id="rId28" Type="http://schemas.openxmlformats.org/officeDocument/2006/relationships/slide" Target="slides/slide17.xml"/><Relationship Id="rId2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Thompson (Liability Advisor)" userId="cb9e26a6-1c67-4cf2-b413-f092d02591f0" providerId="ADAL" clId="{9D9A44BD-4A5A-4635-8008-E34DFD4783B1}"/>
    <pc:docChg chg="custSel modSld">
      <pc:chgData name="John Thompson (Liability Advisor)" userId="cb9e26a6-1c67-4cf2-b413-f092d02591f0" providerId="ADAL" clId="{9D9A44BD-4A5A-4635-8008-E34DFD4783B1}" dt="2026-04-15T11:45:44.496" v="643" actId="20577"/>
      <pc:docMkLst>
        <pc:docMk/>
      </pc:docMkLst>
      <pc:sldChg chg="delSp modSp mod">
        <pc:chgData name="John Thompson (Liability Advisor)" userId="cb9e26a6-1c67-4cf2-b413-f092d02591f0" providerId="ADAL" clId="{9D9A44BD-4A5A-4635-8008-E34DFD4783B1}" dt="2026-04-15T11:27:53.761" v="315" actId="20577"/>
        <pc:sldMkLst>
          <pc:docMk/>
          <pc:sldMk cId="0" sldId="256"/>
        </pc:sldMkLst>
        <pc:spChg chg="mod">
          <ac:chgData name="John Thompson (Liability Advisor)" userId="cb9e26a6-1c67-4cf2-b413-f092d02591f0" providerId="ADAL" clId="{9D9A44BD-4A5A-4635-8008-E34DFD4783B1}" dt="2026-04-14T20:28:02.197" v="209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4T20:28:11.281" v="211" actId="207"/>
          <ac:spMkLst>
            <pc:docMk/>
            <pc:sldMk cId="0" sldId="256"/>
            <ac:spMk id="5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5T11:27:53.761" v="315" actId="20577"/>
          <ac:spMkLst>
            <pc:docMk/>
            <pc:sldMk cId="0" sldId="256"/>
            <ac:spMk id="10" creationId="{00000000-0000-0000-0000-000000000000}"/>
          </ac:spMkLst>
        </pc:spChg>
        <pc:spChg chg="del">
          <ac:chgData name="John Thompson (Liability Advisor)" userId="cb9e26a6-1c67-4cf2-b413-f092d02591f0" providerId="ADAL" clId="{9D9A44BD-4A5A-4635-8008-E34DFD4783B1}" dt="2026-04-14T20:46:30.393" v="310" actId="478"/>
          <ac:spMkLst>
            <pc:docMk/>
            <pc:sldMk cId="0" sldId="256"/>
            <ac:spMk id="12" creationId="{00000000-0000-0000-0000-000000000000}"/>
          </ac:spMkLst>
        </pc:spChg>
        <pc:spChg chg="del">
          <ac:chgData name="John Thompson (Liability Advisor)" userId="cb9e26a6-1c67-4cf2-b413-f092d02591f0" providerId="ADAL" clId="{9D9A44BD-4A5A-4635-8008-E34DFD4783B1}" dt="2026-04-14T20:46:34.768" v="311" actId="478"/>
          <ac:spMkLst>
            <pc:docMk/>
            <pc:sldMk cId="0" sldId="256"/>
            <ac:spMk id="18" creationId="{00000000-0000-0000-0000-000000000000}"/>
          </ac:spMkLst>
        </pc:spChg>
      </pc:sldChg>
      <pc:sldChg chg="delSp modSp mod">
        <pc:chgData name="John Thompson (Liability Advisor)" userId="cb9e26a6-1c67-4cf2-b413-f092d02591f0" providerId="ADAL" clId="{9D9A44BD-4A5A-4635-8008-E34DFD4783B1}" dt="2026-04-14T20:31:49.051" v="222" actId="403"/>
        <pc:sldMkLst>
          <pc:docMk/>
          <pc:sldMk cId="0" sldId="257"/>
        </pc:sldMkLst>
        <pc:spChg chg="mod">
          <ac:chgData name="John Thompson (Liability Advisor)" userId="cb9e26a6-1c67-4cf2-b413-f092d02591f0" providerId="ADAL" clId="{9D9A44BD-4A5A-4635-8008-E34DFD4783B1}" dt="2026-04-14T20:31:49.051" v="222" actId="403"/>
          <ac:spMkLst>
            <pc:docMk/>
            <pc:sldMk cId="0" sldId="257"/>
            <ac:spMk id="5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4T20:30:35.544" v="217" actId="20577"/>
          <ac:spMkLst>
            <pc:docMk/>
            <pc:sldMk cId="0" sldId="257"/>
            <ac:spMk id="6" creationId="{00000000-0000-0000-0000-000000000000}"/>
          </ac:spMkLst>
        </pc:spChg>
        <pc:spChg chg="del">
          <ac:chgData name="John Thompson (Liability Advisor)" userId="cb9e26a6-1c67-4cf2-b413-f092d02591f0" providerId="ADAL" clId="{9D9A44BD-4A5A-4635-8008-E34DFD4783B1}" dt="2026-04-14T20:30:10.610" v="213" actId="478"/>
          <ac:spMkLst>
            <pc:docMk/>
            <pc:sldMk cId="0" sldId="257"/>
            <ac:spMk id="16" creationId="{00000000-0000-0000-0000-000000000000}"/>
          </ac:spMkLst>
        </pc:spChg>
        <pc:spChg chg="del">
          <ac:chgData name="John Thompson (Liability Advisor)" userId="cb9e26a6-1c67-4cf2-b413-f092d02591f0" providerId="ADAL" clId="{9D9A44BD-4A5A-4635-8008-E34DFD4783B1}" dt="2026-04-14T20:30:12.682" v="214" actId="478"/>
          <ac:spMkLst>
            <pc:docMk/>
            <pc:sldMk cId="0" sldId="257"/>
            <ac:spMk id="17" creationId="{00000000-0000-0000-0000-000000000000}"/>
          </ac:spMkLst>
        </pc:spChg>
      </pc:sldChg>
      <pc:sldChg chg="modSp mod">
        <pc:chgData name="John Thompson (Liability Advisor)" userId="cb9e26a6-1c67-4cf2-b413-f092d02591f0" providerId="ADAL" clId="{9D9A44BD-4A5A-4635-8008-E34DFD4783B1}" dt="2026-04-14T20:31:17.887" v="220" actId="20577"/>
        <pc:sldMkLst>
          <pc:docMk/>
          <pc:sldMk cId="0" sldId="258"/>
        </pc:sldMkLst>
        <pc:spChg chg="mod">
          <ac:chgData name="John Thompson (Liability Advisor)" userId="cb9e26a6-1c67-4cf2-b413-f092d02591f0" providerId="ADAL" clId="{9D9A44BD-4A5A-4635-8008-E34DFD4783B1}" dt="2026-04-14T20:31:17.887" v="220" actId="20577"/>
          <ac:spMkLst>
            <pc:docMk/>
            <pc:sldMk cId="0" sldId="258"/>
            <ac:spMk id="41" creationId="{00000000-0000-0000-0000-000000000000}"/>
          </ac:spMkLst>
        </pc:spChg>
      </pc:sldChg>
      <pc:sldChg chg="modSp mod">
        <pc:chgData name="John Thompson (Liability Advisor)" userId="cb9e26a6-1c67-4cf2-b413-f092d02591f0" providerId="ADAL" clId="{9D9A44BD-4A5A-4635-8008-E34DFD4783B1}" dt="2026-04-15T11:32:03.483" v="463" actId="20577"/>
        <pc:sldMkLst>
          <pc:docMk/>
          <pc:sldMk cId="0" sldId="260"/>
        </pc:sldMkLst>
        <pc:spChg chg="mod">
          <ac:chgData name="John Thompson (Liability Advisor)" userId="cb9e26a6-1c67-4cf2-b413-f092d02591f0" providerId="ADAL" clId="{9D9A44BD-4A5A-4635-8008-E34DFD4783B1}" dt="2026-04-15T11:32:03.483" v="463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5T11:31:40.612" v="462" actId="6549"/>
          <ac:spMkLst>
            <pc:docMk/>
            <pc:sldMk cId="0" sldId="260"/>
            <ac:spMk id="13" creationId="{00000000-0000-0000-0000-000000000000}"/>
          </ac:spMkLst>
        </pc:spChg>
      </pc:sldChg>
      <pc:sldChg chg="delSp modSp mod">
        <pc:chgData name="John Thompson (Liability Advisor)" userId="cb9e26a6-1c67-4cf2-b413-f092d02591f0" providerId="ADAL" clId="{9D9A44BD-4A5A-4635-8008-E34DFD4783B1}" dt="2026-04-15T11:33:12.691" v="533" actId="6549"/>
        <pc:sldMkLst>
          <pc:docMk/>
          <pc:sldMk cId="0" sldId="261"/>
        </pc:sldMkLst>
        <pc:spChg chg="del">
          <ac:chgData name="John Thompson (Liability Advisor)" userId="cb9e26a6-1c67-4cf2-b413-f092d02591f0" providerId="ADAL" clId="{9D9A44BD-4A5A-4635-8008-E34DFD4783B1}" dt="2026-04-14T20:32:02.970" v="223" actId="478"/>
          <ac:spMkLst>
            <pc:docMk/>
            <pc:sldMk cId="0" sldId="261"/>
            <ac:spMk id="3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5T11:33:12.691" v="533" actId="6549"/>
          <ac:spMkLst>
            <pc:docMk/>
            <pc:sldMk cId="0" sldId="261"/>
            <ac:spMk id="4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5T11:32:39.252" v="487" actId="20577"/>
          <ac:spMkLst>
            <pc:docMk/>
            <pc:sldMk cId="0" sldId="261"/>
            <ac:spMk id="6" creationId="{00000000-0000-0000-0000-000000000000}"/>
          </ac:spMkLst>
        </pc:spChg>
      </pc:sldChg>
      <pc:sldChg chg="modSp mod">
        <pc:chgData name="John Thompson (Liability Advisor)" userId="cb9e26a6-1c67-4cf2-b413-f092d02591f0" providerId="ADAL" clId="{9D9A44BD-4A5A-4635-8008-E34DFD4783B1}" dt="2026-04-15T11:33:26.661" v="534" actId="6549"/>
        <pc:sldMkLst>
          <pc:docMk/>
          <pc:sldMk cId="0" sldId="262"/>
        </pc:sldMkLst>
        <pc:spChg chg="mod">
          <ac:chgData name="John Thompson (Liability Advisor)" userId="cb9e26a6-1c67-4cf2-b413-f092d02591f0" providerId="ADAL" clId="{9D9A44BD-4A5A-4635-8008-E34DFD4783B1}" dt="2026-04-15T11:33:26.661" v="534" actId="6549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John Thompson (Liability Advisor)" userId="cb9e26a6-1c67-4cf2-b413-f092d02591f0" providerId="ADAL" clId="{9D9A44BD-4A5A-4635-8008-E34DFD4783B1}" dt="2026-04-15T11:34:33.964" v="568" actId="20577"/>
        <pc:sldMkLst>
          <pc:docMk/>
          <pc:sldMk cId="0" sldId="263"/>
        </pc:sldMkLst>
        <pc:spChg chg="mod">
          <ac:chgData name="John Thompson (Liability Advisor)" userId="cb9e26a6-1c67-4cf2-b413-f092d02591f0" providerId="ADAL" clId="{9D9A44BD-4A5A-4635-8008-E34DFD4783B1}" dt="2026-04-15T11:34:01.480" v="536" actId="20577"/>
          <ac:spMkLst>
            <pc:docMk/>
            <pc:sldMk cId="0" sldId="263"/>
            <ac:spMk id="4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4T20:33:13.494" v="265" actId="6549"/>
          <ac:spMkLst>
            <pc:docMk/>
            <pc:sldMk cId="0" sldId="263"/>
            <ac:spMk id="6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5T11:34:33.964" v="568" actId="20577"/>
          <ac:spMkLst>
            <pc:docMk/>
            <pc:sldMk cId="0" sldId="263"/>
            <ac:spMk id="18" creationId="{00000000-0000-0000-0000-000000000000}"/>
          </ac:spMkLst>
        </pc:spChg>
      </pc:sldChg>
      <pc:sldChg chg="modSp mod">
        <pc:chgData name="John Thompson (Liability Advisor)" userId="cb9e26a6-1c67-4cf2-b413-f092d02591f0" providerId="ADAL" clId="{9D9A44BD-4A5A-4635-8008-E34DFD4783B1}" dt="2026-04-15T11:35:24.466" v="571" actId="6549"/>
        <pc:sldMkLst>
          <pc:docMk/>
          <pc:sldMk cId="0" sldId="264"/>
        </pc:sldMkLst>
        <pc:spChg chg="mod">
          <ac:chgData name="John Thompson (Liability Advisor)" userId="cb9e26a6-1c67-4cf2-b413-f092d02591f0" providerId="ADAL" clId="{9D9A44BD-4A5A-4635-8008-E34DFD4783B1}" dt="2026-04-15T11:35:24.466" v="571" actId="6549"/>
          <ac:spMkLst>
            <pc:docMk/>
            <pc:sldMk cId="0" sldId="264"/>
            <ac:spMk id="25" creationId="{00000000-0000-0000-0000-000000000000}"/>
          </ac:spMkLst>
        </pc:spChg>
      </pc:sldChg>
      <pc:sldChg chg="modSp mod">
        <pc:chgData name="John Thompson (Liability Advisor)" userId="cb9e26a6-1c67-4cf2-b413-f092d02591f0" providerId="ADAL" clId="{9D9A44BD-4A5A-4635-8008-E34DFD4783B1}" dt="2026-04-14T20:34:11.029" v="266" actId="6549"/>
        <pc:sldMkLst>
          <pc:docMk/>
          <pc:sldMk cId="0" sldId="265"/>
        </pc:sldMkLst>
        <pc:spChg chg="mod">
          <ac:chgData name="John Thompson (Liability Advisor)" userId="cb9e26a6-1c67-4cf2-b413-f092d02591f0" providerId="ADAL" clId="{9D9A44BD-4A5A-4635-8008-E34DFD4783B1}" dt="2026-04-14T20:34:11.029" v="266" actId="6549"/>
          <ac:spMkLst>
            <pc:docMk/>
            <pc:sldMk cId="0" sldId="265"/>
            <ac:spMk id="22" creationId="{00000000-0000-0000-0000-000000000000}"/>
          </ac:spMkLst>
        </pc:spChg>
      </pc:sldChg>
      <pc:sldChg chg="modSp mod">
        <pc:chgData name="John Thompson (Liability Advisor)" userId="cb9e26a6-1c67-4cf2-b413-f092d02591f0" providerId="ADAL" clId="{9D9A44BD-4A5A-4635-8008-E34DFD4783B1}" dt="2026-04-15T11:37:41.391" v="622" actId="20577"/>
        <pc:sldMkLst>
          <pc:docMk/>
          <pc:sldMk cId="0" sldId="266"/>
        </pc:sldMkLst>
        <pc:spChg chg="mod">
          <ac:chgData name="John Thompson (Liability Advisor)" userId="cb9e26a6-1c67-4cf2-b413-f092d02591f0" providerId="ADAL" clId="{9D9A44BD-4A5A-4635-8008-E34DFD4783B1}" dt="2026-04-15T11:36:35.842" v="575" actId="20577"/>
          <ac:spMkLst>
            <pc:docMk/>
            <pc:sldMk cId="0" sldId="266"/>
            <ac:spMk id="17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5T11:37:14.064" v="620" actId="20577"/>
          <ac:spMkLst>
            <pc:docMk/>
            <pc:sldMk cId="0" sldId="266"/>
            <ac:spMk id="23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5T11:37:41.391" v="622" actId="20577"/>
          <ac:spMkLst>
            <pc:docMk/>
            <pc:sldMk cId="0" sldId="266"/>
            <ac:spMk id="35" creationId="{00000000-0000-0000-0000-000000000000}"/>
          </ac:spMkLst>
        </pc:spChg>
      </pc:sldChg>
      <pc:sldChg chg="modSp mod">
        <pc:chgData name="John Thompson (Liability Advisor)" userId="cb9e26a6-1c67-4cf2-b413-f092d02591f0" providerId="ADAL" clId="{9D9A44BD-4A5A-4635-8008-E34DFD4783B1}" dt="2026-04-15T11:45:44.496" v="643" actId="20577"/>
        <pc:sldMkLst>
          <pc:docMk/>
          <pc:sldMk cId="0" sldId="267"/>
        </pc:sldMkLst>
        <pc:spChg chg="mod">
          <ac:chgData name="John Thompson (Liability Advisor)" userId="cb9e26a6-1c67-4cf2-b413-f092d02591f0" providerId="ADAL" clId="{9D9A44BD-4A5A-4635-8008-E34DFD4783B1}" dt="2026-04-15T11:44:10.837" v="641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4T20:44:57.785" v="299" actId="20577"/>
          <ac:spMkLst>
            <pc:docMk/>
            <pc:sldMk cId="0" sldId="267"/>
            <ac:spMk id="24" creationId="{00000000-0000-0000-0000-000000000000}"/>
          </ac:spMkLst>
        </pc:spChg>
        <pc:spChg chg="mod">
          <ac:chgData name="John Thompson (Liability Advisor)" userId="cb9e26a6-1c67-4cf2-b413-f092d02591f0" providerId="ADAL" clId="{9D9A44BD-4A5A-4635-8008-E34DFD4783B1}" dt="2026-04-15T11:45:44.496" v="643" actId="20577"/>
          <ac:spMkLst>
            <pc:docMk/>
            <pc:sldMk cId="0" sldId="267"/>
            <ac:spMk id="25" creationId="{00000000-0000-0000-0000-000000000000}"/>
          </ac:spMkLst>
        </pc:spChg>
      </pc:sldChg>
    </pc:docChg>
  </pc:docChgLst>
</pc:chgInfo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994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?>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?>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?>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?>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?>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?>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?>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?>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image" Target="../media/image_roth_ira.png"/><Relationship Id="rId2" Type="http://schemas.openxmlformats.org/officeDocument/2006/relationships/slideLayout" Target="../slideLayouts/slideLayout1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"/>
            <a:ext cx="164592" cy="48051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339635"/>
            <a:ext cx="8503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en-US" sz="3600" i="1" dirty="0">
              <a:solidFill>
                <a:srgbClr val="C9A84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8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Roth Conversion Strategies for </a:t>
            </a:r>
          </a:p>
          <a:p>
            <a:pPr algn="ctr"/>
            <a:r>
              <a:rPr lang="en-US" sz="28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Affluent Homeowners</a:t>
            </a:r>
            <a:endParaRPr lang="en-US" sz="2800" dirty="0"/>
          </a:p>
          <a:p>
            <a:pPr marL="0" indent="0" algn="ctr">
              <a:buNone/>
            </a:pP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20040" y="1064623"/>
            <a:ext cx="8503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HECM Use to avoid Taxation, Improve liquidity and asset/legacy growth.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1371600" y="1481328"/>
            <a:ext cx="6400800" cy="0"/>
          </a:xfrm>
          <a:prstGeom prst="line">
            <a:avLst/>
          </a:prstGeom>
          <a:noFill/>
          <a:ln w="1905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3474720" cy="2834640"/>
          </a:xfrm>
          <a:prstGeom prst="rect">
            <a:avLst/>
          </a:prstGeom>
          <a:solidFill>
            <a:srgbClr val="0A3E7E"/>
          </a:solidFill>
          <a:ln w="25400">
            <a:solidFill>
              <a:srgbClr val="06559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691640" y="1783080"/>
            <a:ext cx="1371600" cy="1371600"/>
          </a:xfrm>
          <a:prstGeom prst="ellipse">
            <a:avLst/>
          </a:prstGeom>
          <a:solidFill>
            <a:srgbClr val="06559D"/>
          </a:solidFill>
          <a:ln w="254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691640" y="1783080"/>
            <a:ext cx="1371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731520" y="324612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Shane </a:t>
            </a:r>
            <a:r>
              <a:rPr lang="en-US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</a:t>
            </a: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rwin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31520" y="3593592"/>
            <a:ext cx="3291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Retirement Income Specialist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29200" y="1645920"/>
            <a:ext cx="3474720" cy="2834640"/>
          </a:xfrm>
          <a:prstGeom prst="rect">
            <a:avLst/>
          </a:prstGeom>
          <a:solidFill>
            <a:srgbClr val="0A3E7E"/>
          </a:solidFill>
          <a:ln w="25400">
            <a:solidFill>
              <a:srgbClr val="06559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080760" y="1783080"/>
            <a:ext cx="1371600" cy="1371600"/>
          </a:xfrm>
          <a:prstGeom prst="ellipse">
            <a:avLst/>
          </a:prstGeom>
          <a:solidFill>
            <a:srgbClr val="06559D"/>
          </a:solidFill>
          <a:ln w="254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080760" y="1783080"/>
            <a:ext cx="1371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JT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5120640" y="3246120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John Thompson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120640" y="3593592"/>
            <a:ext cx="3291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Mortgage Specialist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SMPL Mortgage  |  Pasadena, CA  |  john@smplmortgage.com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55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583680" y="365760"/>
            <a:ext cx="3657600" cy="3657600"/>
          </a:xfrm>
          <a:prstGeom prst="ellipse">
            <a:avLst/>
          </a:prstGeom>
          <a:solidFill>
            <a:srgbClr val="0A3E7E"/>
          </a:solidFill>
          <a:ln w="12700">
            <a:solidFill>
              <a:srgbClr val="0A3E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-731520" y="2926080"/>
            <a:ext cx="2926080" cy="2926080"/>
          </a:xfrm>
          <a:prstGeom prst="ellipse">
            <a:avLst/>
          </a:prstGeom>
          <a:solidFill>
            <a:srgbClr val="0A3E7E"/>
          </a:solidFill>
          <a:ln w="12700">
            <a:solidFill>
              <a:srgbClr val="0A3E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36576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We Are Passionate About the HECM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960120"/>
            <a:ext cx="68580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HECM Is Not a Loan of Last Resort.  It Is a Retirement Planning Tool.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365760" y="3017520"/>
            <a:ext cx="2697480" cy="1554480"/>
          </a:xfrm>
          <a:prstGeom prst="rect">
            <a:avLst/>
          </a:prstGeom>
          <a:solidFill>
            <a:srgbClr val="0A3E7E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5488" y="3081528"/>
            <a:ext cx="24780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Protect Investments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5488" y="3429000"/>
            <a:ext cx="247802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dormant home equity without selling assets during market downturns. Give your portfolio time to recover.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00400" y="3017520"/>
            <a:ext cx="2697480" cy="1554480"/>
          </a:xfrm>
          <a:prstGeom prst="rect">
            <a:avLst/>
          </a:prstGeom>
          <a:solidFill>
            <a:srgbClr val="0A3E7E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310128" y="3081528"/>
            <a:ext cx="24780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 Taxes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310128" y="3429000"/>
            <a:ext cx="247802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HECM interest stacking to create a concentrated deduction that offsets taxable Roth conversion income.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035040" y="3017520"/>
            <a:ext cx="2697480" cy="1554480"/>
          </a:xfrm>
          <a:prstGeom prst="rect">
            <a:avLst/>
          </a:prstGeom>
          <a:solidFill>
            <a:srgbClr val="0A3E7E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144768" y="3081528"/>
            <a:ext cx="24780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Legacy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144768" y="3429000"/>
            <a:ext cx="2478024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tax-deferred IRA wealth to tax-free Roth accounts. Leave heirs a tax-free inheritance.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Wealth Management &amp; the Buffer Asset Concept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274320" y="822960"/>
            <a:ext cx="3977640" cy="3474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822960"/>
            <a:ext cx="39776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Three Bucket Framework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252728"/>
            <a:ext cx="397764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74320" y="1252728"/>
            <a:ext cx="402336" cy="102412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74320" y="1252728"/>
            <a:ext cx="4023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77240" y="1344168"/>
            <a:ext cx="3337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Bucket 1 — Monthly Income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1664208"/>
            <a:ext cx="3337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Security, pensions, fixed annuities. Covers essential living expenses. Predictable and stable.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74320" y="2395728"/>
            <a:ext cx="397764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74320" y="2395728"/>
            <a:ext cx="402336" cy="102412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74320" y="2395728"/>
            <a:ext cx="4023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77240" y="2487168"/>
            <a:ext cx="3337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Bucket 2 — Nest Egg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77240" y="2807208"/>
            <a:ext cx="3337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IRAs, 401(k)s, brokerage accounts. Primary growth and distribution source. Subject to taxation.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274320" y="3538728"/>
            <a:ext cx="397764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274320" y="3538728"/>
            <a:ext cx="402336" cy="102412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74320" y="3538728"/>
            <a:ext cx="4023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777240" y="3630168"/>
            <a:ext cx="3337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Bucket 3 — Home Equity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77240" y="3950208"/>
            <a:ext cx="3337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line of credit. The buffer asset. Grows regardless of market conditions. Tax-free access.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526280" y="822960"/>
            <a:ext cx="4343400" cy="3474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526280" y="822960"/>
            <a:ext cx="4343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HECM Is the Ideal Buffer Asset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26280" y="1252728"/>
            <a:ext cx="4343400" cy="795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526280" y="1252728"/>
            <a:ext cx="73152" cy="79552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690872" y="130759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Non-Correlated Growth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690872" y="1600200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HECM line of credit grows at the same rate as the loan balance — regardless of stock or bond market performance.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526280" y="2139696"/>
            <a:ext cx="4343400" cy="795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526280" y="2139696"/>
            <a:ext cx="73152" cy="79552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690872" y="219456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Tax-Free Access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690872" y="2487168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proceeds are not taxable income. Draws from the HECM LOC do not trigger federal or state income tax.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526280" y="3026664"/>
            <a:ext cx="4343400" cy="795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526280" y="3026664"/>
            <a:ext cx="73152" cy="79552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690872" y="3081528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Sequence-of-Returns Protection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4690872" y="337413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 from the HECM during down markets. Allow investment accounts to recover instead of locking in permanent losses.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526280" y="3913632"/>
            <a:ext cx="4343400" cy="795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526280" y="3913632"/>
            <a:ext cx="73152" cy="79552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690872" y="3968496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Delay Social Security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4690872" y="4261104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proceeds can bridge income gaps, allowing borrowers to delay Social Security and maximize their monthly benefit.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Source: Wade Pfau, Ph.D., CFA, RICP — The American College for Financial Services 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Generational Shift in Retirement Responsibility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457200" y="822960"/>
            <a:ext cx="8229600" cy="132588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822960"/>
            <a:ext cx="80467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 X: The First Generation to Retire Primarily on Self-Directed Accounts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365760" y="2286000"/>
            <a:ext cx="26974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65760" y="2286000"/>
            <a:ext cx="269748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2395728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655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Pension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457200" y="3081528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Most Gen X Workers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3447288"/>
            <a:ext cx="25146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Boomers and the Silent Generation, most Gen X employees have no employer-sponsored defined benefit plan.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00400" y="2286000"/>
            <a:ext cx="26974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200400" y="2286000"/>
            <a:ext cx="269748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291840" y="2395728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655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3291840" y="3081528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Self-Directed Decisions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91840" y="3447288"/>
            <a:ext cx="25146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allocation, withdrawal timing, and tax planning are entirely the responsibility of the individual investor.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035040" y="2286000"/>
            <a:ext cx="269748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035040" y="2286000"/>
            <a:ext cx="269748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126480" y="2395728"/>
            <a:ext cx="2514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655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 59½–73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6126480" y="3081528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IRA/401(k) Access Window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126480" y="3447288"/>
            <a:ext cx="25146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Funds available beginning at 59½. Required minimum distributions begin at 73. Tax exposure spans decades.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Social Security and pensions, every dollar withdrawn from a traditional IRA or 401(k) is ordinary income — fully taxable in the year of distribution.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Mortgage Interest Generally Deductible?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365760" y="822960"/>
            <a:ext cx="8412480" cy="65836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822960"/>
            <a:ext cx="8046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Yes — on qualified acquisition indebtedness, when itemized deductions </a:t>
            </a:r>
          </a:p>
          <a:p>
            <a:pPr marL="0" indent="0" algn="ctr">
              <a:buNone/>
            </a:pPr>
            <a:r>
              <a:rPr lang="en-US" sz="14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exceed the standard deduction.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600200"/>
            <a:ext cx="3886200" cy="3474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5760" y="1600200"/>
            <a:ext cx="3886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Acquisition Indebtedness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" y="1993392"/>
            <a:ext cx="3886200" cy="2606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02920" y="2103120"/>
            <a:ext cx="201168" cy="201168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95528" y="2057400"/>
            <a:ext cx="33375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debt used to buy, build, or substantially improve a qualified residence (IRC §163(h)(3))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02920" y="2697480"/>
            <a:ext cx="201168" cy="201168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95528" y="2651760"/>
            <a:ext cx="33375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HECM used as a purchase or refinance of a purchase mortgage qualifies as acquisition indebtedness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3291840"/>
            <a:ext cx="201168" cy="201168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95528" y="3246120"/>
            <a:ext cx="33375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is deductible when paid — not when it accrues on the balance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02920" y="3886200"/>
            <a:ext cx="201168" cy="201168"/>
          </a:xfrm>
          <a:prstGeom prst="ellipse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95528" y="3840480"/>
            <a:ext cx="333756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HECM's optional payment structure allows strategic timing of when interest is paid and deducted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892040" y="1600200"/>
            <a:ext cx="3886200" cy="3474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92040" y="1600200"/>
            <a:ext cx="3886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Itemized vs. Standard Deduction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892040" y="1993392"/>
            <a:ext cx="3886200" cy="2606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029200" y="2103120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321808" y="2057400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standard deduction: $14,600 (single) / $29,200 (married filing jointly)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029200" y="2578608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321808" y="2532888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Mortgage interest requires itemizing on Schedule A — not available with the standard deduction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029200" y="3054096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321808" y="3008376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 stacked interest payment can far exceed the standard deduction for mass affluent homeowners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029200" y="3529584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321808" y="348386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excess creates a dollar-for-dollar offset against Roth conversion income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029200" y="4005072"/>
            <a:ext cx="201168" cy="201168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321808" y="3959352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with your CPA — individual results vary based on income, state taxes, and other deductions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tax advice. Consult a qualified CPA or tax attorney. Deductibility depends on individual circumstances.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F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544484"/>
            <a:ext cx="768096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Would you prefer to pull money from an asset that is taxable or not taxable?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3456432"/>
            <a:ext cx="3611880" cy="111556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3456432"/>
            <a:ext cx="3611880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Taxed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Roth IRA  |  HECM Proceeds  |  After-Tax Savings | Home Equity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60520" y="3639312"/>
            <a:ext cx="822960" cy="82296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160520" y="3639312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A2F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0" y="3456432"/>
            <a:ext cx="3611880" cy="111556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0" y="3456432"/>
            <a:ext cx="3611880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Yet Taxed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Traditional IRA  |  401(k)  |  SEP IRA  |  Every dollar is ordinary income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SMPL Mortgage  |  john@smplmortgage.com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5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411480"/>
            <a:ext cx="8046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 tax brackets likely to be higher or lower for the mass affluent in the future?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365760" y="2788920"/>
            <a:ext cx="2697480" cy="1828800"/>
          </a:xfrm>
          <a:prstGeom prst="rect">
            <a:avLst/>
          </a:prstGeom>
          <a:solidFill>
            <a:srgbClr val="0A3E7E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2788920"/>
            <a:ext cx="2697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$34T+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3337560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National Debt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3675888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Historically, periods of extreme national debt resolve — at least in part — through higher income taxes. The U.S. is in uncharted territory.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00400" y="2788920"/>
            <a:ext cx="2697480" cy="1828800"/>
          </a:xfrm>
          <a:prstGeom prst="rect">
            <a:avLst/>
          </a:prstGeom>
          <a:solidFill>
            <a:srgbClr val="0A3E7E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0" y="2788920"/>
            <a:ext cx="2697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291840" y="3337560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TCJA Bracket Sunset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675888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2017 Tax Cuts and Jobs Act lower brackets expire unless Congress acts. Without action, marginal rates revert to pre-2017 levels.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035040" y="2788920"/>
            <a:ext cx="2697480" cy="1828800"/>
          </a:xfrm>
          <a:prstGeom prst="rect">
            <a:avLst/>
          </a:prstGeom>
          <a:solidFill>
            <a:srgbClr val="0A3E7E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035040" y="2788920"/>
            <a:ext cx="2697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C9A84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&lt;25%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126480" y="3337560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SS &amp; Medicare Funding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126480" y="3675888"/>
            <a:ext cx="2514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6E8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programs face long-term funding gaps. Tax increases on higher earners are among the few sustainable legislative solutions available.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Speculation based on current legislative and fiscal trends. This is not tax advice — consult a CPA.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 a Roth Conversion Generally Make Sense?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365760" y="804672"/>
            <a:ext cx="8412480" cy="56692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804672"/>
            <a:ext cx="8046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Yes — for the mass affluent homeowner, a Roth conversion is often the</a:t>
            </a: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highest-impact tax planning move available.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" y="1490472"/>
            <a:ext cx="4251960" cy="8869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65760" y="1490472"/>
            <a:ext cx="73152" cy="8869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1545336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Tax-Free Growth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40" y="1837944"/>
            <a:ext cx="393192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Roth accounts grow free of federal income tax. Every dollar of investment gain belongs to the account holder — not the IRS.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846320" y="1490472"/>
            <a:ext cx="4251960" cy="8869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846320" y="1490472"/>
            <a:ext cx="73152" cy="8869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0" y="1545336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Required Distributions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29200" y="1837944"/>
            <a:ext cx="393192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Roth IRAs carry no RMDs. Unlike traditional IRAs, there is no forced withdrawal schedule — giving full control over income timing.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65760" y="2496312"/>
            <a:ext cx="4251960" cy="8869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65760" y="2496312"/>
            <a:ext cx="73152" cy="8869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2551176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Estate Planning Benefit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2843784"/>
            <a:ext cx="393192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Heirs inherit Roth accounts income tax-free. Traditional IRA beneficiaries pay ordinary income tax on every distribution they take.  10 Year payout rule in place. 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846320" y="2496312"/>
            <a:ext cx="4251960" cy="8869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846320" y="2496312"/>
            <a:ext cx="73152" cy="8869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029200" y="2551176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Reduces IRMAA Exposure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029200" y="2843784"/>
            <a:ext cx="393192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Tax-free Roth income does not count toward Medicare IRMAA surcharge thresholds or the provisional income test for Social Security taxation.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65760" y="3502152"/>
            <a:ext cx="4251960" cy="8869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65760" y="3502152"/>
            <a:ext cx="73152" cy="8869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48640" y="3557016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Pre-Pay Tax at Known Rates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48640" y="3849624"/>
            <a:ext cx="393192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in today's tax rates before a potential legislative increase. Converting now can reduce the effective tax rate on decades of deferred wealth.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846320" y="3502152"/>
            <a:ext cx="4251960" cy="886968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846320" y="3502152"/>
            <a:ext cx="73152" cy="8869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0" y="3557016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HECM as the Tax Engine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029200" y="3849624"/>
            <a:ext cx="393192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HECM LOC draws to fund the tax bill on conversions — without liquidating the investment account. The portfolio continues to compound.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tax advice. Individual suitability depends on current tax rates, income, estate goals, and CPA guidance.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Acquisition Indebtedness: The Legal Foundation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365760" y="804672"/>
            <a:ext cx="8412480" cy="804672"/>
          </a:xfrm>
          <a:prstGeom prst="rect">
            <a:avLst/>
          </a:prstGeom>
          <a:solidFill>
            <a:srgbClr val="D6E8F7"/>
          </a:solidFill>
          <a:ln w="1905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804672"/>
            <a:ext cx="91440" cy="8046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4360" y="804672"/>
            <a:ext cx="80467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Definition:  </a:t>
            </a:r>
            <a:r>
              <a:rPr lang="en-US" sz="1300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Any debt used to buy, build, or substantially improve a qualified residence of the taxpayer.  IRC §163(h)(3)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65760" y="1737360"/>
            <a:ext cx="4251960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5760" y="1737360"/>
            <a:ext cx="42519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1847088"/>
            <a:ext cx="39776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Interest Deductible When Paid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2176272"/>
            <a:ext cx="3977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interest accrues monthly but is not required to be paid. When a voluntary payment is made, all accrued interest paid becomes deductible in that tax year — creating a single concentrated deduction.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846320" y="1737360"/>
            <a:ext cx="4251960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846320" y="1737360"/>
            <a:ext cx="42519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983480" y="1847088"/>
            <a:ext cx="39776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HECMs Are Uniquely Positioned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983480" y="2176272"/>
            <a:ext cx="3977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mortgages require scheduled monthly payments. HECMs do not. This optional payment structure is what makes deliberate interest stacking legally and practically possible.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5760" y="3154680"/>
            <a:ext cx="4251960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5760" y="3154680"/>
            <a:ext cx="42519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3264408"/>
            <a:ext cx="39776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Interest Stacking Is Legal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2920" y="3593592"/>
            <a:ext cx="3977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IRS allows interest to accumulate on qualified acquisition debt and be deducted in the year it is paid. There is no requirement to deduct interest annually as it accrues.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846320" y="3154680"/>
            <a:ext cx="4251960" cy="126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846320" y="3154680"/>
            <a:ext cx="4251960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983480" y="3264408"/>
            <a:ext cx="39776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Heirs May Also Benefit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983480" y="3593592"/>
            <a:ext cx="39776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Unpaid interest on a HECM may be deductible by heirs of a deceased HECM borrower. Reference: Dr. Barry Sacks, The Journal of Taxation. Consult a tax attorney.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IRC §163(h)(3)  |  Dr. Barry Sacks, The Journal of Taxation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Possible Roth Conversion Strategies Using a HECM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57200" y="804672"/>
            <a:ext cx="82296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the proper use of a HECM, homes full of dormant equity can fund the taxes needed to convert traditional IRAs into Roth IRAs — without depleting the investment account itself.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444752"/>
            <a:ext cx="841248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5760" y="1444752"/>
            <a:ext cx="658368" cy="98755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5760" y="1444752"/>
            <a:ext cx="658368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143000" y="15361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Multi-Year Partial Conversions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143000" y="1837944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strategic amounts annually over several years to remain within target tax brackets. Spreading the liability prevents a single large taxable event and allows the investor to manage bracket exposure year by year.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65760" y="2542032"/>
            <a:ext cx="841248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65760" y="2542032"/>
            <a:ext cx="658368" cy="98755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65760" y="2542032"/>
            <a:ext cx="658368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43000" y="263347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Voluntary Payments to Rebuild the Line of Credit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43000" y="2935224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Voluntary HECM payments reduce the loan balance. This directly increases the available Line of Credit, which then continues to grow at the compounding rate — effectively recycling the payment back into accessible equity.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65760" y="3639312"/>
            <a:ext cx="8412480" cy="987552"/>
          </a:xfrm>
          <a:prstGeom prst="rect">
            <a:avLst/>
          </a:prstGeom>
          <a:solidFill>
            <a:srgbClr val="FFFFFF"/>
          </a:solidFill>
          <a:ln w="25400">
            <a:solidFill>
              <a:srgbClr val="C9A84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5760" y="3639312"/>
            <a:ext cx="658368" cy="98755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65760" y="3639312"/>
            <a:ext cx="658368" cy="9875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2F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143000" y="373075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Lump Sum Conversion Paired with Interest Stacking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43000" y="4032504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 a larger Roth conversion in the same year a substantial voluntary HECM payment is made. The stacked, deductible acquisition interest offsets the conversion's taxable income — potentially eliminating the federal tax on the conversion entirely.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vary. Consult a CPA and licensed financial advisor.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Interest Stacking: How It Works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365760" y="804672"/>
            <a:ext cx="8412480" cy="68580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804672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Interest stacking is the deliberate accumulation of HECM mortgage interest over multiple years, then deducting it all in a single year when a voluntary lump sum payment is made — creating a concentrated, legal tax deduction.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274320" y="1627632"/>
            <a:ext cx="1627632" cy="2999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74320" y="1627632"/>
            <a:ext cx="1627632" cy="45720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74320" y="1627632"/>
            <a:ext cx="16276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2130552"/>
            <a:ext cx="144475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HECM Originated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65760" y="2542032"/>
            <a:ext cx="1444752" cy="1993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Established on primary residence as acquisition indebtedness. Loan balance begins accruing interest with no required payment.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911096" y="2834640"/>
            <a:ext cx="36576" cy="0"/>
          </a:xfrm>
          <a:prstGeom prst="line">
            <a:avLst/>
          </a:prstGeom>
          <a:noFill/>
          <a:ln w="254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947672" y="1627632"/>
            <a:ext cx="1627632" cy="2999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947672" y="1627632"/>
            <a:ext cx="1627632" cy="45720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947672" y="1627632"/>
            <a:ext cx="16276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039112" y="2130552"/>
            <a:ext cx="144475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Interest Accrues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039112" y="2542032"/>
            <a:ext cx="1444752" cy="1993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monthly payment made. Interest stacks on the loan balance for 2-3 years, compounding over time.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584448" y="2834640"/>
            <a:ext cx="36576" cy="0"/>
          </a:xfrm>
          <a:prstGeom prst="line">
            <a:avLst/>
          </a:prstGeom>
          <a:noFill/>
          <a:ln w="254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621024" y="1627632"/>
            <a:ext cx="1627632" cy="2999232"/>
          </a:xfrm>
          <a:prstGeom prst="rect">
            <a:avLst/>
          </a:prstGeom>
          <a:solidFill>
            <a:srgbClr val="FFFFFF"/>
          </a:solidFill>
          <a:ln w="25400">
            <a:solidFill>
              <a:srgbClr val="C9A84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3621024" y="1627632"/>
            <a:ext cx="1627632" cy="4572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621024" y="1627632"/>
            <a:ext cx="16276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2F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712464" y="2130552"/>
            <a:ext cx="144475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Voluntary Payment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712464" y="2542032"/>
            <a:ext cx="1444752" cy="1993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strategic lump sum is paid. All accrued interest paid in that year becomes deductible on Schedule A. Lender issues a 1098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257800" y="2834640"/>
            <a:ext cx="36576" cy="0"/>
          </a:xfrm>
          <a:prstGeom prst="line">
            <a:avLst/>
          </a:prstGeom>
          <a:noFill/>
          <a:ln w="254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5294376" y="1627632"/>
            <a:ext cx="1627632" cy="2999232"/>
          </a:xfrm>
          <a:prstGeom prst="rect">
            <a:avLst/>
          </a:prstGeom>
          <a:solidFill>
            <a:srgbClr val="FFFFFF"/>
          </a:solidFill>
          <a:ln w="25400">
            <a:solidFill>
              <a:srgbClr val="C9A84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5294376" y="1627632"/>
            <a:ext cx="1627632" cy="45720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294376" y="1627632"/>
            <a:ext cx="16276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A2F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4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385816" y="2130552"/>
            <a:ext cx="144475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Roth Conversion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385816" y="2542032"/>
            <a:ext cx="1444752" cy="1993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Roth conversion is executed in the same tax year. The large deduction offsets the conversion's taxable income.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931152" y="2834640"/>
            <a:ext cx="36576" cy="0"/>
          </a:xfrm>
          <a:prstGeom prst="line">
            <a:avLst/>
          </a:prstGeom>
          <a:noFill/>
          <a:ln w="254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6967728" y="1627632"/>
            <a:ext cx="1627632" cy="2999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967728" y="1627632"/>
            <a:ext cx="1627632" cy="45720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967728" y="1627632"/>
            <a:ext cx="16276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5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059168" y="2130552"/>
            <a:ext cx="144475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 Grows, Repeat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059168" y="2542032"/>
            <a:ext cx="1444752" cy="1993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HECM LOC grows from the payment. The strategy can be repeated on a 2-5 year cycle for systematic Roth conversion.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interest stacking is legal under IRC §163(h)(3). Tax outcomes depend on individual circumstances. Consult a CPA or tax attorney.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Study: John &amp; Tina Thompson — Personal Strategy Overview – 2 Goals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274320" y="804672"/>
            <a:ext cx="2834640" cy="3474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804672"/>
            <a:ext cx="28346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Client Profile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188720"/>
            <a:ext cx="2834640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74320" y="1216152"/>
            <a:ext cx="2834640" cy="411480"/>
          </a:xfrm>
          <a:prstGeom prst="rect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93192" y="127101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Borrower Age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1783080" y="127101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93192" y="168249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Value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1783080" y="168249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$950,000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74320" y="2039112"/>
            <a:ext cx="2834640" cy="411480"/>
          </a:xfrm>
          <a:prstGeom prst="rect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93192" y="209397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Loan Balance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783080" y="209397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$323,470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93192" y="250545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LOC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1783080" y="250545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$4,280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862072"/>
            <a:ext cx="2834640" cy="411480"/>
          </a:xfrm>
          <a:prstGeom prst="rect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93192" y="291693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Equity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1783080" y="291693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$626,530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93192" y="332841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Appreciation Rate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783080" y="332841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3% annually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4320" y="3685032"/>
            <a:ext cx="2834640" cy="411480"/>
          </a:xfrm>
          <a:prstGeom prst="rect">
            <a:avLst/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93192" y="373989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IRA To be converted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1783080" y="373989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$1,000,000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93192" y="4151376"/>
            <a:ext cx="13258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Schedule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783080" y="4151376"/>
            <a:ext cx="1234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$150K at Yrs 3, 6, 9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3337560" y="804672"/>
            <a:ext cx="5532120" cy="3474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3337560" y="804672"/>
            <a:ext cx="5532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Three-Phase Interest Stacking Strategy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337560" y="1188720"/>
            <a:ext cx="553212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337560" y="1188720"/>
            <a:ext cx="1051560" cy="109728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3337560" y="1188720"/>
            <a:ext cx="1051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1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 65  (Year 3)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480560" y="1280160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$150,000 Voluntary Payment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4480560" y="1591056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balance: $246,561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4480560" y="1801368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LOC: $155,247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480560" y="2029968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Accrued interest paid → deductible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3337560" y="2359152"/>
            <a:ext cx="553212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3337560" y="2359152"/>
            <a:ext cx="1051560" cy="1097280"/>
          </a:xfrm>
          <a:prstGeom prst="rect">
            <a:avLst/>
          </a:prstGeom>
          <a:solidFill>
            <a:srgbClr val="1A7DC4"/>
          </a:solidFill>
          <a:ln w="12700">
            <a:solidFill>
              <a:srgbClr val="1A7D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3337560" y="2359152"/>
            <a:ext cx="1051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2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 68  (Year 6)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480560" y="2450592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$150,000 Voluntary Payment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4480560" y="2761488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balance: $152,273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4480560" y="2971800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LOC: $340,326</a:t>
            </a:r>
            <a:endParaRPr lang="en-US" sz="1050" dirty="0"/>
          </a:p>
        </p:txBody>
      </p:sp>
      <p:sp>
        <p:nvSpPr>
          <p:cNvPr id="43" name="Text 41"/>
          <p:cNvSpPr/>
          <p:nvPr/>
        </p:nvSpPr>
        <p:spPr>
          <a:xfrm>
            <a:off x="4480560" y="3200400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7D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stacked interest → deductible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3337560" y="3529584"/>
            <a:ext cx="553212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3337560" y="3529584"/>
            <a:ext cx="1051560" cy="1097280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3337560" y="3529584"/>
            <a:ext cx="1051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3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 71  (Year 9)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4480560" y="3621024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D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$150,000 Voluntary Payment</a:t>
            </a:r>
            <a:endParaRPr lang="en-US" sz="1300" dirty="0"/>
          </a:p>
        </p:txBody>
      </p:sp>
      <p:sp>
        <p:nvSpPr>
          <p:cNvPr id="48" name="Text 46"/>
          <p:cNvSpPr/>
          <p:nvPr/>
        </p:nvSpPr>
        <p:spPr>
          <a:xfrm>
            <a:off x="4480560" y="3931920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balance: $36,680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4480560" y="4142232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LOC: $567,226</a:t>
            </a:r>
            <a:endParaRPr lang="en-US" sz="1050" dirty="0"/>
          </a:p>
        </p:txBody>
      </p:sp>
      <p:sp>
        <p:nvSpPr>
          <p:cNvPr id="50" name="Text 48"/>
          <p:cNvSpPr/>
          <p:nvPr/>
        </p:nvSpPr>
        <p:spPr>
          <a:xfrm>
            <a:off x="4480560" y="4370832"/>
            <a:ext cx="4297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7AE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stacking deduction taken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illustration — not a commitment to lend. All figures from REVERSE plus 2026 amortization model. Consult a CPA.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Thompson HECM — LOC Growth &amp; Long-Term Outlook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256032" y="804672"/>
            <a:ext cx="2029968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56032" y="804672"/>
            <a:ext cx="2029968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01752" y="877824"/>
            <a:ext cx="19385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55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$323,470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01752" y="1335024"/>
            <a:ext cx="193852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Loan Balance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(Age 62)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423160" y="804672"/>
            <a:ext cx="2029968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423160" y="804672"/>
            <a:ext cx="2029968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468880" y="877824"/>
            <a:ext cx="19385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55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$363,062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2468880" y="1335024"/>
            <a:ext cx="193852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Balance After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(Age 73)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590288" y="804672"/>
            <a:ext cx="2029968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590288" y="804672"/>
            <a:ext cx="2029968" cy="64008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636008" y="877824"/>
            <a:ext cx="19385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559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$328,694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636008" y="1335024"/>
            <a:ext cx="193852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LOC After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(Age 73)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757416" y="804672"/>
            <a:ext cx="2029968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757416" y="804672"/>
            <a:ext cx="2029968" cy="6400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803136" y="877824"/>
            <a:ext cx="19385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7AE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$2,056,232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803136" y="1335024"/>
            <a:ext cx="193852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LOC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(Age 100)</a:t>
            </a:r>
            <a:endParaRPr lang="en-US" sz="95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56032" y="1874520"/>
          <a:ext cx="7168896" cy="2880360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F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Home Value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F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Pmts/Draws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F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 &amp; Ins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F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Loan Bal.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F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90EE9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Avail. LOC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F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F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$950,000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$323,470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70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$4,280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$626,530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$1,038,091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($145,097)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$26,380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$251,808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70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$150,000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$786,283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$1,168,380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($42,460)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$29,248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$295,494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70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$231,719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$872,886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$1,315,022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($32,885)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$33,684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$363,062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70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$328,694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$951,960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$1,395,107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$27,304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$415,876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70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$376,509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$979,231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$1,617,311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$38,342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$584,014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70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$528,731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$1,033,297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$2,173,531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$75,613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$1,151,707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70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$1,042,686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$1,021,824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$2,921,044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$149,113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$2,271,227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70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$2,056,232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E2D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$649,817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Shape 19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274320" y="486918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REVERSE plus 2026 amortization model. 3% home appreciation. Payment years include LOC draw to fund remaining Roth conversion tax + $150K voluntary payment. Sample illustration only.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0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Thompson HECM — Loan Parameters &amp; Structure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566928"/>
            <a:ext cx="8503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0C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REVERSE plus 2026 Amortization Model  •  Sample illustration only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74320" y="1005840"/>
            <a:ext cx="3931920" cy="3474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00584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Borrower &amp; Property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74320" y="1353312"/>
            <a:ext cx="3931920" cy="329184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4048" y="1353312"/>
            <a:ext cx="24377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Youngest Borrower Age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2712110" y="1353312"/>
            <a:ext cx="138440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74320" y="1682496"/>
            <a:ext cx="39319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84048" y="1682496"/>
            <a:ext cx="24377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Value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712110" y="1682496"/>
            <a:ext cx="138440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$950,000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74320" y="2011680"/>
            <a:ext cx="3931920" cy="329184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4048" y="2011680"/>
            <a:ext cx="24377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Claim Amount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712110" y="2011680"/>
            <a:ext cx="138440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$950,000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2340864"/>
            <a:ext cx="39319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4048" y="2340864"/>
            <a:ext cx="24377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712110" y="2340864"/>
            <a:ext cx="138440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2.000%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4320" y="2670048"/>
            <a:ext cx="3931920" cy="329184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84048" y="2670048"/>
            <a:ext cx="243779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to Value (LTV)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712110" y="2670048"/>
            <a:ext cx="138440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34.5%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480560" y="1005840"/>
            <a:ext cx="4389120" cy="34747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480560" y="1005840"/>
            <a:ext cx="4389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Funding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480560" y="1353312"/>
            <a:ext cx="4389120" cy="329184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90288" y="1353312"/>
            <a:ext cx="2852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Amount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333488" y="1353312"/>
            <a:ext cx="1426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$327,750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480560" y="1682496"/>
            <a:ext cx="43891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90288" y="1682496"/>
            <a:ext cx="2852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Fees &amp; Costs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333488" y="1682496"/>
            <a:ext cx="1426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($28,470)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480560" y="2011680"/>
            <a:ext cx="4389120" cy="329184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90288" y="2011680"/>
            <a:ext cx="2852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Payoffs (Existing Mortgage)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333488" y="2011680"/>
            <a:ext cx="1426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($295,000)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480560" y="2340864"/>
            <a:ext cx="43891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90288" y="2340864"/>
            <a:ext cx="2852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at Close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333488" y="2340864"/>
            <a:ext cx="1426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480560" y="2670048"/>
            <a:ext cx="4389120" cy="329184"/>
          </a:xfrm>
          <a:prstGeom prst="rect">
            <a:avLst/>
          </a:prstGeom>
          <a:solidFill>
            <a:srgbClr val="EAF3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590288" y="2670048"/>
            <a:ext cx="2852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Line of Credit (LOC)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7333488" y="2670048"/>
            <a:ext cx="1426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$4,280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480560" y="2999232"/>
            <a:ext cx="43891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90288" y="2999232"/>
            <a:ext cx="2852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Available Year 1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7333488" y="2999232"/>
            <a:ext cx="1426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$4,280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4480560" y="3328416"/>
            <a:ext cx="4389120" cy="329184"/>
          </a:xfrm>
          <a:prstGeom prst="rect">
            <a:avLst/>
          </a:prstGeom>
          <a:solidFill>
            <a:srgbClr val="EAF3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590288" y="3328416"/>
            <a:ext cx="2852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Loan Amount (UPB)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7333488" y="3328416"/>
            <a:ext cx="1426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$323,470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274320" y="4160520"/>
            <a:ext cx="2651760" cy="658368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5000"/>
              </a:srgbClr>
            </a:outerShdw>
          </a:effectLst>
        </p:spPr>
      </p:sp>
      <p:sp>
        <p:nvSpPr>
          <p:cNvPr id="47" name="Text 45"/>
          <p:cNvSpPr/>
          <p:nvPr/>
        </p:nvSpPr>
        <p:spPr>
          <a:xfrm>
            <a:off x="274320" y="4197096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$323,470</a:t>
            </a:r>
            <a:endParaRPr lang="en-US" sz="2000" dirty="0"/>
          </a:p>
        </p:txBody>
      </p:sp>
      <p:sp>
        <p:nvSpPr>
          <p:cNvPr id="48" name="Text 46"/>
          <p:cNvSpPr/>
          <p:nvPr/>
        </p:nvSpPr>
        <p:spPr>
          <a:xfrm>
            <a:off x="274320" y="4544568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C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UPB</a:t>
            </a:r>
            <a:endParaRPr lang="en-US" sz="950" dirty="0"/>
          </a:p>
        </p:txBody>
      </p:sp>
      <p:sp>
        <p:nvSpPr>
          <p:cNvPr id="49" name="Shape 47"/>
          <p:cNvSpPr/>
          <p:nvPr/>
        </p:nvSpPr>
        <p:spPr>
          <a:xfrm>
            <a:off x="3218688" y="4160520"/>
            <a:ext cx="2651760" cy="658368"/>
          </a:xfrm>
          <a:prstGeom prst="rect">
            <a:avLst/>
          </a:prstGeom>
          <a:solidFill>
            <a:srgbClr val="1A7DC4"/>
          </a:solidFill>
          <a:ln w="12700">
            <a:solidFill>
              <a:srgbClr val="1A7DC4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5000"/>
              </a:srgbClr>
            </a:outerShdw>
          </a:effectLst>
        </p:spPr>
      </p:sp>
      <p:sp>
        <p:nvSpPr>
          <p:cNvPr id="50" name="Text 48"/>
          <p:cNvSpPr/>
          <p:nvPr/>
        </p:nvSpPr>
        <p:spPr>
          <a:xfrm>
            <a:off x="3218688" y="4197096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$4,280</a:t>
            </a:r>
            <a:endParaRPr lang="en-US" sz="2000" dirty="0"/>
          </a:p>
        </p:txBody>
      </p:sp>
      <p:sp>
        <p:nvSpPr>
          <p:cNvPr id="51" name="Text 49"/>
          <p:cNvSpPr/>
          <p:nvPr/>
        </p:nvSpPr>
        <p:spPr>
          <a:xfrm>
            <a:off x="3218688" y="4544568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C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 Available Yr 1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6163056" y="4160520"/>
            <a:ext cx="2651760" cy="658368"/>
          </a:xfrm>
          <a:prstGeom prst="rect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5000"/>
              </a:srgbClr>
            </a:outerShdw>
          </a:effectLst>
        </p:spPr>
      </p:sp>
      <p:sp>
        <p:nvSpPr>
          <p:cNvPr id="53" name="Text 51"/>
          <p:cNvSpPr/>
          <p:nvPr/>
        </p:nvSpPr>
        <p:spPr>
          <a:xfrm>
            <a:off x="6163056" y="4197096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$626,530</a:t>
            </a:r>
            <a:endParaRPr lang="en-US" sz="2000" dirty="0"/>
          </a:p>
        </p:txBody>
      </p:sp>
      <p:sp>
        <p:nvSpPr>
          <p:cNvPr id="54" name="Text 52"/>
          <p:cNvSpPr/>
          <p:nvPr/>
        </p:nvSpPr>
        <p:spPr>
          <a:xfrm>
            <a:off x="6163056" y="4544568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CC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Equity</a:t>
            </a:r>
            <a:endParaRPr lang="en-US" sz="950" dirty="0"/>
          </a:p>
        </p:txBody>
      </p:sp>
      <p:sp>
        <p:nvSpPr>
          <p:cNvPr id="55" name="Shape 53"/>
          <p:cNvSpPr/>
          <p:nvPr/>
        </p:nvSpPr>
        <p:spPr>
          <a:xfrm>
            <a:off x="0" y="4937760"/>
            <a:ext cx="9144000" cy="20574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82880" y="4937760"/>
            <a:ext cx="877824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REVERSE plus 2026 amortization model. Sample illustration — not a commitment to lend. Consult a CPA.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0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Thompson HECM — Form 1098 Deductible Interest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566928"/>
            <a:ext cx="8503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0C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voluntary payments create three concentrated deduction events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74320" y="1005840"/>
            <a:ext cx="8595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$150,000 voluntary payment triggers a Form 1098 reporting the accrued mortgage interest paid — deductible on Schedule A. The longer the stacking period, the larger the deduction.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4320" y="1508760"/>
            <a:ext cx="576072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 rot="16200000">
            <a:off x="274320" y="1554480"/>
            <a:ext cx="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Allocation ($)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274320" y="4553712"/>
            <a:ext cx="475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$0K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777240" y="3642360"/>
            <a:ext cx="5212080" cy="0"/>
          </a:xfrm>
          <a:prstGeom prst="line">
            <a:avLst/>
          </a:prstGeom>
          <a:noFill/>
          <a:ln w="12700">
            <a:solidFill>
              <a:srgbClr val="E0E8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3532632"/>
            <a:ext cx="475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$50K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777240" y="2621280"/>
            <a:ext cx="5212080" cy="0"/>
          </a:xfrm>
          <a:prstGeom prst="line">
            <a:avLst/>
          </a:prstGeom>
          <a:noFill/>
          <a:ln w="12700">
            <a:solidFill>
              <a:srgbClr val="E0E8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4320" y="2511552"/>
            <a:ext cx="475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$100K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777240" y="1600200"/>
            <a:ext cx="5212080" cy="0"/>
          </a:xfrm>
          <a:prstGeom prst="line">
            <a:avLst/>
          </a:prstGeom>
          <a:noFill/>
          <a:ln w="12700">
            <a:solidFill>
              <a:srgbClr val="E0E8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1490472"/>
            <a:ext cx="475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$150K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1497330" y="3092815"/>
            <a:ext cx="777240" cy="1570625"/>
          </a:xfrm>
          <a:prstGeom prst="rect">
            <a:avLst/>
          </a:prstGeom>
          <a:solidFill>
            <a:srgbClr val="A8C4E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97330" y="3786687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$76,910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1497330" y="2986602"/>
            <a:ext cx="777240" cy="106213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497330" y="1600200"/>
            <a:ext cx="777240" cy="1386402"/>
          </a:xfrm>
          <a:prstGeom prst="rect">
            <a:avLst/>
          </a:prstGeom>
          <a:solidFill>
            <a:srgbClr val="06559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497330" y="2201961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$67,889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1497330" y="1344168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$150,000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497330" y="4709160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1497330" y="4910328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65  (Year 3)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2994660" y="3171683"/>
            <a:ext cx="777240" cy="1491757"/>
          </a:xfrm>
          <a:prstGeom prst="rect">
            <a:avLst/>
          </a:prstGeom>
          <a:solidFill>
            <a:srgbClr val="A8C4E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4660" y="3826121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$73,048</a:t>
            </a:r>
            <a:endParaRPr lang="en-US" sz="750" dirty="0"/>
          </a:p>
        </p:txBody>
      </p:sp>
      <p:sp>
        <p:nvSpPr>
          <p:cNvPr id="26" name="Shape 24"/>
          <p:cNvSpPr/>
          <p:nvPr/>
        </p:nvSpPr>
        <p:spPr>
          <a:xfrm>
            <a:off x="2994660" y="3059875"/>
            <a:ext cx="777240" cy="111808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994660" y="1600200"/>
            <a:ext cx="777240" cy="1459675"/>
          </a:xfrm>
          <a:prstGeom prst="rect">
            <a:avLst/>
          </a:prstGeom>
          <a:solidFill>
            <a:srgbClr val="1A7DC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994660" y="2238597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$71,477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2994660" y="1344168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$150,000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2994660" y="4709160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2994660" y="4910328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69  (Year 7)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4491990" y="2706111"/>
            <a:ext cx="777240" cy="1957329"/>
          </a:xfrm>
          <a:prstGeom prst="rect">
            <a:avLst/>
          </a:prstGeom>
          <a:solidFill>
            <a:srgbClr val="A8C4E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491990" y="3593336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$95,846</a:t>
            </a:r>
            <a:endParaRPr lang="en-US" sz="750" dirty="0"/>
          </a:p>
        </p:txBody>
      </p:sp>
      <p:sp>
        <p:nvSpPr>
          <p:cNvPr id="34" name="Shape 32"/>
          <p:cNvSpPr/>
          <p:nvPr/>
        </p:nvSpPr>
        <p:spPr>
          <a:xfrm>
            <a:off x="4491990" y="2627386"/>
            <a:ext cx="777240" cy="78725"/>
          </a:xfrm>
          <a:prstGeom prst="rect">
            <a:avLst/>
          </a:prstGeom>
          <a:solidFill>
            <a:srgbClr val="C9A84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491990" y="1600200"/>
            <a:ext cx="777240" cy="1027186"/>
          </a:xfrm>
          <a:prstGeom prst="rect">
            <a:avLst/>
          </a:prstGeom>
          <a:solidFill>
            <a:srgbClr val="27AE6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491990" y="2022353"/>
            <a:ext cx="777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$50,299</a:t>
            </a:r>
            <a:endParaRPr lang="en-US" sz="750" dirty="0"/>
          </a:p>
        </p:txBody>
      </p:sp>
      <p:sp>
        <p:nvSpPr>
          <p:cNvPr id="37" name="Text 35"/>
          <p:cNvSpPr/>
          <p:nvPr/>
        </p:nvSpPr>
        <p:spPr>
          <a:xfrm>
            <a:off x="4491990" y="1344168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A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$150,000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4491990" y="4709160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4491990" y="4910328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73  (Year 11)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6263640" y="1572768"/>
            <a:ext cx="201168" cy="164592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19672" y="1572768"/>
            <a:ext cx="2350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Mortgage Interest (Deductible)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6263640" y="1892808"/>
            <a:ext cx="201168" cy="164592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19672" y="1892808"/>
            <a:ext cx="2350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Mortgage Insurance Prem.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6263640" y="2212848"/>
            <a:ext cx="201168" cy="164592"/>
          </a:xfrm>
          <a:prstGeom prst="rect">
            <a:avLst/>
          </a:prstGeom>
          <a:solidFill>
            <a:srgbClr val="A8C4E0"/>
          </a:solidFill>
          <a:ln w="12700">
            <a:solidFill>
              <a:srgbClr val="A8C4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19672" y="2212848"/>
            <a:ext cx="23500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to Principal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6263640" y="2606040"/>
            <a:ext cx="2606040" cy="310896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263640" y="260604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Deduction Summary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6263640" y="2916936"/>
            <a:ext cx="2606040" cy="310896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355080" y="2916936"/>
            <a:ext cx="1563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(Age 65)</a:t>
            </a:r>
            <a:endParaRPr lang="en-US" sz="950" dirty="0"/>
          </a:p>
        </p:txBody>
      </p:sp>
      <p:sp>
        <p:nvSpPr>
          <p:cNvPr id="50" name="Text 48"/>
          <p:cNvSpPr/>
          <p:nvPr/>
        </p:nvSpPr>
        <p:spPr>
          <a:xfrm>
            <a:off x="7827264" y="2916936"/>
            <a:ext cx="9509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$73,090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263640" y="3227832"/>
            <a:ext cx="2606040" cy="310896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355080" y="3227832"/>
            <a:ext cx="1563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(Age 69)</a:t>
            </a:r>
            <a:endParaRPr lang="en-US" sz="950" dirty="0"/>
          </a:p>
        </p:txBody>
      </p:sp>
      <p:sp>
        <p:nvSpPr>
          <p:cNvPr id="53" name="Text 51"/>
          <p:cNvSpPr/>
          <p:nvPr/>
        </p:nvSpPr>
        <p:spPr>
          <a:xfrm>
            <a:off x="7827264" y="3227832"/>
            <a:ext cx="9509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$76,952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6263640" y="3538728"/>
            <a:ext cx="2606040" cy="310896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355080" y="3538728"/>
            <a:ext cx="1563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(Age 73)</a:t>
            </a:r>
            <a:endParaRPr lang="en-US" sz="950" dirty="0"/>
          </a:p>
        </p:txBody>
      </p:sp>
      <p:sp>
        <p:nvSpPr>
          <p:cNvPr id="56" name="Text 54"/>
          <p:cNvSpPr/>
          <p:nvPr/>
        </p:nvSpPr>
        <p:spPr>
          <a:xfrm>
            <a:off x="7827264" y="3538728"/>
            <a:ext cx="9509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$54,154</a:t>
            </a:r>
            <a:endParaRPr lang="en-US" sz="950" dirty="0"/>
          </a:p>
        </p:txBody>
      </p:sp>
      <p:sp>
        <p:nvSpPr>
          <p:cNvPr id="57" name="Shape 55"/>
          <p:cNvSpPr/>
          <p:nvPr/>
        </p:nvSpPr>
        <p:spPr>
          <a:xfrm>
            <a:off x="6263640" y="3849624"/>
            <a:ext cx="2606040" cy="310896"/>
          </a:xfrm>
          <a:prstGeom prst="rect">
            <a:avLst/>
          </a:prstGeom>
          <a:solidFill>
            <a:srgbClr val="EAF3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6355080" y="3849624"/>
            <a:ext cx="15636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Deductible</a:t>
            </a:r>
            <a:endParaRPr lang="en-US" sz="950" dirty="0"/>
          </a:p>
        </p:txBody>
      </p:sp>
      <p:sp>
        <p:nvSpPr>
          <p:cNvPr id="59" name="Text 57"/>
          <p:cNvSpPr/>
          <p:nvPr/>
        </p:nvSpPr>
        <p:spPr>
          <a:xfrm>
            <a:off x="7827264" y="3849624"/>
            <a:ext cx="9509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$204,196</a:t>
            </a:r>
            <a:endParaRPr lang="en-US" sz="950" dirty="0"/>
          </a:p>
        </p:txBody>
      </p:sp>
      <p:sp>
        <p:nvSpPr>
          <p:cNvPr id="60" name="Shape 58"/>
          <p:cNvSpPr/>
          <p:nvPr/>
        </p:nvSpPr>
        <p:spPr>
          <a:xfrm>
            <a:off x="6263640" y="4187952"/>
            <a:ext cx="2606040" cy="566928"/>
          </a:xfrm>
          <a:prstGeom prst="rect">
            <a:avLst/>
          </a:prstGeom>
          <a:solidFill>
            <a:srgbClr val="EAF3FF"/>
          </a:solidFill>
          <a:ln w="12700">
            <a:solidFill>
              <a:srgbClr val="1A7DC4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355080" y="4187952"/>
            <a:ext cx="2423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i="1" dirty="0">
                <a:solidFill>
                  <a:srgbClr val="0A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$204,196 in deductible interest offsets Roth conversion income — potentially eliminating federal &amp; CA tax on $450K in IRA conversions.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0" y="4937760"/>
            <a:ext cx="9144000" cy="20574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82880" y="4937760"/>
            <a:ext cx="877824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Whether amounts qualify as tax deductions depends on individual circumstances. Consult a CPA or tax attorney. Not tax advice.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0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Thompson HECM — Full Amortization Table (Age 62–100)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566928"/>
            <a:ext cx="8503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0C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REVERSE plus 2026  |  3% annual home appreciation  |  Blue rows = payment &amp; draw years (net of $150K payment − tax draw)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048256" y="960120"/>
            <a:ext cx="5047488" cy="256032"/>
          </a:xfrm>
          <a:prstGeom prst="rect">
            <a:avLst/>
          </a:prstGeom>
          <a:solidFill>
            <a:srgbClr val="1E2D3D"/>
          </a:solidFill>
          <a:ln w="12700">
            <a:solidFill>
              <a:srgbClr val="1E2D3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048256" y="96012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2340864" y="960120"/>
            <a:ext cx="877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Value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3218688" y="960120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Pmts/Draws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3986784" y="960120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 &amp; Ins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4645152" y="960120"/>
            <a:ext cx="768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Bal.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5413248" y="960120"/>
            <a:ext cx="877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Avail. LOC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6291072" y="960120"/>
            <a:ext cx="8046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2048256" y="1216152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84832" y="1216152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720" dirty="0"/>
          </a:p>
        </p:txBody>
      </p:sp>
      <p:sp>
        <p:nvSpPr>
          <p:cNvPr id="16" name="Text 14"/>
          <p:cNvSpPr/>
          <p:nvPr/>
        </p:nvSpPr>
        <p:spPr>
          <a:xfrm>
            <a:off x="2377440" y="121615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$950,000</a:t>
            </a:r>
            <a:endParaRPr lang="en-US" sz="720" dirty="0"/>
          </a:p>
        </p:txBody>
      </p:sp>
      <p:sp>
        <p:nvSpPr>
          <p:cNvPr id="17" name="Text 15"/>
          <p:cNvSpPr/>
          <p:nvPr/>
        </p:nvSpPr>
        <p:spPr>
          <a:xfrm>
            <a:off x="3255264" y="121615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8" name="Text 16"/>
          <p:cNvSpPr/>
          <p:nvPr/>
        </p:nvSpPr>
        <p:spPr>
          <a:xfrm>
            <a:off x="4023360" y="1216152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9" name="Text 17"/>
          <p:cNvSpPr/>
          <p:nvPr/>
        </p:nvSpPr>
        <p:spPr>
          <a:xfrm>
            <a:off x="4681728" y="121615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$323,470</a:t>
            </a:r>
            <a:endParaRPr lang="en-US" sz="720" dirty="0"/>
          </a:p>
        </p:txBody>
      </p:sp>
      <p:sp>
        <p:nvSpPr>
          <p:cNvPr id="20" name="Text 18"/>
          <p:cNvSpPr/>
          <p:nvPr/>
        </p:nvSpPr>
        <p:spPr>
          <a:xfrm>
            <a:off x="5449824" y="121615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$4,280</a:t>
            </a:r>
            <a:endParaRPr lang="en-US" sz="720" dirty="0"/>
          </a:p>
        </p:txBody>
      </p:sp>
      <p:sp>
        <p:nvSpPr>
          <p:cNvPr id="21" name="Text 19"/>
          <p:cNvSpPr/>
          <p:nvPr/>
        </p:nvSpPr>
        <p:spPr>
          <a:xfrm>
            <a:off x="6327648" y="1216152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$626,530</a:t>
            </a:r>
            <a:endParaRPr lang="en-US" sz="720" dirty="0"/>
          </a:p>
        </p:txBody>
      </p:sp>
      <p:sp>
        <p:nvSpPr>
          <p:cNvPr id="22" name="Shape 20"/>
          <p:cNvSpPr/>
          <p:nvPr/>
        </p:nvSpPr>
        <p:spPr>
          <a:xfrm>
            <a:off x="2048256" y="1314907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084832" y="1314907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720" dirty="0"/>
          </a:p>
        </p:txBody>
      </p:sp>
      <p:sp>
        <p:nvSpPr>
          <p:cNvPr id="24" name="Text 22"/>
          <p:cNvSpPr/>
          <p:nvPr/>
        </p:nvSpPr>
        <p:spPr>
          <a:xfrm>
            <a:off x="2377440" y="1314907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$978,500</a:t>
            </a:r>
            <a:endParaRPr lang="en-US" sz="720" dirty="0"/>
          </a:p>
        </p:txBody>
      </p:sp>
      <p:sp>
        <p:nvSpPr>
          <p:cNvPr id="25" name="Text 23"/>
          <p:cNvSpPr/>
          <p:nvPr/>
        </p:nvSpPr>
        <p:spPr>
          <a:xfrm>
            <a:off x="3255264" y="1314907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6" name="Text 24"/>
          <p:cNvSpPr/>
          <p:nvPr/>
        </p:nvSpPr>
        <p:spPr>
          <a:xfrm>
            <a:off x="4023360" y="1314907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$22,729</a:t>
            </a:r>
            <a:endParaRPr lang="en-US" sz="720" dirty="0"/>
          </a:p>
        </p:txBody>
      </p:sp>
      <p:sp>
        <p:nvSpPr>
          <p:cNvPr id="27" name="Text 25"/>
          <p:cNvSpPr/>
          <p:nvPr/>
        </p:nvSpPr>
        <p:spPr>
          <a:xfrm>
            <a:off x="4681728" y="1314907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$346,199</a:t>
            </a:r>
            <a:endParaRPr lang="en-US" sz="720" dirty="0"/>
          </a:p>
        </p:txBody>
      </p:sp>
      <p:sp>
        <p:nvSpPr>
          <p:cNvPr id="28" name="Text 26"/>
          <p:cNvSpPr/>
          <p:nvPr/>
        </p:nvSpPr>
        <p:spPr>
          <a:xfrm>
            <a:off x="5449824" y="1314907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$4,581</a:t>
            </a:r>
            <a:endParaRPr lang="en-US" sz="720" dirty="0"/>
          </a:p>
        </p:txBody>
      </p:sp>
      <p:sp>
        <p:nvSpPr>
          <p:cNvPr id="29" name="Text 27"/>
          <p:cNvSpPr/>
          <p:nvPr/>
        </p:nvSpPr>
        <p:spPr>
          <a:xfrm>
            <a:off x="6327648" y="1314907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$632,301</a:t>
            </a:r>
            <a:endParaRPr lang="en-US" sz="720" dirty="0"/>
          </a:p>
        </p:txBody>
      </p:sp>
      <p:sp>
        <p:nvSpPr>
          <p:cNvPr id="30" name="Shape 28"/>
          <p:cNvSpPr/>
          <p:nvPr/>
        </p:nvSpPr>
        <p:spPr>
          <a:xfrm>
            <a:off x="2048256" y="1413662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084832" y="1413662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720" dirty="0"/>
          </a:p>
        </p:txBody>
      </p:sp>
      <p:sp>
        <p:nvSpPr>
          <p:cNvPr id="32" name="Text 30"/>
          <p:cNvSpPr/>
          <p:nvPr/>
        </p:nvSpPr>
        <p:spPr>
          <a:xfrm>
            <a:off x="2377440" y="141366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$1,007,855</a:t>
            </a:r>
            <a:endParaRPr lang="en-US" sz="720" dirty="0"/>
          </a:p>
        </p:txBody>
      </p:sp>
      <p:sp>
        <p:nvSpPr>
          <p:cNvPr id="33" name="Text 31"/>
          <p:cNvSpPr/>
          <p:nvPr/>
        </p:nvSpPr>
        <p:spPr>
          <a:xfrm>
            <a:off x="3255264" y="141366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34" name="Text 32"/>
          <p:cNvSpPr/>
          <p:nvPr/>
        </p:nvSpPr>
        <p:spPr>
          <a:xfrm>
            <a:off x="4023360" y="1413662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$24,326</a:t>
            </a:r>
            <a:endParaRPr lang="en-US" sz="720" dirty="0"/>
          </a:p>
        </p:txBody>
      </p:sp>
      <p:sp>
        <p:nvSpPr>
          <p:cNvPr id="35" name="Text 33"/>
          <p:cNvSpPr/>
          <p:nvPr/>
        </p:nvSpPr>
        <p:spPr>
          <a:xfrm>
            <a:off x="4681728" y="141366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$370,525</a:t>
            </a:r>
            <a:endParaRPr lang="en-US" sz="720" dirty="0"/>
          </a:p>
        </p:txBody>
      </p:sp>
      <p:sp>
        <p:nvSpPr>
          <p:cNvPr id="36" name="Text 34"/>
          <p:cNvSpPr/>
          <p:nvPr/>
        </p:nvSpPr>
        <p:spPr>
          <a:xfrm>
            <a:off x="5449824" y="141366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$4,903</a:t>
            </a:r>
            <a:endParaRPr lang="en-US" sz="720" dirty="0"/>
          </a:p>
        </p:txBody>
      </p:sp>
      <p:sp>
        <p:nvSpPr>
          <p:cNvPr id="37" name="Text 35"/>
          <p:cNvSpPr/>
          <p:nvPr/>
        </p:nvSpPr>
        <p:spPr>
          <a:xfrm>
            <a:off x="6327648" y="1413662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$637,330</a:t>
            </a:r>
            <a:endParaRPr lang="en-US" sz="720" dirty="0"/>
          </a:p>
        </p:txBody>
      </p:sp>
      <p:sp>
        <p:nvSpPr>
          <p:cNvPr id="38" name="Shape 36"/>
          <p:cNvSpPr/>
          <p:nvPr/>
        </p:nvSpPr>
        <p:spPr>
          <a:xfrm>
            <a:off x="2048256" y="1512418"/>
            <a:ext cx="5047488" cy="98755"/>
          </a:xfrm>
          <a:prstGeom prst="rect">
            <a:avLst/>
          </a:prstGeom>
          <a:solidFill>
            <a:srgbClr val="DBEAFE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084832" y="1512418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720" dirty="0"/>
          </a:p>
        </p:txBody>
      </p:sp>
      <p:sp>
        <p:nvSpPr>
          <p:cNvPr id="40" name="Text 38"/>
          <p:cNvSpPr/>
          <p:nvPr/>
        </p:nvSpPr>
        <p:spPr>
          <a:xfrm>
            <a:off x="2377440" y="151241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$1,038,091</a:t>
            </a:r>
            <a:endParaRPr lang="en-US" sz="720" dirty="0"/>
          </a:p>
        </p:txBody>
      </p:sp>
      <p:sp>
        <p:nvSpPr>
          <p:cNvPr id="41" name="Text 39"/>
          <p:cNvSpPr/>
          <p:nvPr/>
        </p:nvSpPr>
        <p:spPr>
          <a:xfrm>
            <a:off x="3255264" y="151241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($145,097)</a:t>
            </a:r>
            <a:endParaRPr lang="en-US" sz="720" dirty="0"/>
          </a:p>
        </p:txBody>
      </p:sp>
      <p:sp>
        <p:nvSpPr>
          <p:cNvPr id="42" name="Text 40"/>
          <p:cNvSpPr/>
          <p:nvPr/>
        </p:nvSpPr>
        <p:spPr>
          <a:xfrm>
            <a:off x="4023360" y="1512418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$26,380</a:t>
            </a:r>
            <a:endParaRPr lang="en-US" sz="720" dirty="0"/>
          </a:p>
        </p:txBody>
      </p:sp>
      <p:sp>
        <p:nvSpPr>
          <p:cNvPr id="43" name="Text 41"/>
          <p:cNvSpPr/>
          <p:nvPr/>
        </p:nvSpPr>
        <p:spPr>
          <a:xfrm>
            <a:off x="4681728" y="151241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$251,808</a:t>
            </a:r>
            <a:endParaRPr lang="en-US" sz="720" dirty="0"/>
          </a:p>
        </p:txBody>
      </p:sp>
      <p:sp>
        <p:nvSpPr>
          <p:cNvPr id="44" name="Text 42"/>
          <p:cNvSpPr/>
          <p:nvPr/>
        </p:nvSpPr>
        <p:spPr>
          <a:xfrm>
            <a:off x="5449824" y="151241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$150,000</a:t>
            </a:r>
            <a:endParaRPr lang="en-US" sz="720" dirty="0"/>
          </a:p>
        </p:txBody>
      </p:sp>
      <p:sp>
        <p:nvSpPr>
          <p:cNvPr id="45" name="Text 43"/>
          <p:cNvSpPr/>
          <p:nvPr/>
        </p:nvSpPr>
        <p:spPr>
          <a:xfrm>
            <a:off x="6327648" y="1512418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$786,283</a:t>
            </a:r>
            <a:endParaRPr lang="en-US" sz="720" dirty="0"/>
          </a:p>
        </p:txBody>
      </p:sp>
      <p:sp>
        <p:nvSpPr>
          <p:cNvPr id="46" name="Shape 44"/>
          <p:cNvSpPr/>
          <p:nvPr/>
        </p:nvSpPr>
        <p:spPr>
          <a:xfrm>
            <a:off x="2048256" y="1611173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084832" y="1611173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720" dirty="0"/>
          </a:p>
        </p:txBody>
      </p:sp>
      <p:sp>
        <p:nvSpPr>
          <p:cNvPr id="48" name="Text 46"/>
          <p:cNvSpPr/>
          <p:nvPr/>
        </p:nvSpPr>
        <p:spPr>
          <a:xfrm>
            <a:off x="2377440" y="1611173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$1,069,233</a:t>
            </a:r>
            <a:endParaRPr lang="en-US" sz="720" dirty="0"/>
          </a:p>
        </p:txBody>
      </p:sp>
      <p:sp>
        <p:nvSpPr>
          <p:cNvPr id="49" name="Text 47"/>
          <p:cNvSpPr/>
          <p:nvPr/>
        </p:nvSpPr>
        <p:spPr>
          <a:xfrm>
            <a:off x="3255264" y="1611173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50" name="Text 48"/>
          <p:cNvSpPr/>
          <p:nvPr/>
        </p:nvSpPr>
        <p:spPr>
          <a:xfrm>
            <a:off x="4023360" y="1611173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$17,694</a:t>
            </a:r>
            <a:endParaRPr lang="en-US" sz="720" dirty="0"/>
          </a:p>
        </p:txBody>
      </p:sp>
      <p:sp>
        <p:nvSpPr>
          <p:cNvPr id="51" name="Text 49"/>
          <p:cNvSpPr/>
          <p:nvPr/>
        </p:nvSpPr>
        <p:spPr>
          <a:xfrm>
            <a:off x="4681728" y="1611173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$269,501</a:t>
            </a:r>
            <a:endParaRPr lang="en-US" sz="720" dirty="0"/>
          </a:p>
        </p:txBody>
      </p:sp>
      <p:sp>
        <p:nvSpPr>
          <p:cNvPr id="52" name="Text 50"/>
          <p:cNvSpPr/>
          <p:nvPr/>
        </p:nvSpPr>
        <p:spPr>
          <a:xfrm>
            <a:off x="5449824" y="1611173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$160,540</a:t>
            </a:r>
            <a:endParaRPr lang="en-US" sz="720" dirty="0"/>
          </a:p>
        </p:txBody>
      </p:sp>
      <p:sp>
        <p:nvSpPr>
          <p:cNvPr id="53" name="Text 51"/>
          <p:cNvSpPr/>
          <p:nvPr/>
        </p:nvSpPr>
        <p:spPr>
          <a:xfrm>
            <a:off x="6327648" y="1611173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$799,732</a:t>
            </a:r>
            <a:endParaRPr lang="en-US" sz="720" dirty="0"/>
          </a:p>
        </p:txBody>
      </p:sp>
      <p:sp>
        <p:nvSpPr>
          <p:cNvPr id="54" name="Shape 52"/>
          <p:cNvSpPr/>
          <p:nvPr/>
        </p:nvSpPr>
        <p:spPr>
          <a:xfrm>
            <a:off x="2048256" y="1709928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084832" y="1709928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720" dirty="0"/>
          </a:p>
        </p:txBody>
      </p:sp>
      <p:sp>
        <p:nvSpPr>
          <p:cNvPr id="56" name="Text 54"/>
          <p:cNvSpPr/>
          <p:nvPr/>
        </p:nvSpPr>
        <p:spPr>
          <a:xfrm>
            <a:off x="2377440" y="170992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$1,101,310</a:t>
            </a:r>
            <a:endParaRPr lang="en-US" sz="720" dirty="0"/>
          </a:p>
        </p:txBody>
      </p:sp>
      <p:sp>
        <p:nvSpPr>
          <p:cNvPr id="57" name="Text 55"/>
          <p:cNvSpPr/>
          <p:nvPr/>
        </p:nvSpPr>
        <p:spPr>
          <a:xfrm>
            <a:off x="3255264" y="170992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58" name="Text 56"/>
          <p:cNvSpPr/>
          <p:nvPr/>
        </p:nvSpPr>
        <p:spPr>
          <a:xfrm>
            <a:off x="4023360" y="1709928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$18,936</a:t>
            </a:r>
            <a:endParaRPr lang="en-US" sz="720" dirty="0"/>
          </a:p>
        </p:txBody>
      </p:sp>
      <p:sp>
        <p:nvSpPr>
          <p:cNvPr id="59" name="Text 57"/>
          <p:cNvSpPr/>
          <p:nvPr/>
        </p:nvSpPr>
        <p:spPr>
          <a:xfrm>
            <a:off x="4681728" y="170992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$288,438</a:t>
            </a:r>
            <a:endParaRPr lang="en-US" sz="720" dirty="0"/>
          </a:p>
        </p:txBody>
      </p:sp>
      <p:sp>
        <p:nvSpPr>
          <p:cNvPr id="60" name="Text 58"/>
          <p:cNvSpPr/>
          <p:nvPr/>
        </p:nvSpPr>
        <p:spPr>
          <a:xfrm>
            <a:off x="5449824" y="170992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$171,820</a:t>
            </a:r>
            <a:endParaRPr lang="en-US" sz="720" dirty="0"/>
          </a:p>
        </p:txBody>
      </p:sp>
      <p:sp>
        <p:nvSpPr>
          <p:cNvPr id="61" name="Text 59"/>
          <p:cNvSpPr/>
          <p:nvPr/>
        </p:nvSpPr>
        <p:spPr>
          <a:xfrm>
            <a:off x="6327648" y="1709928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$812,872</a:t>
            </a:r>
            <a:endParaRPr lang="en-US" sz="720" dirty="0"/>
          </a:p>
        </p:txBody>
      </p:sp>
      <p:sp>
        <p:nvSpPr>
          <p:cNvPr id="62" name="Shape 60"/>
          <p:cNvSpPr/>
          <p:nvPr/>
        </p:nvSpPr>
        <p:spPr>
          <a:xfrm>
            <a:off x="2048256" y="1808683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084832" y="1808683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720" dirty="0"/>
          </a:p>
        </p:txBody>
      </p:sp>
      <p:sp>
        <p:nvSpPr>
          <p:cNvPr id="64" name="Text 62"/>
          <p:cNvSpPr/>
          <p:nvPr/>
        </p:nvSpPr>
        <p:spPr>
          <a:xfrm>
            <a:off x="2377440" y="1808683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$1,134,350</a:t>
            </a:r>
            <a:endParaRPr lang="en-US" sz="720" dirty="0"/>
          </a:p>
        </p:txBody>
      </p:sp>
      <p:sp>
        <p:nvSpPr>
          <p:cNvPr id="65" name="Text 63"/>
          <p:cNvSpPr/>
          <p:nvPr/>
        </p:nvSpPr>
        <p:spPr>
          <a:xfrm>
            <a:off x="3255264" y="1808683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66" name="Text 64"/>
          <p:cNvSpPr/>
          <p:nvPr/>
        </p:nvSpPr>
        <p:spPr>
          <a:xfrm>
            <a:off x="4023360" y="1808683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$20,268</a:t>
            </a:r>
            <a:endParaRPr lang="en-US" sz="720" dirty="0"/>
          </a:p>
        </p:txBody>
      </p:sp>
      <p:sp>
        <p:nvSpPr>
          <p:cNvPr id="67" name="Text 65"/>
          <p:cNvSpPr/>
          <p:nvPr/>
        </p:nvSpPr>
        <p:spPr>
          <a:xfrm>
            <a:off x="4681728" y="1808683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$308,706</a:t>
            </a:r>
            <a:endParaRPr lang="en-US" sz="720" dirty="0"/>
          </a:p>
        </p:txBody>
      </p:sp>
      <p:sp>
        <p:nvSpPr>
          <p:cNvPr id="68" name="Text 66"/>
          <p:cNvSpPr/>
          <p:nvPr/>
        </p:nvSpPr>
        <p:spPr>
          <a:xfrm>
            <a:off x="5449824" y="1808683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$183,894</a:t>
            </a:r>
            <a:endParaRPr lang="en-US" sz="720" dirty="0"/>
          </a:p>
        </p:txBody>
      </p:sp>
      <p:sp>
        <p:nvSpPr>
          <p:cNvPr id="69" name="Text 67"/>
          <p:cNvSpPr/>
          <p:nvPr/>
        </p:nvSpPr>
        <p:spPr>
          <a:xfrm>
            <a:off x="6327648" y="1808683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$825,644</a:t>
            </a:r>
            <a:endParaRPr lang="en-US" sz="720" dirty="0"/>
          </a:p>
        </p:txBody>
      </p:sp>
      <p:sp>
        <p:nvSpPr>
          <p:cNvPr id="70" name="Shape 68"/>
          <p:cNvSpPr/>
          <p:nvPr/>
        </p:nvSpPr>
        <p:spPr>
          <a:xfrm>
            <a:off x="2048256" y="1907438"/>
            <a:ext cx="5047488" cy="98755"/>
          </a:xfrm>
          <a:prstGeom prst="rect">
            <a:avLst/>
          </a:prstGeom>
          <a:solidFill>
            <a:srgbClr val="DBEAFE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2084832" y="1907438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720" dirty="0"/>
          </a:p>
        </p:txBody>
      </p:sp>
      <p:sp>
        <p:nvSpPr>
          <p:cNvPr id="72" name="Text 70"/>
          <p:cNvSpPr/>
          <p:nvPr/>
        </p:nvSpPr>
        <p:spPr>
          <a:xfrm>
            <a:off x="2377440" y="190743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$1,168,380</a:t>
            </a:r>
            <a:endParaRPr lang="en-US" sz="720" dirty="0"/>
          </a:p>
        </p:txBody>
      </p:sp>
      <p:sp>
        <p:nvSpPr>
          <p:cNvPr id="73" name="Text 71"/>
          <p:cNvSpPr/>
          <p:nvPr/>
        </p:nvSpPr>
        <p:spPr>
          <a:xfrm>
            <a:off x="3255264" y="190743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($42,460)</a:t>
            </a:r>
            <a:endParaRPr lang="en-US" sz="720" dirty="0"/>
          </a:p>
        </p:txBody>
      </p:sp>
      <p:sp>
        <p:nvSpPr>
          <p:cNvPr id="74" name="Text 72"/>
          <p:cNvSpPr/>
          <p:nvPr/>
        </p:nvSpPr>
        <p:spPr>
          <a:xfrm>
            <a:off x="4023360" y="1907438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$29,248</a:t>
            </a:r>
            <a:endParaRPr lang="en-US" sz="720" dirty="0"/>
          </a:p>
        </p:txBody>
      </p:sp>
      <p:sp>
        <p:nvSpPr>
          <p:cNvPr id="75" name="Text 73"/>
          <p:cNvSpPr/>
          <p:nvPr/>
        </p:nvSpPr>
        <p:spPr>
          <a:xfrm>
            <a:off x="4681728" y="190743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$295,494</a:t>
            </a:r>
            <a:endParaRPr lang="en-US" sz="720" dirty="0"/>
          </a:p>
        </p:txBody>
      </p:sp>
      <p:sp>
        <p:nvSpPr>
          <p:cNvPr id="76" name="Text 74"/>
          <p:cNvSpPr/>
          <p:nvPr/>
        </p:nvSpPr>
        <p:spPr>
          <a:xfrm>
            <a:off x="5449824" y="190743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$231,719</a:t>
            </a:r>
            <a:endParaRPr lang="en-US" sz="720" dirty="0"/>
          </a:p>
        </p:txBody>
      </p:sp>
      <p:sp>
        <p:nvSpPr>
          <p:cNvPr id="77" name="Text 75"/>
          <p:cNvSpPr/>
          <p:nvPr/>
        </p:nvSpPr>
        <p:spPr>
          <a:xfrm>
            <a:off x="6327648" y="1907438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$872,886</a:t>
            </a:r>
            <a:endParaRPr lang="en-US" sz="720" dirty="0"/>
          </a:p>
        </p:txBody>
      </p:sp>
      <p:sp>
        <p:nvSpPr>
          <p:cNvPr id="78" name="Shape 76"/>
          <p:cNvSpPr/>
          <p:nvPr/>
        </p:nvSpPr>
        <p:spPr>
          <a:xfrm>
            <a:off x="2048256" y="2006194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2084832" y="2006194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720" dirty="0"/>
          </a:p>
        </p:txBody>
      </p:sp>
      <p:sp>
        <p:nvSpPr>
          <p:cNvPr id="80" name="Text 78"/>
          <p:cNvSpPr/>
          <p:nvPr/>
        </p:nvSpPr>
        <p:spPr>
          <a:xfrm>
            <a:off x="2377440" y="200619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$1,203,432</a:t>
            </a:r>
            <a:endParaRPr lang="en-US" sz="720" dirty="0"/>
          </a:p>
        </p:txBody>
      </p:sp>
      <p:sp>
        <p:nvSpPr>
          <p:cNvPr id="81" name="Text 79"/>
          <p:cNvSpPr/>
          <p:nvPr/>
        </p:nvSpPr>
        <p:spPr>
          <a:xfrm>
            <a:off x="3255264" y="200619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82" name="Text 80"/>
          <p:cNvSpPr/>
          <p:nvPr/>
        </p:nvSpPr>
        <p:spPr>
          <a:xfrm>
            <a:off x="4023360" y="2006194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$20,763</a:t>
            </a:r>
            <a:endParaRPr lang="en-US" sz="720" dirty="0"/>
          </a:p>
        </p:txBody>
      </p:sp>
      <p:sp>
        <p:nvSpPr>
          <p:cNvPr id="83" name="Text 81"/>
          <p:cNvSpPr/>
          <p:nvPr/>
        </p:nvSpPr>
        <p:spPr>
          <a:xfrm>
            <a:off x="4681728" y="200619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$316,257</a:t>
            </a:r>
            <a:endParaRPr lang="en-US" sz="720" dirty="0"/>
          </a:p>
        </p:txBody>
      </p:sp>
      <p:sp>
        <p:nvSpPr>
          <p:cNvPr id="84" name="Text 82"/>
          <p:cNvSpPr/>
          <p:nvPr/>
        </p:nvSpPr>
        <p:spPr>
          <a:xfrm>
            <a:off x="5449824" y="200619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$248,001</a:t>
            </a:r>
            <a:endParaRPr lang="en-US" sz="720" dirty="0"/>
          </a:p>
        </p:txBody>
      </p:sp>
      <p:sp>
        <p:nvSpPr>
          <p:cNvPr id="85" name="Text 83"/>
          <p:cNvSpPr/>
          <p:nvPr/>
        </p:nvSpPr>
        <p:spPr>
          <a:xfrm>
            <a:off x="6327648" y="2006194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$887,175</a:t>
            </a:r>
            <a:endParaRPr lang="en-US" sz="720" dirty="0"/>
          </a:p>
        </p:txBody>
      </p:sp>
      <p:sp>
        <p:nvSpPr>
          <p:cNvPr id="86" name="Shape 84"/>
          <p:cNvSpPr/>
          <p:nvPr/>
        </p:nvSpPr>
        <p:spPr>
          <a:xfrm>
            <a:off x="2048256" y="2104949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2084832" y="2104949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720" dirty="0"/>
          </a:p>
        </p:txBody>
      </p:sp>
      <p:sp>
        <p:nvSpPr>
          <p:cNvPr id="88" name="Text 86"/>
          <p:cNvSpPr/>
          <p:nvPr/>
        </p:nvSpPr>
        <p:spPr>
          <a:xfrm>
            <a:off x="2377440" y="2104949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$1,239,535</a:t>
            </a:r>
            <a:endParaRPr lang="en-US" sz="720" dirty="0"/>
          </a:p>
        </p:txBody>
      </p:sp>
      <p:sp>
        <p:nvSpPr>
          <p:cNvPr id="89" name="Text 87"/>
          <p:cNvSpPr/>
          <p:nvPr/>
        </p:nvSpPr>
        <p:spPr>
          <a:xfrm>
            <a:off x="3255264" y="2104949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90" name="Text 88"/>
          <p:cNvSpPr/>
          <p:nvPr/>
        </p:nvSpPr>
        <p:spPr>
          <a:xfrm>
            <a:off x="4023360" y="2104949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$22,223</a:t>
            </a:r>
            <a:endParaRPr lang="en-US" sz="720" dirty="0"/>
          </a:p>
        </p:txBody>
      </p:sp>
      <p:sp>
        <p:nvSpPr>
          <p:cNvPr id="91" name="Text 89"/>
          <p:cNvSpPr/>
          <p:nvPr/>
        </p:nvSpPr>
        <p:spPr>
          <a:xfrm>
            <a:off x="4681728" y="2104949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$338,479</a:t>
            </a:r>
            <a:endParaRPr lang="en-US" sz="720" dirty="0"/>
          </a:p>
        </p:txBody>
      </p:sp>
      <p:sp>
        <p:nvSpPr>
          <p:cNvPr id="92" name="Text 90"/>
          <p:cNvSpPr/>
          <p:nvPr/>
        </p:nvSpPr>
        <p:spPr>
          <a:xfrm>
            <a:off x="5449824" y="2104949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$265,427</a:t>
            </a:r>
            <a:endParaRPr lang="en-US" sz="720" dirty="0"/>
          </a:p>
        </p:txBody>
      </p:sp>
      <p:sp>
        <p:nvSpPr>
          <p:cNvPr id="93" name="Text 91"/>
          <p:cNvSpPr/>
          <p:nvPr/>
        </p:nvSpPr>
        <p:spPr>
          <a:xfrm>
            <a:off x="6327648" y="2104949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$901,056</a:t>
            </a:r>
            <a:endParaRPr lang="en-US" sz="720" dirty="0"/>
          </a:p>
        </p:txBody>
      </p:sp>
      <p:sp>
        <p:nvSpPr>
          <p:cNvPr id="94" name="Shape 92"/>
          <p:cNvSpPr/>
          <p:nvPr/>
        </p:nvSpPr>
        <p:spPr>
          <a:xfrm>
            <a:off x="2048256" y="2203704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2084832" y="2203704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720" dirty="0"/>
          </a:p>
        </p:txBody>
      </p:sp>
      <p:sp>
        <p:nvSpPr>
          <p:cNvPr id="96" name="Text 94"/>
          <p:cNvSpPr/>
          <p:nvPr/>
        </p:nvSpPr>
        <p:spPr>
          <a:xfrm>
            <a:off x="2377440" y="220370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$1,276,721</a:t>
            </a:r>
            <a:endParaRPr lang="en-US" sz="720" dirty="0"/>
          </a:p>
        </p:txBody>
      </p:sp>
      <p:sp>
        <p:nvSpPr>
          <p:cNvPr id="97" name="Text 95"/>
          <p:cNvSpPr/>
          <p:nvPr/>
        </p:nvSpPr>
        <p:spPr>
          <a:xfrm>
            <a:off x="3255264" y="220370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98" name="Text 96"/>
          <p:cNvSpPr/>
          <p:nvPr/>
        </p:nvSpPr>
        <p:spPr>
          <a:xfrm>
            <a:off x="4023360" y="2203704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$23,783</a:t>
            </a:r>
            <a:endParaRPr lang="en-US" sz="720" dirty="0"/>
          </a:p>
        </p:txBody>
      </p:sp>
      <p:sp>
        <p:nvSpPr>
          <p:cNvPr id="99" name="Text 97"/>
          <p:cNvSpPr/>
          <p:nvPr/>
        </p:nvSpPr>
        <p:spPr>
          <a:xfrm>
            <a:off x="4681728" y="220370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$362,263</a:t>
            </a:r>
            <a:endParaRPr lang="en-US" sz="720" dirty="0"/>
          </a:p>
        </p:txBody>
      </p:sp>
      <p:sp>
        <p:nvSpPr>
          <p:cNvPr id="100" name="Text 98"/>
          <p:cNvSpPr/>
          <p:nvPr/>
        </p:nvSpPr>
        <p:spPr>
          <a:xfrm>
            <a:off x="5449824" y="220370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$284,077</a:t>
            </a:r>
            <a:endParaRPr lang="en-US" sz="720" dirty="0"/>
          </a:p>
        </p:txBody>
      </p:sp>
      <p:sp>
        <p:nvSpPr>
          <p:cNvPr id="101" name="Text 99"/>
          <p:cNvSpPr/>
          <p:nvPr/>
        </p:nvSpPr>
        <p:spPr>
          <a:xfrm>
            <a:off x="6327648" y="2203704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$914,458</a:t>
            </a:r>
            <a:endParaRPr lang="en-US" sz="720" dirty="0"/>
          </a:p>
        </p:txBody>
      </p:sp>
      <p:sp>
        <p:nvSpPr>
          <p:cNvPr id="102" name="Shape 100"/>
          <p:cNvSpPr/>
          <p:nvPr/>
        </p:nvSpPr>
        <p:spPr>
          <a:xfrm>
            <a:off x="2048256" y="2302459"/>
            <a:ext cx="5047488" cy="98755"/>
          </a:xfrm>
          <a:prstGeom prst="rect">
            <a:avLst/>
          </a:prstGeom>
          <a:solidFill>
            <a:srgbClr val="DBEAFE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2084832" y="2302459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endParaRPr lang="en-US" sz="720" dirty="0"/>
          </a:p>
        </p:txBody>
      </p:sp>
      <p:sp>
        <p:nvSpPr>
          <p:cNvPr id="104" name="Text 102"/>
          <p:cNvSpPr/>
          <p:nvPr/>
        </p:nvSpPr>
        <p:spPr>
          <a:xfrm>
            <a:off x="2377440" y="2302459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$1,315,022</a:t>
            </a:r>
            <a:endParaRPr lang="en-US" sz="720" dirty="0"/>
          </a:p>
        </p:txBody>
      </p:sp>
      <p:sp>
        <p:nvSpPr>
          <p:cNvPr id="105" name="Text 103"/>
          <p:cNvSpPr/>
          <p:nvPr/>
        </p:nvSpPr>
        <p:spPr>
          <a:xfrm>
            <a:off x="3255264" y="2302459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($32,885)</a:t>
            </a:r>
            <a:endParaRPr lang="en-US" sz="720" dirty="0"/>
          </a:p>
        </p:txBody>
      </p:sp>
      <p:sp>
        <p:nvSpPr>
          <p:cNvPr id="106" name="Text 104"/>
          <p:cNvSpPr/>
          <p:nvPr/>
        </p:nvSpPr>
        <p:spPr>
          <a:xfrm>
            <a:off x="4023360" y="2302459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$33,684</a:t>
            </a:r>
            <a:endParaRPr lang="en-US" sz="720" dirty="0"/>
          </a:p>
        </p:txBody>
      </p:sp>
      <p:sp>
        <p:nvSpPr>
          <p:cNvPr id="107" name="Text 105"/>
          <p:cNvSpPr/>
          <p:nvPr/>
        </p:nvSpPr>
        <p:spPr>
          <a:xfrm>
            <a:off x="4681728" y="2302459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$363,062</a:t>
            </a:r>
            <a:endParaRPr lang="en-US" sz="720" dirty="0"/>
          </a:p>
        </p:txBody>
      </p:sp>
      <p:sp>
        <p:nvSpPr>
          <p:cNvPr id="108" name="Text 106"/>
          <p:cNvSpPr/>
          <p:nvPr/>
        </p:nvSpPr>
        <p:spPr>
          <a:xfrm>
            <a:off x="5449824" y="2302459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$328,694</a:t>
            </a:r>
            <a:endParaRPr lang="en-US" sz="720" dirty="0"/>
          </a:p>
        </p:txBody>
      </p:sp>
      <p:sp>
        <p:nvSpPr>
          <p:cNvPr id="109" name="Text 107"/>
          <p:cNvSpPr/>
          <p:nvPr/>
        </p:nvSpPr>
        <p:spPr>
          <a:xfrm>
            <a:off x="6327648" y="2302459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$951,960</a:t>
            </a:r>
            <a:endParaRPr lang="en-US" sz="720" dirty="0"/>
          </a:p>
        </p:txBody>
      </p:sp>
      <p:sp>
        <p:nvSpPr>
          <p:cNvPr id="110" name="Shape 108"/>
          <p:cNvSpPr/>
          <p:nvPr/>
        </p:nvSpPr>
        <p:spPr>
          <a:xfrm>
            <a:off x="2048256" y="2401214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2084832" y="2401214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</a:t>
            </a:r>
            <a:endParaRPr lang="en-US" sz="720" dirty="0"/>
          </a:p>
        </p:txBody>
      </p:sp>
      <p:sp>
        <p:nvSpPr>
          <p:cNvPr id="112" name="Text 110"/>
          <p:cNvSpPr/>
          <p:nvPr/>
        </p:nvSpPr>
        <p:spPr>
          <a:xfrm>
            <a:off x="2377440" y="240121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$1,354,473</a:t>
            </a:r>
            <a:endParaRPr lang="en-US" sz="720" dirty="0"/>
          </a:p>
        </p:txBody>
      </p:sp>
      <p:sp>
        <p:nvSpPr>
          <p:cNvPr id="113" name="Text 111"/>
          <p:cNvSpPr/>
          <p:nvPr/>
        </p:nvSpPr>
        <p:spPr>
          <a:xfrm>
            <a:off x="3255264" y="240121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14" name="Text 112"/>
          <p:cNvSpPr/>
          <p:nvPr/>
        </p:nvSpPr>
        <p:spPr>
          <a:xfrm>
            <a:off x="4023360" y="2401214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$25,511</a:t>
            </a:r>
            <a:endParaRPr lang="en-US" sz="720" dirty="0"/>
          </a:p>
        </p:txBody>
      </p:sp>
      <p:sp>
        <p:nvSpPr>
          <p:cNvPr id="115" name="Text 113"/>
          <p:cNvSpPr/>
          <p:nvPr/>
        </p:nvSpPr>
        <p:spPr>
          <a:xfrm>
            <a:off x="4681728" y="240121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$388,573</a:t>
            </a:r>
            <a:endParaRPr lang="en-US" sz="720" dirty="0"/>
          </a:p>
        </p:txBody>
      </p:sp>
      <p:sp>
        <p:nvSpPr>
          <p:cNvPr id="116" name="Text 114"/>
          <p:cNvSpPr/>
          <p:nvPr/>
        </p:nvSpPr>
        <p:spPr>
          <a:xfrm>
            <a:off x="5449824" y="240121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$351,790</a:t>
            </a:r>
            <a:endParaRPr lang="en-US" sz="720" dirty="0"/>
          </a:p>
        </p:txBody>
      </p:sp>
      <p:sp>
        <p:nvSpPr>
          <p:cNvPr id="117" name="Text 115"/>
          <p:cNvSpPr/>
          <p:nvPr/>
        </p:nvSpPr>
        <p:spPr>
          <a:xfrm>
            <a:off x="6327648" y="2401214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$965,900</a:t>
            </a:r>
            <a:endParaRPr lang="en-US" sz="720" dirty="0"/>
          </a:p>
        </p:txBody>
      </p:sp>
      <p:sp>
        <p:nvSpPr>
          <p:cNvPr id="118" name="Shape 116"/>
          <p:cNvSpPr/>
          <p:nvPr/>
        </p:nvSpPr>
        <p:spPr>
          <a:xfrm>
            <a:off x="2048256" y="2499970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2084832" y="2499970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</a:t>
            </a:r>
            <a:endParaRPr lang="en-US" sz="720" dirty="0"/>
          </a:p>
        </p:txBody>
      </p:sp>
      <p:sp>
        <p:nvSpPr>
          <p:cNvPr id="120" name="Text 118"/>
          <p:cNvSpPr/>
          <p:nvPr/>
        </p:nvSpPr>
        <p:spPr>
          <a:xfrm>
            <a:off x="2377440" y="2499970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$1,395,107</a:t>
            </a:r>
            <a:endParaRPr lang="en-US" sz="720" dirty="0"/>
          </a:p>
        </p:txBody>
      </p:sp>
      <p:sp>
        <p:nvSpPr>
          <p:cNvPr id="121" name="Text 119"/>
          <p:cNvSpPr/>
          <p:nvPr/>
        </p:nvSpPr>
        <p:spPr>
          <a:xfrm>
            <a:off x="3255264" y="2499970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22" name="Text 120"/>
          <p:cNvSpPr/>
          <p:nvPr/>
        </p:nvSpPr>
        <p:spPr>
          <a:xfrm>
            <a:off x="4023360" y="2499970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$27,304</a:t>
            </a:r>
            <a:endParaRPr lang="en-US" sz="720" dirty="0"/>
          </a:p>
        </p:txBody>
      </p:sp>
      <p:sp>
        <p:nvSpPr>
          <p:cNvPr id="123" name="Text 121"/>
          <p:cNvSpPr/>
          <p:nvPr/>
        </p:nvSpPr>
        <p:spPr>
          <a:xfrm>
            <a:off x="4681728" y="2499970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$415,876</a:t>
            </a:r>
            <a:endParaRPr lang="en-US" sz="720" dirty="0"/>
          </a:p>
        </p:txBody>
      </p:sp>
      <p:sp>
        <p:nvSpPr>
          <p:cNvPr id="124" name="Text 122"/>
          <p:cNvSpPr/>
          <p:nvPr/>
        </p:nvSpPr>
        <p:spPr>
          <a:xfrm>
            <a:off x="5449824" y="2499970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$376,509</a:t>
            </a:r>
            <a:endParaRPr lang="en-US" sz="720" dirty="0"/>
          </a:p>
        </p:txBody>
      </p:sp>
      <p:sp>
        <p:nvSpPr>
          <p:cNvPr id="125" name="Text 123"/>
          <p:cNvSpPr/>
          <p:nvPr/>
        </p:nvSpPr>
        <p:spPr>
          <a:xfrm>
            <a:off x="6327648" y="2499970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$979,231</a:t>
            </a:r>
            <a:endParaRPr lang="en-US" sz="720" dirty="0"/>
          </a:p>
        </p:txBody>
      </p:sp>
      <p:sp>
        <p:nvSpPr>
          <p:cNvPr id="126" name="Shape 124"/>
          <p:cNvSpPr/>
          <p:nvPr/>
        </p:nvSpPr>
        <p:spPr>
          <a:xfrm>
            <a:off x="2048256" y="2598725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27" name="Text 125"/>
          <p:cNvSpPr/>
          <p:nvPr/>
        </p:nvSpPr>
        <p:spPr>
          <a:xfrm>
            <a:off x="2084832" y="2598725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</a:t>
            </a:r>
            <a:endParaRPr lang="en-US" sz="720" dirty="0"/>
          </a:p>
        </p:txBody>
      </p:sp>
      <p:sp>
        <p:nvSpPr>
          <p:cNvPr id="128" name="Text 126"/>
          <p:cNvSpPr/>
          <p:nvPr/>
        </p:nvSpPr>
        <p:spPr>
          <a:xfrm>
            <a:off x="2377440" y="2598725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$1,436,960</a:t>
            </a:r>
            <a:endParaRPr lang="en-US" sz="720" dirty="0"/>
          </a:p>
        </p:txBody>
      </p:sp>
      <p:sp>
        <p:nvSpPr>
          <p:cNvPr id="129" name="Text 127"/>
          <p:cNvSpPr/>
          <p:nvPr/>
        </p:nvSpPr>
        <p:spPr>
          <a:xfrm>
            <a:off x="3255264" y="2598725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30" name="Text 128"/>
          <p:cNvSpPr/>
          <p:nvPr/>
        </p:nvSpPr>
        <p:spPr>
          <a:xfrm>
            <a:off x="4023360" y="2598725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$29,222</a:t>
            </a:r>
            <a:endParaRPr lang="en-US" sz="720" dirty="0"/>
          </a:p>
        </p:txBody>
      </p:sp>
      <p:sp>
        <p:nvSpPr>
          <p:cNvPr id="131" name="Text 129"/>
          <p:cNvSpPr/>
          <p:nvPr/>
        </p:nvSpPr>
        <p:spPr>
          <a:xfrm>
            <a:off x="4681728" y="2598725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$445,099</a:t>
            </a:r>
            <a:endParaRPr lang="en-US" sz="720" dirty="0"/>
          </a:p>
        </p:txBody>
      </p:sp>
      <p:sp>
        <p:nvSpPr>
          <p:cNvPr id="132" name="Text 130"/>
          <p:cNvSpPr/>
          <p:nvPr/>
        </p:nvSpPr>
        <p:spPr>
          <a:xfrm>
            <a:off x="5449824" y="2598725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$402,965</a:t>
            </a:r>
            <a:endParaRPr lang="en-US" sz="720" dirty="0"/>
          </a:p>
        </p:txBody>
      </p:sp>
      <p:sp>
        <p:nvSpPr>
          <p:cNvPr id="133" name="Text 131"/>
          <p:cNvSpPr/>
          <p:nvPr/>
        </p:nvSpPr>
        <p:spPr>
          <a:xfrm>
            <a:off x="6327648" y="2598725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$991,861</a:t>
            </a:r>
            <a:endParaRPr lang="en-US" sz="720" dirty="0"/>
          </a:p>
        </p:txBody>
      </p:sp>
      <p:sp>
        <p:nvSpPr>
          <p:cNvPr id="134" name="Shape 132"/>
          <p:cNvSpPr/>
          <p:nvPr/>
        </p:nvSpPr>
        <p:spPr>
          <a:xfrm>
            <a:off x="2048256" y="2697480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35" name="Text 133"/>
          <p:cNvSpPr/>
          <p:nvPr/>
        </p:nvSpPr>
        <p:spPr>
          <a:xfrm>
            <a:off x="2084832" y="2697480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</a:t>
            </a:r>
            <a:endParaRPr lang="en-US" sz="720" dirty="0"/>
          </a:p>
        </p:txBody>
      </p:sp>
      <p:sp>
        <p:nvSpPr>
          <p:cNvPr id="136" name="Text 134"/>
          <p:cNvSpPr/>
          <p:nvPr/>
        </p:nvSpPr>
        <p:spPr>
          <a:xfrm>
            <a:off x="2377440" y="2697480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$1,480,069</a:t>
            </a:r>
            <a:endParaRPr lang="en-US" sz="720" dirty="0"/>
          </a:p>
        </p:txBody>
      </p:sp>
      <p:sp>
        <p:nvSpPr>
          <p:cNvPr id="137" name="Text 135"/>
          <p:cNvSpPr/>
          <p:nvPr/>
        </p:nvSpPr>
        <p:spPr>
          <a:xfrm>
            <a:off x="3255264" y="2697480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38" name="Text 136"/>
          <p:cNvSpPr/>
          <p:nvPr/>
        </p:nvSpPr>
        <p:spPr>
          <a:xfrm>
            <a:off x="4023360" y="2697480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$31,276</a:t>
            </a:r>
            <a:endParaRPr lang="en-US" sz="720" dirty="0"/>
          </a:p>
        </p:txBody>
      </p:sp>
      <p:sp>
        <p:nvSpPr>
          <p:cNvPr id="139" name="Text 137"/>
          <p:cNvSpPr/>
          <p:nvPr/>
        </p:nvSpPr>
        <p:spPr>
          <a:xfrm>
            <a:off x="4681728" y="2697480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$476,374</a:t>
            </a:r>
            <a:endParaRPr lang="en-US" sz="720" dirty="0"/>
          </a:p>
        </p:txBody>
      </p:sp>
      <p:sp>
        <p:nvSpPr>
          <p:cNvPr id="140" name="Text 138"/>
          <p:cNvSpPr/>
          <p:nvPr/>
        </p:nvSpPr>
        <p:spPr>
          <a:xfrm>
            <a:off x="5449824" y="2697480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$431,280</a:t>
            </a:r>
            <a:endParaRPr lang="en-US" sz="720" dirty="0"/>
          </a:p>
        </p:txBody>
      </p:sp>
      <p:sp>
        <p:nvSpPr>
          <p:cNvPr id="141" name="Text 139"/>
          <p:cNvSpPr/>
          <p:nvPr/>
        </p:nvSpPr>
        <p:spPr>
          <a:xfrm>
            <a:off x="6327648" y="2697480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$1,003,695</a:t>
            </a:r>
            <a:endParaRPr lang="en-US" sz="720" dirty="0"/>
          </a:p>
        </p:txBody>
      </p:sp>
      <p:sp>
        <p:nvSpPr>
          <p:cNvPr id="142" name="Shape 140"/>
          <p:cNvSpPr/>
          <p:nvPr/>
        </p:nvSpPr>
        <p:spPr>
          <a:xfrm>
            <a:off x="2048256" y="2796235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43" name="Text 141"/>
          <p:cNvSpPr/>
          <p:nvPr/>
        </p:nvSpPr>
        <p:spPr>
          <a:xfrm>
            <a:off x="2084832" y="2796235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</a:t>
            </a:r>
            <a:endParaRPr lang="en-US" sz="720" dirty="0"/>
          </a:p>
        </p:txBody>
      </p:sp>
      <p:sp>
        <p:nvSpPr>
          <p:cNvPr id="144" name="Text 142"/>
          <p:cNvSpPr/>
          <p:nvPr/>
        </p:nvSpPr>
        <p:spPr>
          <a:xfrm>
            <a:off x="2377440" y="2796235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$1,524,471</a:t>
            </a:r>
            <a:endParaRPr lang="en-US" sz="720" dirty="0"/>
          </a:p>
        </p:txBody>
      </p:sp>
      <p:sp>
        <p:nvSpPr>
          <p:cNvPr id="145" name="Text 143"/>
          <p:cNvSpPr/>
          <p:nvPr/>
        </p:nvSpPr>
        <p:spPr>
          <a:xfrm>
            <a:off x="3255264" y="2796235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46" name="Text 144"/>
          <p:cNvSpPr/>
          <p:nvPr/>
        </p:nvSpPr>
        <p:spPr>
          <a:xfrm>
            <a:off x="4023360" y="2796235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$33,472</a:t>
            </a:r>
            <a:endParaRPr lang="en-US" sz="720" dirty="0"/>
          </a:p>
        </p:txBody>
      </p:sp>
      <p:sp>
        <p:nvSpPr>
          <p:cNvPr id="147" name="Text 145"/>
          <p:cNvSpPr/>
          <p:nvPr/>
        </p:nvSpPr>
        <p:spPr>
          <a:xfrm>
            <a:off x="4681728" y="2796235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$509,847</a:t>
            </a:r>
            <a:endParaRPr lang="en-US" sz="720" dirty="0"/>
          </a:p>
        </p:txBody>
      </p:sp>
      <p:sp>
        <p:nvSpPr>
          <p:cNvPr id="148" name="Text 146"/>
          <p:cNvSpPr/>
          <p:nvPr/>
        </p:nvSpPr>
        <p:spPr>
          <a:xfrm>
            <a:off x="5449824" y="2796235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$461,585</a:t>
            </a:r>
            <a:endParaRPr lang="en-US" sz="720" dirty="0"/>
          </a:p>
        </p:txBody>
      </p:sp>
      <p:sp>
        <p:nvSpPr>
          <p:cNvPr id="149" name="Text 147"/>
          <p:cNvSpPr/>
          <p:nvPr/>
        </p:nvSpPr>
        <p:spPr>
          <a:xfrm>
            <a:off x="6327648" y="2796235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$1,014,624</a:t>
            </a:r>
            <a:endParaRPr lang="en-US" sz="720" dirty="0"/>
          </a:p>
        </p:txBody>
      </p:sp>
      <p:sp>
        <p:nvSpPr>
          <p:cNvPr id="150" name="Shape 148"/>
          <p:cNvSpPr/>
          <p:nvPr/>
        </p:nvSpPr>
        <p:spPr>
          <a:xfrm>
            <a:off x="2048256" y="2894990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51" name="Text 149"/>
          <p:cNvSpPr/>
          <p:nvPr/>
        </p:nvSpPr>
        <p:spPr>
          <a:xfrm>
            <a:off x="2084832" y="2894990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</a:t>
            </a:r>
            <a:endParaRPr lang="en-US" sz="720" dirty="0"/>
          </a:p>
        </p:txBody>
      </p:sp>
      <p:sp>
        <p:nvSpPr>
          <p:cNvPr id="152" name="Text 150"/>
          <p:cNvSpPr/>
          <p:nvPr/>
        </p:nvSpPr>
        <p:spPr>
          <a:xfrm>
            <a:off x="2377440" y="2894990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$1,570,205</a:t>
            </a:r>
            <a:endParaRPr lang="en-US" sz="720" dirty="0"/>
          </a:p>
        </p:txBody>
      </p:sp>
      <p:sp>
        <p:nvSpPr>
          <p:cNvPr id="153" name="Text 151"/>
          <p:cNvSpPr/>
          <p:nvPr/>
        </p:nvSpPr>
        <p:spPr>
          <a:xfrm>
            <a:off x="3255264" y="2894990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54" name="Text 152"/>
          <p:cNvSpPr/>
          <p:nvPr/>
        </p:nvSpPr>
        <p:spPr>
          <a:xfrm>
            <a:off x="4023360" y="2894990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$35,826</a:t>
            </a:r>
            <a:endParaRPr lang="en-US" sz="720" dirty="0"/>
          </a:p>
        </p:txBody>
      </p:sp>
      <p:sp>
        <p:nvSpPr>
          <p:cNvPr id="155" name="Text 153"/>
          <p:cNvSpPr/>
          <p:nvPr/>
        </p:nvSpPr>
        <p:spPr>
          <a:xfrm>
            <a:off x="4681728" y="2894990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$545,672</a:t>
            </a:r>
            <a:endParaRPr lang="en-US" sz="720" dirty="0"/>
          </a:p>
        </p:txBody>
      </p:sp>
      <p:sp>
        <p:nvSpPr>
          <p:cNvPr id="156" name="Text 154"/>
          <p:cNvSpPr/>
          <p:nvPr/>
        </p:nvSpPr>
        <p:spPr>
          <a:xfrm>
            <a:off x="5449824" y="2894990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$494,019</a:t>
            </a:r>
            <a:endParaRPr lang="en-US" sz="720" dirty="0"/>
          </a:p>
        </p:txBody>
      </p:sp>
      <p:sp>
        <p:nvSpPr>
          <p:cNvPr id="157" name="Text 155"/>
          <p:cNvSpPr/>
          <p:nvPr/>
        </p:nvSpPr>
        <p:spPr>
          <a:xfrm>
            <a:off x="6327648" y="2894990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$1,024,533</a:t>
            </a:r>
            <a:endParaRPr lang="en-US" sz="720" dirty="0"/>
          </a:p>
        </p:txBody>
      </p:sp>
      <p:sp>
        <p:nvSpPr>
          <p:cNvPr id="158" name="Shape 156"/>
          <p:cNvSpPr/>
          <p:nvPr/>
        </p:nvSpPr>
        <p:spPr>
          <a:xfrm>
            <a:off x="2048256" y="2993746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59" name="Text 157"/>
          <p:cNvSpPr/>
          <p:nvPr/>
        </p:nvSpPr>
        <p:spPr>
          <a:xfrm>
            <a:off x="2084832" y="2993746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720" dirty="0"/>
          </a:p>
        </p:txBody>
      </p:sp>
      <p:sp>
        <p:nvSpPr>
          <p:cNvPr id="160" name="Text 158"/>
          <p:cNvSpPr/>
          <p:nvPr/>
        </p:nvSpPr>
        <p:spPr>
          <a:xfrm>
            <a:off x="2377440" y="2993746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$1,617,311</a:t>
            </a:r>
            <a:endParaRPr lang="en-US" sz="720" dirty="0"/>
          </a:p>
        </p:txBody>
      </p:sp>
      <p:sp>
        <p:nvSpPr>
          <p:cNvPr id="161" name="Text 159"/>
          <p:cNvSpPr/>
          <p:nvPr/>
        </p:nvSpPr>
        <p:spPr>
          <a:xfrm>
            <a:off x="3255264" y="2993746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62" name="Text 160"/>
          <p:cNvSpPr/>
          <p:nvPr/>
        </p:nvSpPr>
        <p:spPr>
          <a:xfrm>
            <a:off x="4023360" y="2993746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$38,342</a:t>
            </a:r>
            <a:endParaRPr lang="en-US" sz="720" dirty="0"/>
          </a:p>
        </p:txBody>
      </p:sp>
      <p:sp>
        <p:nvSpPr>
          <p:cNvPr id="163" name="Text 161"/>
          <p:cNvSpPr/>
          <p:nvPr/>
        </p:nvSpPr>
        <p:spPr>
          <a:xfrm>
            <a:off x="4681728" y="2993746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$584,014</a:t>
            </a:r>
            <a:endParaRPr lang="en-US" sz="720" dirty="0"/>
          </a:p>
        </p:txBody>
      </p:sp>
      <p:sp>
        <p:nvSpPr>
          <p:cNvPr id="164" name="Text 162"/>
          <p:cNvSpPr/>
          <p:nvPr/>
        </p:nvSpPr>
        <p:spPr>
          <a:xfrm>
            <a:off x="5449824" y="2993746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$528,731</a:t>
            </a:r>
            <a:endParaRPr lang="en-US" sz="720" dirty="0"/>
          </a:p>
        </p:txBody>
      </p:sp>
      <p:sp>
        <p:nvSpPr>
          <p:cNvPr id="165" name="Text 163"/>
          <p:cNvSpPr/>
          <p:nvPr/>
        </p:nvSpPr>
        <p:spPr>
          <a:xfrm>
            <a:off x="6327648" y="2993746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$1,033,297</a:t>
            </a:r>
            <a:endParaRPr lang="en-US" sz="720" dirty="0"/>
          </a:p>
        </p:txBody>
      </p:sp>
      <p:sp>
        <p:nvSpPr>
          <p:cNvPr id="166" name="Shape 164"/>
          <p:cNvSpPr/>
          <p:nvPr/>
        </p:nvSpPr>
        <p:spPr>
          <a:xfrm>
            <a:off x="2048256" y="3092501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67" name="Text 165"/>
          <p:cNvSpPr/>
          <p:nvPr/>
        </p:nvSpPr>
        <p:spPr>
          <a:xfrm>
            <a:off x="2084832" y="3092501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</a:t>
            </a:r>
            <a:endParaRPr lang="en-US" sz="720" dirty="0"/>
          </a:p>
        </p:txBody>
      </p:sp>
      <p:sp>
        <p:nvSpPr>
          <p:cNvPr id="168" name="Text 166"/>
          <p:cNvSpPr/>
          <p:nvPr/>
        </p:nvSpPr>
        <p:spPr>
          <a:xfrm>
            <a:off x="2377440" y="3092501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$1,665,831</a:t>
            </a:r>
            <a:endParaRPr lang="en-US" sz="720" dirty="0"/>
          </a:p>
        </p:txBody>
      </p:sp>
      <p:sp>
        <p:nvSpPr>
          <p:cNvPr id="169" name="Text 167"/>
          <p:cNvSpPr/>
          <p:nvPr/>
        </p:nvSpPr>
        <p:spPr>
          <a:xfrm>
            <a:off x="3255264" y="3092501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70" name="Text 168"/>
          <p:cNvSpPr/>
          <p:nvPr/>
        </p:nvSpPr>
        <p:spPr>
          <a:xfrm>
            <a:off x="4023360" y="3092501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$41,037</a:t>
            </a:r>
            <a:endParaRPr lang="en-US" sz="720" dirty="0"/>
          </a:p>
        </p:txBody>
      </p:sp>
      <p:sp>
        <p:nvSpPr>
          <p:cNvPr id="171" name="Text 169"/>
          <p:cNvSpPr/>
          <p:nvPr/>
        </p:nvSpPr>
        <p:spPr>
          <a:xfrm>
            <a:off x="4681728" y="3092501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$625,051</a:t>
            </a:r>
            <a:endParaRPr lang="en-US" sz="720" dirty="0"/>
          </a:p>
        </p:txBody>
      </p:sp>
      <p:sp>
        <p:nvSpPr>
          <p:cNvPr id="172" name="Text 170"/>
          <p:cNvSpPr/>
          <p:nvPr/>
        </p:nvSpPr>
        <p:spPr>
          <a:xfrm>
            <a:off x="5449824" y="3092501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$565,883</a:t>
            </a:r>
            <a:endParaRPr lang="en-US" sz="720" dirty="0"/>
          </a:p>
        </p:txBody>
      </p:sp>
      <p:sp>
        <p:nvSpPr>
          <p:cNvPr id="173" name="Text 171"/>
          <p:cNvSpPr/>
          <p:nvPr/>
        </p:nvSpPr>
        <p:spPr>
          <a:xfrm>
            <a:off x="6327648" y="3092501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$1,040,780</a:t>
            </a:r>
            <a:endParaRPr lang="en-US" sz="720" dirty="0"/>
          </a:p>
        </p:txBody>
      </p:sp>
      <p:sp>
        <p:nvSpPr>
          <p:cNvPr id="174" name="Shape 172"/>
          <p:cNvSpPr/>
          <p:nvPr/>
        </p:nvSpPr>
        <p:spPr>
          <a:xfrm>
            <a:off x="2048256" y="3191256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75" name="Text 173"/>
          <p:cNvSpPr/>
          <p:nvPr/>
        </p:nvSpPr>
        <p:spPr>
          <a:xfrm>
            <a:off x="2084832" y="3191256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</a:t>
            </a:r>
            <a:endParaRPr lang="en-US" sz="720" dirty="0"/>
          </a:p>
        </p:txBody>
      </p:sp>
      <p:sp>
        <p:nvSpPr>
          <p:cNvPr id="176" name="Text 174"/>
          <p:cNvSpPr/>
          <p:nvPr/>
        </p:nvSpPr>
        <p:spPr>
          <a:xfrm>
            <a:off x="2377440" y="3191256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$1,715,806</a:t>
            </a:r>
            <a:endParaRPr lang="en-US" sz="720" dirty="0"/>
          </a:p>
        </p:txBody>
      </p:sp>
      <p:sp>
        <p:nvSpPr>
          <p:cNvPr id="177" name="Text 175"/>
          <p:cNvSpPr/>
          <p:nvPr/>
        </p:nvSpPr>
        <p:spPr>
          <a:xfrm>
            <a:off x="3255264" y="3191256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78" name="Text 176"/>
          <p:cNvSpPr/>
          <p:nvPr/>
        </p:nvSpPr>
        <p:spPr>
          <a:xfrm>
            <a:off x="4023360" y="3191256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$43,919</a:t>
            </a:r>
            <a:endParaRPr lang="en-US" sz="720" dirty="0"/>
          </a:p>
        </p:txBody>
      </p:sp>
      <p:sp>
        <p:nvSpPr>
          <p:cNvPr id="179" name="Text 177"/>
          <p:cNvSpPr/>
          <p:nvPr/>
        </p:nvSpPr>
        <p:spPr>
          <a:xfrm>
            <a:off x="4681728" y="3191256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$668,971</a:t>
            </a:r>
            <a:endParaRPr lang="en-US" sz="720" dirty="0"/>
          </a:p>
        </p:txBody>
      </p:sp>
      <p:sp>
        <p:nvSpPr>
          <p:cNvPr id="180" name="Text 178"/>
          <p:cNvSpPr/>
          <p:nvPr/>
        </p:nvSpPr>
        <p:spPr>
          <a:xfrm>
            <a:off x="5449824" y="3191256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$605,646</a:t>
            </a:r>
            <a:endParaRPr lang="en-US" sz="720" dirty="0"/>
          </a:p>
        </p:txBody>
      </p:sp>
      <p:sp>
        <p:nvSpPr>
          <p:cNvPr id="181" name="Text 179"/>
          <p:cNvSpPr/>
          <p:nvPr/>
        </p:nvSpPr>
        <p:spPr>
          <a:xfrm>
            <a:off x="6327648" y="3191256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$1,046,835</a:t>
            </a:r>
            <a:endParaRPr lang="en-US" sz="720" dirty="0"/>
          </a:p>
        </p:txBody>
      </p:sp>
      <p:sp>
        <p:nvSpPr>
          <p:cNvPr id="182" name="Shape 180"/>
          <p:cNvSpPr/>
          <p:nvPr/>
        </p:nvSpPr>
        <p:spPr>
          <a:xfrm>
            <a:off x="2048256" y="3290011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83" name="Text 181"/>
          <p:cNvSpPr/>
          <p:nvPr/>
        </p:nvSpPr>
        <p:spPr>
          <a:xfrm>
            <a:off x="2084832" y="3290011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</a:t>
            </a:r>
            <a:endParaRPr lang="en-US" sz="720" dirty="0"/>
          </a:p>
        </p:txBody>
      </p:sp>
      <p:sp>
        <p:nvSpPr>
          <p:cNvPr id="184" name="Text 182"/>
          <p:cNvSpPr/>
          <p:nvPr/>
        </p:nvSpPr>
        <p:spPr>
          <a:xfrm>
            <a:off x="2377440" y="3290011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$1,767,280</a:t>
            </a:r>
            <a:endParaRPr lang="en-US" sz="720" dirty="0"/>
          </a:p>
        </p:txBody>
      </p:sp>
      <p:sp>
        <p:nvSpPr>
          <p:cNvPr id="185" name="Text 183"/>
          <p:cNvSpPr/>
          <p:nvPr/>
        </p:nvSpPr>
        <p:spPr>
          <a:xfrm>
            <a:off x="3255264" y="3290011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86" name="Text 184"/>
          <p:cNvSpPr/>
          <p:nvPr/>
        </p:nvSpPr>
        <p:spPr>
          <a:xfrm>
            <a:off x="4023360" y="3290011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$47,007</a:t>
            </a:r>
            <a:endParaRPr lang="en-US" sz="720" dirty="0"/>
          </a:p>
        </p:txBody>
      </p:sp>
      <p:sp>
        <p:nvSpPr>
          <p:cNvPr id="187" name="Text 185"/>
          <p:cNvSpPr/>
          <p:nvPr/>
        </p:nvSpPr>
        <p:spPr>
          <a:xfrm>
            <a:off x="4681728" y="3290011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$715,977</a:t>
            </a:r>
            <a:endParaRPr lang="en-US" sz="720" dirty="0"/>
          </a:p>
        </p:txBody>
      </p:sp>
      <p:sp>
        <p:nvSpPr>
          <p:cNvPr id="188" name="Text 186"/>
          <p:cNvSpPr/>
          <p:nvPr/>
        </p:nvSpPr>
        <p:spPr>
          <a:xfrm>
            <a:off x="5449824" y="3290011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$648,202</a:t>
            </a:r>
            <a:endParaRPr lang="en-US" sz="720" dirty="0"/>
          </a:p>
        </p:txBody>
      </p:sp>
      <p:sp>
        <p:nvSpPr>
          <p:cNvPr id="189" name="Text 187"/>
          <p:cNvSpPr/>
          <p:nvPr/>
        </p:nvSpPr>
        <p:spPr>
          <a:xfrm>
            <a:off x="6327648" y="3290011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$1,051,303</a:t>
            </a:r>
            <a:endParaRPr lang="en-US" sz="720" dirty="0"/>
          </a:p>
        </p:txBody>
      </p:sp>
      <p:sp>
        <p:nvSpPr>
          <p:cNvPr id="190" name="Shape 188"/>
          <p:cNvSpPr/>
          <p:nvPr/>
        </p:nvSpPr>
        <p:spPr>
          <a:xfrm>
            <a:off x="2048256" y="3388766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91" name="Text 189"/>
          <p:cNvSpPr/>
          <p:nvPr/>
        </p:nvSpPr>
        <p:spPr>
          <a:xfrm>
            <a:off x="2084832" y="3388766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</a:t>
            </a:r>
            <a:endParaRPr lang="en-US" sz="720" dirty="0"/>
          </a:p>
        </p:txBody>
      </p:sp>
      <p:sp>
        <p:nvSpPr>
          <p:cNvPr id="192" name="Text 190"/>
          <p:cNvSpPr/>
          <p:nvPr/>
        </p:nvSpPr>
        <p:spPr>
          <a:xfrm>
            <a:off x="2377440" y="3388766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$1,820,298</a:t>
            </a:r>
            <a:endParaRPr lang="en-US" sz="720" dirty="0"/>
          </a:p>
        </p:txBody>
      </p:sp>
      <p:sp>
        <p:nvSpPr>
          <p:cNvPr id="193" name="Text 191"/>
          <p:cNvSpPr/>
          <p:nvPr/>
        </p:nvSpPr>
        <p:spPr>
          <a:xfrm>
            <a:off x="3255264" y="3388766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194" name="Text 192"/>
          <p:cNvSpPr/>
          <p:nvPr/>
        </p:nvSpPr>
        <p:spPr>
          <a:xfrm>
            <a:off x="4023360" y="3388766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$50,308</a:t>
            </a:r>
            <a:endParaRPr lang="en-US" sz="720" dirty="0"/>
          </a:p>
        </p:txBody>
      </p:sp>
      <p:sp>
        <p:nvSpPr>
          <p:cNvPr id="195" name="Text 193"/>
          <p:cNvSpPr/>
          <p:nvPr/>
        </p:nvSpPr>
        <p:spPr>
          <a:xfrm>
            <a:off x="4681728" y="3388766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$766,286</a:t>
            </a:r>
            <a:endParaRPr lang="en-US" sz="720" dirty="0"/>
          </a:p>
        </p:txBody>
      </p:sp>
      <p:sp>
        <p:nvSpPr>
          <p:cNvPr id="196" name="Text 194"/>
          <p:cNvSpPr/>
          <p:nvPr/>
        </p:nvSpPr>
        <p:spPr>
          <a:xfrm>
            <a:off x="5449824" y="3388766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$693,749</a:t>
            </a:r>
            <a:endParaRPr lang="en-US" sz="720" dirty="0"/>
          </a:p>
        </p:txBody>
      </p:sp>
      <p:sp>
        <p:nvSpPr>
          <p:cNvPr id="197" name="Text 195"/>
          <p:cNvSpPr/>
          <p:nvPr/>
        </p:nvSpPr>
        <p:spPr>
          <a:xfrm>
            <a:off x="6327648" y="3388766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$1,054,012</a:t>
            </a:r>
            <a:endParaRPr lang="en-US" sz="720" dirty="0"/>
          </a:p>
        </p:txBody>
      </p:sp>
      <p:sp>
        <p:nvSpPr>
          <p:cNvPr id="198" name="Shape 196"/>
          <p:cNvSpPr/>
          <p:nvPr/>
        </p:nvSpPr>
        <p:spPr>
          <a:xfrm>
            <a:off x="2048256" y="3487522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99" name="Text 197"/>
          <p:cNvSpPr/>
          <p:nvPr/>
        </p:nvSpPr>
        <p:spPr>
          <a:xfrm>
            <a:off x="2084832" y="3487522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</a:t>
            </a:r>
            <a:endParaRPr lang="en-US" sz="720" dirty="0"/>
          </a:p>
        </p:txBody>
      </p:sp>
      <p:sp>
        <p:nvSpPr>
          <p:cNvPr id="200" name="Text 198"/>
          <p:cNvSpPr/>
          <p:nvPr/>
        </p:nvSpPr>
        <p:spPr>
          <a:xfrm>
            <a:off x="2377440" y="348752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$1,874,907</a:t>
            </a:r>
            <a:endParaRPr lang="en-US" sz="720" dirty="0"/>
          </a:p>
        </p:txBody>
      </p:sp>
      <p:sp>
        <p:nvSpPr>
          <p:cNvPr id="201" name="Text 199"/>
          <p:cNvSpPr/>
          <p:nvPr/>
        </p:nvSpPr>
        <p:spPr>
          <a:xfrm>
            <a:off x="3255264" y="348752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02" name="Text 200"/>
          <p:cNvSpPr/>
          <p:nvPr/>
        </p:nvSpPr>
        <p:spPr>
          <a:xfrm>
            <a:off x="4023360" y="3487522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$53,845</a:t>
            </a:r>
            <a:endParaRPr lang="en-US" sz="720" dirty="0"/>
          </a:p>
        </p:txBody>
      </p:sp>
      <p:sp>
        <p:nvSpPr>
          <p:cNvPr id="203" name="Text 201"/>
          <p:cNvSpPr/>
          <p:nvPr/>
        </p:nvSpPr>
        <p:spPr>
          <a:xfrm>
            <a:off x="4681728" y="348752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$820,130</a:t>
            </a:r>
            <a:endParaRPr lang="en-US" sz="720" dirty="0"/>
          </a:p>
        </p:txBody>
      </p:sp>
      <p:sp>
        <p:nvSpPr>
          <p:cNvPr id="204" name="Text 202"/>
          <p:cNvSpPr/>
          <p:nvPr/>
        </p:nvSpPr>
        <p:spPr>
          <a:xfrm>
            <a:off x="5449824" y="348752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$742,496</a:t>
            </a:r>
            <a:endParaRPr lang="en-US" sz="720" dirty="0"/>
          </a:p>
        </p:txBody>
      </p:sp>
      <p:sp>
        <p:nvSpPr>
          <p:cNvPr id="205" name="Text 203"/>
          <p:cNvSpPr/>
          <p:nvPr/>
        </p:nvSpPr>
        <p:spPr>
          <a:xfrm>
            <a:off x="6327648" y="3487522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$1,054,777</a:t>
            </a:r>
            <a:endParaRPr lang="en-US" sz="720" dirty="0"/>
          </a:p>
        </p:txBody>
      </p:sp>
      <p:sp>
        <p:nvSpPr>
          <p:cNvPr id="206" name="Shape 204"/>
          <p:cNvSpPr/>
          <p:nvPr/>
        </p:nvSpPr>
        <p:spPr>
          <a:xfrm>
            <a:off x="2048256" y="3586277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07" name="Text 205"/>
          <p:cNvSpPr/>
          <p:nvPr/>
        </p:nvSpPr>
        <p:spPr>
          <a:xfrm>
            <a:off x="2084832" y="3586277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</a:t>
            </a:r>
            <a:endParaRPr lang="en-US" sz="720" dirty="0"/>
          </a:p>
        </p:txBody>
      </p:sp>
      <p:sp>
        <p:nvSpPr>
          <p:cNvPr id="208" name="Text 206"/>
          <p:cNvSpPr/>
          <p:nvPr/>
        </p:nvSpPr>
        <p:spPr>
          <a:xfrm>
            <a:off x="2377440" y="3586277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$1,931,154</a:t>
            </a:r>
            <a:endParaRPr lang="en-US" sz="720" dirty="0"/>
          </a:p>
        </p:txBody>
      </p:sp>
      <p:sp>
        <p:nvSpPr>
          <p:cNvPr id="209" name="Text 207"/>
          <p:cNvSpPr/>
          <p:nvPr/>
        </p:nvSpPr>
        <p:spPr>
          <a:xfrm>
            <a:off x="3255264" y="3586277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10" name="Text 208"/>
          <p:cNvSpPr/>
          <p:nvPr/>
        </p:nvSpPr>
        <p:spPr>
          <a:xfrm>
            <a:off x="4023360" y="3586277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$57,627</a:t>
            </a:r>
            <a:endParaRPr lang="en-US" sz="720" dirty="0"/>
          </a:p>
        </p:txBody>
      </p:sp>
      <p:sp>
        <p:nvSpPr>
          <p:cNvPr id="211" name="Text 209"/>
          <p:cNvSpPr/>
          <p:nvPr/>
        </p:nvSpPr>
        <p:spPr>
          <a:xfrm>
            <a:off x="4681728" y="3586277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$877,758</a:t>
            </a:r>
            <a:endParaRPr lang="en-US" sz="720" dirty="0"/>
          </a:p>
        </p:txBody>
      </p:sp>
      <p:sp>
        <p:nvSpPr>
          <p:cNvPr id="212" name="Text 210"/>
          <p:cNvSpPr/>
          <p:nvPr/>
        </p:nvSpPr>
        <p:spPr>
          <a:xfrm>
            <a:off x="5449824" y="3586277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$794,669</a:t>
            </a:r>
            <a:endParaRPr lang="en-US" sz="720" dirty="0"/>
          </a:p>
        </p:txBody>
      </p:sp>
      <p:sp>
        <p:nvSpPr>
          <p:cNvPr id="213" name="Text 211"/>
          <p:cNvSpPr/>
          <p:nvPr/>
        </p:nvSpPr>
        <p:spPr>
          <a:xfrm>
            <a:off x="6327648" y="3586277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$1,053,396</a:t>
            </a:r>
            <a:endParaRPr lang="en-US" sz="720" dirty="0"/>
          </a:p>
        </p:txBody>
      </p:sp>
      <p:sp>
        <p:nvSpPr>
          <p:cNvPr id="214" name="Shape 212"/>
          <p:cNvSpPr/>
          <p:nvPr/>
        </p:nvSpPr>
        <p:spPr>
          <a:xfrm>
            <a:off x="2048256" y="3685032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15" name="Text 213"/>
          <p:cNvSpPr/>
          <p:nvPr/>
        </p:nvSpPr>
        <p:spPr>
          <a:xfrm>
            <a:off x="2084832" y="3685032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</a:t>
            </a:r>
            <a:endParaRPr lang="en-US" sz="720" dirty="0"/>
          </a:p>
        </p:txBody>
      </p:sp>
      <p:sp>
        <p:nvSpPr>
          <p:cNvPr id="216" name="Text 214"/>
          <p:cNvSpPr/>
          <p:nvPr/>
        </p:nvSpPr>
        <p:spPr>
          <a:xfrm>
            <a:off x="2377440" y="368503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$1,989,089</a:t>
            </a:r>
            <a:endParaRPr lang="en-US" sz="720" dirty="0"/>
          </a:p>
        </p:txBody>
      </p:sp>
      <p:sp>
        <p:nvSpPr>
          <p:cNvPr id="217" name="Text 215"/>
          <p:cNvSpPr/>
          <p:nvPr/>
        </p:nvSpPr>
        <p:spPr>
          <a:xfrm>
            <a:off x="3255264" y="368503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18" name="Text 216"/>
          <p:cNvSpPr/>
          <p:nvPr/>
        </p:nvSpPr>
        <p:spPr>
          <a:xfrm>
            <a:off x="4023360" y="3685032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$61,677</a:t>
            </a:r>
            <a:endParaRPr lang="en-US" sz="720" dirty="0"/>
          </a:p>
        </p:txBody>
      </p:sp>
      <p:sp>
        <p:nvSpPr>
          <p:cNvPr id="219" name="Text 217"/>
          <p:cNvSpPr/>
          <p:nvPr/>
        </p:nvSpPr>
        <p:spPr>
          <a:xfrm>
            <a:off x="4681728" y="368503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$939,435</a:t>
            </a:r>
            <a:endParaRPr lang="en-US" sz="720" dirty="0"/>
          </a:p>
        </p:txBody>
      </p:sp>
      <p:sp>
        <p:nvSpPr>
          <p:cNvPr id="220" name="Text 218"/>
          <p:cNvSpPr/>
          <p:nvPr/>
        </p:nvSpPr>
        <p:spPr>
          <a:xfrm>
            <a:off x="5449824" y="368503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$850,507</a:t>
            </a:r>
            <a:endParaRPr lang="en-US" sz="720" dirty="0"/>
          </a:p>
        </p:txBody>
      </p:sp>
      <p:sp>
        <p:nvSpPr>
          <p:cNvPr id="221" name="Text 219"/>
          <p:cNvSpPr/>
          <p:nvPr/>
        </p:nvSpPr>
        <p:spPr>
          <a:xfrm>
            <a:off x="6327648" y="3685032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$1,049,654</a:t>
            </a:r>
            <a:endParaRPr lang="en-US" sz="720" dirty="0"/>
          </a:p>
        </p:txBody>
      </p:sp>
      <p:sp>
        <p:nvSpPr>
          <p:cNvPr id="222" name="Shape 220"/>
          <p:cNvSpPr/>
          <p:nvPr/>
        </p:nvSpPr>
        <p:spPr>
          <a:xfrm>
            <a:off x="2048256" y="3783787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23" name="Text 221"/>
          <p:cNvSpPr/>
          <p:nvPr/>
        </p:nvSpPr>
        <p:spPr>
          <a:xfrm>
            <a:off x="2084832" y="3783787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</a:t>
            </a:r>
            <a:endParaRPr lang="en-US" sz="720" dirty="0"/>
          </a:p>
        </p:txBody>
      </p:sp>
      <p:sp>
        <p:nvSpPr>
          <p:cNvPr id="224" name="Text 222"/>
          <p:cNvSpPr/>
          <p:nvPr/>
        </p:nvSpPr>
        <p:spPr>
          <a:xfrm>
            <a:off x="2377440" y="3783787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$2,048,762</a:t>
            </a:r>
            <a:endParaRPr lang="en-US" sz="720" dirty="0"/>
          </a:p>
        </p:txBody>
      </p:sp>
      <p:sp>
        <p:nvSpPr>
          <p:cNvPr id="225" name="Text 223"/>
          <p:cNvSpPr/>
          <p:nvPr/>
        </p:nvSpPr>
        <p:spPr>
          <a:xfrm>
            <a:off x="3255264" y="3783787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26" name="Text 224"/>
          <p:cNvSpPr/>
          <p:nvPr/>
        </p:nvSpPr>
        <p:spPr>
          <a:xfrm>
            <a:off x="4023360" y="3783787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$66,011</a:t>
            </a:r>
            <a:endParaRPr lang="en-US" sz="720" dirty="0"/>
          </a:p>
        </p:txBody>
      </p:sp>
      <p:sp>
        <p:nvSpPr>
          <p:cNvPr id="227" name="Text 225"/>
          <p:cNvSpPr/>
          <p:nvPr/>
        </p:nvSpPr>
        <p:spPr>
          <a:xfrm>
            <a:off x="4681728" y="3783787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$1,005,445</a:t>
            </a:r>
            <a:endParaRPr lang="en-US" sz="720" dirty="0"/>
          </a:p>
        </p:txBody>
      </p:sp>
      <p:sp>
        <p:nvSpPr>
          <p:cNvPr id="228" name="Text 226"/>
          <p:cNvSpPr/>
          <p:nvPr/>
        </p:nvSpPr>
        <p:spPr>
          <a:xfrm>
            <a:off x="5449824" y="3783787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$910,269</a:t>
            </a:r>
            <a:endParaRPr lang="en-US" sz="720" dirty="0"/>
          </a:p>
        </p:txBody>
      </p:sp>
      <p:sp>
        <p:nvSpPr>
          <p:cNvPr id="229" name="Text 227"/>
          <p:cNvSpPr/>
          <p:nvPr/>
        </p:nvSpPr>
        <p:spPr>
          <a:xfrm>
            <a:off x="6327648" y="3783787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$1,043,317</a:t>
            </a:r>
            <a:endParaRPr lang="en-US" sz="720" dirty="0"/>
          </a:p>
        </p:txBody>
      </p:sp>
      <p:sp>
        <p:nvSpPr>
          <p:cNvPr id="230" name="Shape 228"/>
          <p:cNvSpPr/>
          <p:nvPr/>
        </p:nvSpPr>
        <p:spPr>
          <a:xfrm>
            <a:off x="2048256" y="3882542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31" name="Text 229"/>
          <p:cNvSpPr/>
          <p:nvPr/>
        </p:nvSpPr>
        <p:spPr>
          <a:xfrm>
            <a:off x="2084832" y="3882542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89</a:t>
            </a:r>
            <a:endParaRPr lang="en-US" sz="720" dirty="0"/>
          </a:p>
        </p:txBody>
      </p:sp>
      <p:sp>
        <p:nvSpPr>
          <p:cNvPr id="232" name="Text 230"/>
          <p:cNvSpPr/>
          <p:nvPr/>
        </p:nvSpPr>
        <p:spPr>
          <a:xfrm>
            <a:off x="2377440" y="388254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$2,110,225</a:t>
            </a:r>
            <a:endParaRPr lang="en-US" sz="720" dirty="0"/>
          </a:p>
        </p:txBody>
      </p:sp>
      <p:sp>
        <p:nvSpPr>
          <p:cNvPr id="233" name="Text 231"/>
          <p:cNvSpPr/>
          <p:nvPr/>
        </p:nvSpPr>
        <p:spPr>
          <a:xfrm>
            <a:off x="3255264" y="388254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34" name="Text 232"/>
          <p:cNvSpPr/>
          <p:nvPr/>
        </p:nvSpPr>
        <p:spPr>
          <a:xfrm>
            <a:off x="4023360" y="3882542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$70,649</a:t>
            </a:r>
            <a:endParaRPr lang="en-US" sz="720" dirty="0"/>
          </a:p>
        </p:txBody>
      </p:sp>
      <p:sp>
        <p:nvSpPr>
          <p:cNvPr id="235" name="Text 233"/>
          <p:cNvSpPr/>
          <p:nvPr/>
        </p:nvSpPr>
        <p:spPr>
          <a:xfrm>
            <a:off x="4681728" y="3882542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$1,076,094</a:t>
            </a:r>
            <a:endParaRPr lang="en-US" sz="720" dirty="0"/>
          </a:p>
        </p:txBody>
      </p:sp>
      <p:sp>
        <p:nvSpPr>
          <p:cNvPr id="236" name="Text 234"/>
          <p:cNvSpPr/>
          <p:nvPr/>
        </p:nvSpPr>
        <p:spPr>
          <a:xfrm>
            <a:off x="5449824" y="3882542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$974,231</a:t>
            </a:r>
            <a:endParaRPr lang="en-US" sz="720" dirty="0"/>
          </a:p>
        </p:txBody>
      </p:sp>
      <p:sp>
        <p:nvSpPr>
          <p:cNvPr id="237" name="Text 235"/>
          <p:cNvSpPr/>
          <p:nvPr/>
        </p:nvSpPr>
        <p:spPr>
          <a:xfrm>
            <a:off x="6327648" y="3882542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$1,034,131</a:t>
            </a:r>
            <a:endParaRPr lang="en-US" sz="720" dirty="0"/>
          </a:p>
        </p:txBody>
      </p:sp>
      <p:sp>
        <p:nvSpPr>
          <p:cNvPr id="238" name="Shape 236"/>
          <p:cNvSpPr/>
          <p:nvPr/>
        </p:nvSpPr>
        <p:spPr>
          <a:xfrm>
            <a:off x="2048256" y="3981298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39" name="Text 237"/>
          <p:cNvSpPr/>
          <p:nvPr/>
        </p:nvSpPr>
        <p:spPr>
          <a:xfrm>
            <a:off x="2084832" y="3981298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</a:t>
            </a:r>
            <a:endParaRPr lang="en-US" sz="720" dirty="0"/>
          </a:p>
        </p:txBody>
      </p:sp>
      <p:sp>
        <p:nvSpPr>
          <p:cNvPr id="240" name="Text 238"/>
          <p:cNvSpPr/>
          <p:nvPr/>
        </p:nvSpPr>
        <p:spPr>
          <a:xfrm>
            <a:off x="2377440" y="398129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$2,173,531</a:t>
            </a:r>
            <a:endParaRPr lang="en-US" sz="720" dirty="0"/>
          </a:p>
        </p:txBody>
      </p:sp>
      <p:sp>
        <p:nvSpPr>
          <p:cNvPr id="241" name="Text 239"/>
          <p:cNvSpPr/>
          <p:nvPr/>
        </p:nvSpPr>
        <p:spPr>
          <a:xfrm>
            <a:off x="3255264" y="398129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42" name="Text 240"/>
          <p:cNvSpPr/>
          <p:nvPr/>
        </p:nvSpPr>
        <p:spPr>
          <a:xfrm>
            <a:off x="4023360" y="3981298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$75,613</a:t>
            </a:r>
            <a:endParaRPr lang="en-US" sz="720" dirty="0"/>
          </a:p>
        </p:txBody>
      </p:sp>
      <p:sp>
        <p:nvSpPr>
          <p:cNvPr id="243" name="Text 241"/>
          <p:cNvSpPr/>
          <p:nvPr/>
        </p:nvSpPr>
        <p:spPr>
          <a:xfrm>
            <a:off x="4681728" y="398129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$1,151,707</a:t>
            </a:r>
            <a:endParaRPr lang="en-US" sz="720" dirty="0"/>
          </a:p>
        </p:txBody>
      </p:sp>
      <p:sp>
        <p:nvSpPr>
          <p:cNvPr id="244" name="Text 242"/>
          <p:cNvSpPr/>
          <p:nvPr/>
        </p:nvSpPr>
        <p:spPr>
          <a:xfrm>
            <a:off x="5449824" y="398129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$1,042,686</a:t>
            </a:r>
            <a:endParaRPr lang="en-US" sz="720" dirty="0"/>
          </a:p>
        </p:txBody>
      </p:sp>
      <p:sp>
        <p:nvSpPr>
          <p:cNvPr id="245" name="Text 243"/>
          <p:cNvSpPr/>
          <p:nvPr/>
        </p:nvSpPr>
        <p:spPr>
          <a:xfrm>
            <a:off x="6327648" y="3981298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$1,021,824</a:t>
            </a:r>
            <a:endParaRPr lang="en-US" sz="720" dirty="0"/>
          </a:p>
        </p:txBody>
      </p:sp>
      <p:sp>
        <p:nvSpPr>
          <p:cNvPr id="246" name="Shape 244"/>
          <p:cNvSpPr/>
          <p:nvPr/>
        </p:nvSpPr>
        <p:spPr>
          <a:xfrm>
            <a:off x="2048256" y="4080053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47" name="Text 245"/>
          <p:cNvSpPr/>
          <p:nvPr/>
        </p:nvSpPr>
        <p:spPr>
          <a:xfrm>
            <a:off x="2084832" y="4080053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</a:t>
            </a:r>
            <a:endParaRPr lang="en-US" sz="720" dirty="0"/>
          </a:p>
        </p:txBody>
      </p:sp>
      <p:sp>
        <p:nvSpPr>
          <p:cNvPr id="248" name="Text 246"/>
          <p:cNvSpPr/>
          <p:nvPr/>
        </p:nvSpPr>
        <p:spPr>
          <a:xfrm>
            <a:off x="2377440" y="4080053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$2,238,737</a:t>
            </a:r>
            <a:endParaRPr lang="en-US" sz="720" dirty="0"/>
          </a:p>
        </p:txBody>
      </p:sp>
      <p:sp>
        <p:nvSpPr>
          <p:cNvPr id="249" name="Text 247"/>
          <p:cNvSpPr/>
          <p:nvPr/>
        </p:nvSpPr>
        <p:spPr>
          <a:xfrm>
            <a:off x="3255264" y="4080053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50" name="Text 248"/>
          <p:cNvSpPr/>
          <p:nvPr/>
        </p:nvSpPr>
        <p:spPr>
          <a:xfrm>
            <a:off x="4023360" y="4080053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$80,926</a:t>
            </a:r>
            <a:endParaRPr lang="en-US" sz="720" dirty="0"/>
          </a:p>
        </p:txBody>
      </p:sp>
      <p:sp>
        <p:nvSpPr>
          <p:cNvPr id="251" name="Text 249"/>
          <p:cNvSpPr/>
          <p:nvPr/>
        </p:nvSpPr>
        <p:spPr>
          <a:xfrm>
            <a:off x="4681728" y="4080053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$1,232,634</a:t>
            </a:r>
            <a:endParaRPr lang="en-US" sz="720" dirty="0"/>
          </a:p>
        </p:txBody>
      </p:sp>
      <p:sp>
        <p:nvSpPr>
          <p:cNvPr id="252" name="Text 250"/>
          <p:cNvSpPr/>
          <p:nvPr/>
        </p:nvSpPr>
        <p:spPr>
          <a:xfrm>
            <a:off x="5449824" y="4080053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$1,115,952</a:t>
            </a:r>
            <a:endParaRPr lang="en-US" sz="720" dirty="0"/>
          </a:p>
        </p:txBody>
      </p:sp>
      <p:sp>
        <p:nvSpPr>
          <p:cNvPr id="253" name="Text 251"/>
          <p:cNvSpPr/>
          <p:nvPr/>
        </p:nvSpPr>
        <p:spPr>
          <a:xfrm>
            <a:off x="6327648" y="4080053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$1,006,103</a:t>
            </a:r>
            <a:endParaRPr lang="en-US" sz="720" dirty="0"/>
          </a:p>
        </p:txBody>
      </p:sp>
      <p:sp>
        <p:nvSpPr>
          <p:cNvPr id="254" name="Shape 252"/>
          <p:cNvSpPr/>
          <p:nvPr/>
        </p:nvSpPr>
        <p:spPr>
          <a:xfrm>
            <a:off x="2048256" y="4178808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55" name="Text 253"/>
          <p:cNvSpPr/>
          <p:nvPr/>
        </p:nvSpPr>
        <p:spPr>
          <a:xfrm>
            <a:off x="2084832" y="4178808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</a:t>
            </a:r>
            <a:endParaRPr lang="en-US" sz="720" dirty="0"/>
          </a:p>
        </p:txBody>
      </p:sp>
      <p:sp>
        <p:nvSpPr>
          <p:cNvPr id="256" name="Text 254"/>
          <p:cNvSpPr/>
          <p:nvPr/>
        </p:nvSpPr>
        <p:spPr>
          <a:xfrm>
            <a:off x="2377440" y="417880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$2,305,899</a:t>
            </a:r>
            <a:endParaRPr lang="en-US" sz="720" dirty="0"/>
          </a:p>
        </p:txBody>
      </p:sp>
      <p:sp>
        <p:nvSpPr>
          <p:cNvPr id="257" name="Text 255"/>
          <p:cNvSpPr/>
          <p:nvPr/>
        </p:nvSpPr>
        <p:spPr>
          <a:xfrm>
            <a:off x="3255264" y="417880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58" name="Text 256"/>
          <p:cNvSpPr/>
          <p:nvPr/>
        </p:nvSpPr>
        <p:spPr>
          <a:xfrm>
            <a:off x="4023360" y="4178808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$86,613</a:t>
            </a:r>
            <a:endParaRPr lang="en-US" sz="720" dirty="0"/>
          </a:p>
        </p:txBody>
      </p:sp>
      <p:sp>
        <p:nvSpPr>
          <p:cNvPr id="259" name="Text 257"/>
          <p:cNvSpPr/>
          <p:nvPr/>
        </p:nvSpPr>
        <p:spPr>
          <a:xfrm>
            <a:off x="4681728" y="417880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$1,319,246</a:t>
            </a:r>
            <a:endParaRPr lang="en-US" sz="720" dirty="0"/>
          </a:p>
        </p:txBody>
      </p:sp>
      <p:sp>
        <p:nvSpPr>
          <p:cNvPr id="260" name="Text 258"/>
          <p:cNvSpPr/>
          <p:nvPr/>
        </p:nvSpPr>
        <p:spPr>
          <a:xfrm>
            <a:off x="5449824" y="417880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$1,194,366</a:t>
            </a:r>
            <a:endParaRPr lang="en-US" sz="720" dirty="0"/>
          </a:p>
        </p:txBody>
      </p:sp>
      <p:sp>
        <p:nvSpPr>
          <p:cNvPr id="261" name="Text 259"/>
          <p:cNvSpPr/>
          <p:nvPr/>
        </p:nvSpPr>
        <p:spPr>
          <a:xfrm>
            <a:off x="6327648" y="4178808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$986,653</a:t>
            </a:r>
            <a:endParaRPr lang="en-US" sz="720" dirty="0"/>
          </a:p>
        </p:txBody>
      </p:sp>
      <p:sp>
        <p:nvSpPr>
          <p:cNvPr id="262" name="Shape 260"/>
          <p:cNvSpPr/>
          <p:nvPr/>
        </p:nvSpPr>
        <p:spPr>
          <a:xfrm>
            <a:off x="2048256" y="4277563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63" name="Text 261"/>
          <p:cNvSpPr/>
          <p:nvPr/>
        </p:nvSpPr>
        <p:spPr>
          <a:xfrm>
            <a:off x="2084832" y="4277563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93</a:t>
            </a:r>
            <a:endParaRPr lang="en-US" sz="720" dirty="0"/>
          </a:p>
        </p:txBody>
      </p:sp>
      <p:sp>
        <p:nvSpPr>
          <p:cNvPr id="264" name="Text 262"/>
          <p:cNvSpPr/>
          <p:nvPr/>
        </p:nvSpPr>
        <p:spPr>
          <a:xfrm>
            <a:off x="2377440" y="4277563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$2,375,076</a:t>
            </a:r>
            <a:endParaRPr lang="en-US" sz="720" dirty="0"/>
          </a:p>
        </p:txBody>
      </p:sp>
      <p:sp>
        <p:nvSpPr>
          <p:cNvPr id="265" name="Text 263"/>
          <p:cNvSpPr/>
          <p:nvPr/>
        </p:nvSpPr>
        <p:spPr>
          <a:xfrm>
            <a:off x="3255264" y="4277563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66" name="Text 264"/>
          <p:cNvSpPr/>
          <p:nvPr/>
        </p:nvSpPr>
        <p:spPr>
          <a:xfrm>
            <a:off x="4023360" y="4277563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$92,698</a:t>
            </a:r>
            <a:endParaRPr lang="en-US" sz="720" dirty="0"/>
          </a:p>
        </p:txBody>
      </p:sp>
      <p:sp>
        <p:nvSpPr>
          <p:cNvPr id="267" name="Text 265"/>
          <p:cNvSpPr/>
          <p:nvPr/>
        </p:nvSpPr>
        <p:spPr>
          <a:xfrm>
            <a:off x="4681728" y="4277563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$1,411,945</a:t>
            </a:r>
            <a:endParaRPr lang="en-US" sz="720" dirty="0"/>
          </a:p>
        </p:txBody>
      </p:sp>
      <p:sp>
        <p:nvSpPr>
          <p:cNvPr id="268" name="Text 266"/>
          <p:cNvSpPr/>
          <p:nvPr/>
        </p:nvSpPr>
        <p:spPr>
          <a:xfrm>
            <a:off x="5449824" y="4277563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$1,278,289</a:t>
            </a:r>
            <a:endParaRPr lang="en-US" sz="720" dirty="0"/>
          </a:p>
        </p:txBody>
      </p:sp>
      <p:sp>
        <p:nvSpPr>
          <p:cNvPr id="269" name="Text 267"/>
          <p:cNvSpPr/>
          <p:nvPr/>
        </p:nvSpPr>
        <p:spPr>
          <a:xfrm>
            <a:off x="6327648" y="4277563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$963,131</a:t>
            </a:r>
            <a:endParaRPr lang="en-US" sz="720" dirty="0"/>
          </a:p>
        </p:txBody>
      </p:sp>
      <p:sp>
        <p:nvSpPr>
          <p:cNvPr id="270" name="Shape 268"/>
          <p:cNvSpPr/>
          <p:nvPr/>
        </p:nvSpPr>
        <p:spPr>
          <a:xfrm>
            <a:off x="2048256" y="4376318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71" name="Text 269"/>
          <p:cNvSpPr/>
          <p:nvPr/>
        </p:nvSpPr>
        <p:spPr>
          <a:xfrm>
            <a:off x="2084832" y="4376318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</a:t>
            </a:r>
            <a:endParaRPr lang="en-US" sz="720" dirty="0"/>
          </a:p>
        </p:txBody>
      </p:sp>
      <p:sp>
        <p:nvSpPr>
          <p:cNvPr id="272" name="Text 270"/>
          <p:cNvSpPr/>
          <p:nvPr/>
        </p:nvSpPr>
        <p:spPr>
          <a:xfrm>
            <a:off x="2377440" y="437631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$2,446,329</a:t>
            </a:r>
            <a:endParaRPr lang="en-US" sz="720" dirty="0"/>
          </a:p>
        </p:txBody>
      </p:sp>
      <p:sp>
        <p:nvSpPr>
          <p:cNvPr id="273" name="Text 271"/>
          <p:cNvSpPr/>
          <p:nvPr/>
        </p:nvSpPr>
        <p:spPr>
          <a:xfrm>
            <a:off x="3255264" y="437631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74" name="Text 272"/>
          <p:cNvSpPr/>
          <p:nvPr/>
        </p:nvSpPr>
        <p:spPr>
          <a:xfrm>
            <a:off x="4023360" y="4376318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$99,212</a:t>
            </a:r>
            <a:endParaRPr lang="en-US" sz="720" dirty="0"/>
          </a:p>
        </p:txBody>
      </p:sp>
      <p:sp>
        <p:nvSpPr>
          <p:cNvPr id="275" name="Text 273"/>
          <p:cNvSpPr/>
          <p:nvPr/>
        </p:nvSpPr>
        <p:spPr>
          <a:xfrm>
            <a:off x="4681728" y="4376318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$1,511,157</a:t>
            </a:r>
            <a:endParaRPr lang="en-US" sz="720" dirty="0"/>
          </a:p>
        </p:txBody>
      </p:sp>
      <p:sp>
        <p:nvSpPr>
          <p:cNvPr id="276" name="Text 274"/>
          <p:cNvSpPr/>
          <p:nvPr/>
        </p:nvSpPr>
        <p:spPr>
          <a:xfrm>
            <a:off x="5449824" y="4376318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$1,368,110</a:t>
            </a:r>
            <a:endParaRPr lang="en-US" sz="720" dirty="0"/>
          </a:p>
        </p:txBody>
      </p:sp>
      <p:sp>
        <p:nvSpPr>
          <p:cNvPr id="277" name="Text 275"/>
          <p:cNvSpPr/>
          <p:nvPr/>
        </p:nvSpPr>
        <p:spPr>
          <a:xfrm>
            <a:off x="6327648" y="4376318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$935,172</a:t>
            </a:r>
            <a:endParaRPr lang="en-US" sz="720" dirty="0"/>
          </a:p>
        </p:txBody>
      </p:sp>
      <p:sp>
        <p:nvSpPr>
          <p:cNvPr id="278" name="Shape 276"/>
          <p:cNvSpPr/>
          <p:nvPr/>
        </p:nvSpPr>
        <p:spPr>
          <a:xfrm>
            <a:off x="2048256" y="4475074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79" name="Text 277"/>
          <p:cNvSpPr/>
          <p:nvPr/>
        </p:nvSpPr>
        <p:spPr>
          <a:xfrm>
            <a:off x="2084832" y="4475074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</a:t>
            </a:r>
            <a:endParaRPr lang="en-US" sz="720" dirty="0"/>
          </a:p>
        </p:txBody>
      </p:sp>
      <p:sp>
        <p:nvSpPr>
          <p:cNvPr id="280" name="Text 278"/>
          <p:cNvSpPr/>
          <p:nvPr/>
        </p:nvSpPr>
        <p:spPr>
          <a:xfrm>
            <a:off x="2377440" y="447507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$2,519,718</a:t>
            </a:r>
            <a:endParaRPr lang="en-US" sz="720" dirty="0"/>
          </a:p>
        </p:txBody>
      </p:sp>
      <p:sp>
        <p:nvSpPr>
          <p:cNvPr id="281" name="Text 279"/>
          <p:cNvSpPr/>
          <p:nvPr/>
        </p:nvSpPr>
        <p:spPr>
          <a:xfrm>
            <a:off x="3255264" y="447507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82" name="Text 280"/>
          <p:cNvSpPr/>
          <p:nvPr/>
        </p:nvSpPr>
        <p:spPr>
          <a:xfrm>
            <a:off x="4023360" y="4475074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$106,184</a:t>
            </a:r>
            <a:endParaRPr lang="en-US" sz="720" dirty="0"/>
          </a:p>
        </p:txBody>
      </p:sp>
      <p:sp>
        <p:nvSpPr>
          <p:cNvPr id="283" name="Text 281"/>
          <p:cNvSpPr/>
          <p:nvPr/>
        </p:nvSpPr>
        <p:spPr>
          <a:xfrm>
            <a:off x="4681728" y="447507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$1,617,340</a:t>
            </a:r>
            <a:endParaRPr lang="en-US" sz="720" dirty="0"/>
          </a:p>
        </p:txBody>
      </p:sp>
      <p:sp>
        <p:nvSpPr>
          <p:cNvPr id="284" name="Text 282"/>
          <p:cNvSpPr/>
          <p:nvPr/>
        </p:nvSpPr>
        <p:spPr>
          <a:xfrm>
            <a:off x="5449824" y="447507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$1,464,242</a:t>
            </a:r>
            <a:endParaRPr lang="en-US" sz="720" dirty="0"/>
          </a:p>
        </p:txBody>
      </p:sp>
      <p:sp>
        <p:nvSpPr>
          <p:cNvPr id="285" name="Text 283"/>
          <p:cNvSpPr/>
          <p:nvPr/>
        </p:nvSpPr>
        <p:spPr>
          <a:xfrm>
            <a:off x="6327648" y="4475074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$902,378</a:t>
            </a:r>
            <a:endParaRPr lang="en-US" sz="720" dirty="0"/>
          </a:p>
        </p:txBody>
      </p:sp>
      <p:sp>
        <p:nvSpPr>
          <p:cNvPr id="286" name="Shape 284"/>
          <p:cNvSpPr/>
          <p:nvPr/>
        </p:nvSpPr>
        <p:spPr>
          <a:xfrm>
            <a:off x="2048256" y="4573829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87" name="Text 285"/>
          <p:cNvSpPr/>
          <p:nvPr/>
        </p:nvSpPr>
        <p:spPr>
          <a:xfrm>
            <a:off x="2084832" y="4573829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</a:t>
            </a:r>
            <a:endParaRPr lang="en-US" sz="720" dirty="0"/>
          </a:p>
        </p:txBody>
      </p:sp>
      <p:sp>
        <p:nvSpPr>
          <p:cNvPr id="288" name="Text 286"/>
          <p:cNvSpPr/>
          <p:nvPr/>
        </p:nvSpPr>
        <p:spPr>
          <a:xfrm>
            <a:off x="2377440" y="4573829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$2,595,310</a:t>
            </a:r>
            <a:endParaRPr lang="en-US" sz="720" dirty="0"/>
          </a:p>
        </p:txBody>
      </p:sp>
      <p:sp>
        <p:nvSpPr>
          <p:cNvPr id="289" name="Text 287"/>
          <p:cNvSpPr/>
          <p:nvPr/>
        </p:nvSpPr>
        <p:spPr>
          <a:xfrm>
            <a:off x="3255264" y="4573829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90" name="Text 288"/>
          <p:cNvSpPr/>
          <p:nvPr/>
        </p:nvSpPr>
        <p:spPr>
          <a:xfrm>
            <a:off x="4023360" y="4573829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$113,644</a:t>
            </a:r>
            <a:endParaRPr lang="en-US" sz="720" dirty="0"/>
          </a:p>
        </p:txBody>
      </p:sp>
      <p:sp>
        <p:nvSpPr>
          <p:cNvPr id="291" name="Text 289"/>
          <p:cNvSpPr/>
          <p:nvPr/>
        </p:nvSpPr>
        <p:spPr>
          <a:xfrm>
            <a:off x="4681728" y="4573829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$1,730,985</a:t>
            </a:r>
            <a:endParaRPr lang="en-US" sz="720" dirty="0"/>
          </a:p>
        </p:txBody>
      </p:sp>
      <p:sp>
        <p:nvSpPr>
          <p:cNvPr id="292" name="Text 290"/>
          <p:cNvSpPr/>
          <p:nvPr/>
        </p:nvSpPr>
        <p:spPr>
          <a:xfrm>
            <a:off x="5449824" y="4573829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$1,567,129</a:t>
            </a:r>
            <a:endParaRPr lang="en-US" sz="720" dirty="0"/>
          </a:p>
        </p:txBody>
      </p:sp>
      <p:sp>
        <p:nvSpPr>
          <p:cNvPr id="293" name="Text 291"/>
          <p:cNvSpPr/>
          <p:nvPr/>
        </p:nvSpPr>
        <p:spPr>
          <a:xfrm>
            <a:off x="6327648" y="4573829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$864,325</a:t>
            </a:r>
            <a:endParaRPr lang="en-US" sz="720" dirty="0"/>
          </a:p>
        </p:txBody>
      </p:sp>
      <p:sp>
        <p:nvSpPr>
          <p:cNvPr id="294" name="Shape 292"/>
          <p:cNvSpPr/>
          <p:nvPr/>
        </p:nvSpPr>
        <p:spPr>
          <a:xfrm>
            <a:off x="2048256" y="4672584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95" name="Text 293"/>
          <p:cNvSpPr/>
          <p:nvPr/>
        </p:nvSpPr>
        <p:spPr>
          <a:xfrm>
            <a:off x="2084832" y="4672584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97</a:t>
            </a:r>
            <a:endParaRPr lang="en-US" sz="720" dirty="0"/>
          </a:p>
        </p:txBody>
      </p:sp>
      <p:sp>
        <p:nvSpPr>
          <p:cNvPr id="296" name="Text 294"/>
          <p:cNvSpPr/>
          <p:nvPr/>
        </p:nvSpPr>
        <p:spPr>
          <a:xfrm>
            <a:off x="2377440" y="467258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$2,673,169</a:t>
            </a:r>
            <a:endParaRPr lang="en-US" sz="720" dirty="0"/>
          </a:p>
        </p:txBody>
      </p:sp>
      <p:sp>
        <p:nvSpPr>
          <p:cNvPr id="297" name="Text 295"/>
          <p:cNvSpPr/>
          <p:nvPr/>
        </p:nvSpPr>
        <p:spPr>
          <a:xfrm>
            <a:off x="3255264" y="467258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298" name="Text 296"/>
          <p:cNvSpPr/>
          <p:nvPr/>
        </p:nvSpPr>
        <p:spPr>
          <a:xfrm>
            <a:off x="4023360" y="4672584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$121,630</a:t>
            </a:r>
            <a:endParaRPr lang="en-US" sz="720" dirty="0"/>
          </a:p>
        </p:txBody>
      </p:sp>
      <p:sp>
        <p:nvSpPr>
          <p:cNvPr id="299" name="Text 297"/>
          <p:cNvSpPr/>
          <p:nvPr/>
        </p:nvSpPr>
        <p:spPr>
          <a:xfrm>
            <a:off x="4681728" y="467258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$1,852,615</a:t>
            </a:r>
            <a:endParaRPr lang="en-US" sz="720" dirty="0"/>
          </a:p>
        </p:txBody>
      </p:sp>
      <p:sp>
        <p:nvSpPr>
          <p:cNvPr id="300" name="Text 298"/>
          <p:cNvSpPr/>
          <p:nvPr/>
        </p:nvSpPr>
        <p:spPr>
          <a:xfrm>
            <a:off x="5449824" y="467258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$1,677,245</a:t>
            </a:r>
            <a:endParaRPr lang="en-US" sz="720" dirty="0"/>
          </a:p>
        </p:txBody>
      </p:sp>
      <p:sp>
        <p:nvSpPr>
          <p:cNvPr id="301" name="Text 299"/>
          <p:cNvSpPr/>
          <p:nvPr/>
        </p:nvSpPr>
        <p:spPr>
          <a:xfrm>
            <a:off x="6327648" y="4672584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$820,554</a:t>
            </a:r>
            <a:endParaRPr lang="en-US" sz="720" dirty="0"/>
          </a:p>
        </p:txBody>
      </p:sp>
      <p:sp>
        <p:nvSpPr>
          <p:cNvPr id="302" name="Shape 300"/>
          <p:cNvSpPr/>
          <p:nvPr/>
        </p:nvSpPr>
        <p:spPr>
          <a:xfrm>
            <a:off x="2048256" y="4771339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03" name="Text 301"/>
          <p:cNvSpPr/>
          <p:nvPr/>
        </p:nvSpPr>
        <p:spPr>
          <a:xfrm>
            <a:off x="2084832" y="4771339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</a:t>
            </a:r>
            <a:endParaRPr lang="en-US" sz="720" dirty="0"/>
          </a:p>
        </p:txBody>
      </p:sp>
      <p:sp>
        <p:nvSpPr>
          <p:cNvPr id="304" name="Text 302"/>
          <p:cNvSpPr/>
          <p:nvPr/>
        </p:nvSpPr>
        <p:spPr>
          <a:xfrm>
            <a:off x="2377440" y="4771339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$2,753,364</a:t>
            </a:r>
            <a:endParaRPr lang="en-US" sz="720" dirty="0"/>
          </a:p>
        </p:txBody>
      </p:sp>
      <p:sp>
        <p:nvSpPr>
          <p:cNvPr id="305" name="Text 303"/>
          <p:cNvSpPr/>
          <p:nvPr/>
        </p:nvSpPr>
        <p:spPr>
          <a:xfrm>
            <a:off x="3255264" y="4771339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306" name="Text 304"/>
          <p:cNvSpPr/>
          <p:nvPr/>
        </p:nvSpPr>
        <p:spPr>
          <a:xfrm>
            <a:off x="4023360" y="4771339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$130,176</a:t>
            </a:r>
            <a:endParaRPr lang="en-US" sz="720" dirty="0"/>
          </a:p>
        </p:txBody>
      </p:sp>
      <p:sp>
        <p:nvSpPr>
          <p:cNvPr id="307" name="Text 305"/>
          <p:cNvSpPr/>
          <p:nvPr/>
        </p:nvSpPr>
        <p:spPr>
          <a:xfrm>
            <a:off x="4681728" y="4771339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$1,982,791</a:t>
            </a:r>
            <a:endParaRPr lang="en-US" sz="720" dirty="0"/>
          </a:p>
        </p:txBody>
      </p:sp>
      <p:sp>
        <p:nvSpPr>
          <p:cNvPr id="308" name="Text 306"/>
          <p:cNvSpPr/>
          <p:nvPr/>
        </p:nvSpPr>
        <p:spPr>
          <a:xfrm>
            <a:off x="5449824" y="4771339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$1,795,099</a:t>
            </a:r>
            <a:endParaRPr lang="en-US" sz="720" dirty="0"/>
          </a:p>
        </p:txBody>
      </p:sp>
      <p:sp>
        <p:nvSpPr>
          <p:cNvPr id="309" name="Text 307"/>
          <p:cNvSpPr/>
          <p:nvPr/>
        </p:nvSpPr>
        <p:spPr>
          <a:xfrm>
            <a:off x="6327648" y="4771339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$770,573</a:t>
            </a:r>
            <a:endParaRPr lang="en-US" sz="720" dirty="0"/>
          </a:p>
        </p:txBody>
      </p:sp>
      <p:sp>
        <p:nvSpPr>
          <p:cNvPr id="310" name="Shape 308"/>
          <p:cNvSpPr/>
          <p:nvPr/>
        </p:nvSpPr>
        <p:spPr>
          <a:xfrm>
            <a:off x="2048256" y="4870094"/>
            <a:ext cx="5047488" cy="98755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11" name="Text 309"/>
          <p:cNvSpPr/>
          <p:nvPr/>
        </p:nvSpPr>
        <p:spPr>
          <a:xfrm>
            <a:off x="2084832" y="4870094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</a:t>
            </a:r>
            <a:endParaRPr lang="en-US" sz="720" dirty="0"/>
          </a:p>
        </p:txBody>
      </p:sp>
      <p:sp>
        <p:nvSpPr>
          <p:cNvPr id="312" name="Text 310"/>
          <p:cNvSpPr/>
          <p:nvPr/>
        </p:nvSpPr>
        <p:spPr>
          <a:xfrm>
            <a:off x="2377440" y="487009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$2,835,965</a:t>
            </a:r>
            <a:endParaRPr lang="en-US" sz="720" dirty="0"/>
          </a:p>
        </p:txBody>
      </p:sp>
      <p:sp>
        <p:nvSpPr>
          <p:cNvPr id="313" name="Text 311"/>
          <p:cNvSpPr/>
          <p:nvPr/>
        </p:nvSpPr>
        <p:spPr>
          <a:xfrm>
            <a:off x="3255264" y="487009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314" name="Text 312"/>
          <p:cNvSpPr/>
          <p:nvPr/>
        </p:nvSpPr>
        <p:spPr>
          <a:xfrm>
            <a:off x="4023360" y="4870094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$139,323</a:t>
            </a:r>
            <a:endParaRPr lang="en-US" sz="720" dirty="0"/>
          </a:p>
        </p:txBody>
      </p:sp>
      <p:sp>
        <p:nvSpPr>
          <p:cNvPr id="315" name="Text 313"/>
          <p:cNvSpPr/>
          <p:nvPr/>
        </p:nvSpPr>
        <p:spPr>
          <a:xfrm>
            <a:off x="4681728" y="4870094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$2,122,114</a:t>
            </a:r>
            <a:endParaRPr lang="en-US" sz="720" dirty="0"/>
          </a:p>
        </p:txBody>
      </p:sp>
      <p:sp>
        <p:nvSpPr>
          <p:cNvPr id="316" name="Text 314"/>
          <p:cNvSpPr/>
          <p:nvPr/>
        </p:nvSpPr>
        <p:spPr>
          <a:xfrm>
            <a:off x="5449824" y="4870094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$1,921,234</a:t>
            </a:r>
            <a:endParaRPr lang="en-US" sz="720" dirty="0"/>
          </a:p>
        </p:txBody>
      </p:sp>
      <p:sp>
        <p:nvSpPr>
          <p:cNvPr id="317" name="Text 315"/>
          <p:cNvSpPr/>
          <p:nvPr/>
        </p:nvSpPr>
        <p:spPr>
          <a:xfrm>
            <a:off x="6327648" y="4870094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$713,851</a:t>
            </a:r>
            <a:endParaRPr lang="en-US" sz="720" dirty="0"/>
          </a:p>
        </p:txBody>
      </p:sp>
      <p:sp>
        <p:nvSpPr>
          <p:cNvPr id="318" name="Shape 316"/>
          <p:cNvSpPr/>
          <p:nvPr/>
        </p:nvSpPr>
        <p:spPr>
          <a:xfrm>
            <a:off x="2048256" y="4968850"/>
            <a:ext cx="5047488" cy="98755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19" name="Text 317"/>
          <p:cNvSpPr/>
          <p:nvPr/>
        </p:nvSpPr>
        <p:spPr>
          <a:xfrm>
            <a:off x="2084832" y="4968850"/>
            <a:ext cx="21945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720" dirty="0"/>
          </a:p>
        </p:txBody>
      </p:sp>
      <p:sp>
        <p:nvSpPr>
          <p:cNvPr id="320" name="Text 318"/>
          <p:cNvSpPr/>
          <p:nvPr/>
        </p:nvSpPr>
        <p:spPr>
          <a:xfrm>
            <a:off x="2377440" y="4968850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$2,921,044</a:t>
            </a:r>
            <a:endParaRPr lang="en-US" sz="720" dirty="0"/>
          </a:p>
        </p:txBody>
      </p:sp>
      <p:sp>
        <p:nvSpPr>
          <p:cNvPr id="321" name="Text 319"/>
          <p:cNvSpPr/>
          <p:nvPr/>
        </p:nvSpPr>
        <p:spPr>
          <a:xfrm>
            <a:off x="3255264" y="4968850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20" dirty="0"/>
          </a:p>
        </p:txBody>
      </p:sp>
      <p:sp>
        <p:nvSpPr>
          <p:cNvPr id="322" name="Text 320"/>
          <p:cNvSpPr/>
          <p:nvPr/>
        </p:nvSpPr>
        <p:spPr>
          <a:xfrm>
            <a:off x="4023360" y="4968850"/>
            <a:ext cx="585216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$149,113</a:t>
            </a:r>
            <a:endParaRPr lang="en-US" sz="720" dirty="0"/>
          </a:p>
        </p:txBody>
      </p:sp>
      <p:sp>
        <p:nvSpPr>
          <p:cNvPr id="323" name="Text 321"/>
          <p:cNvSpPr/>
          <p:nvPr/>
        </p:nvSpPr>
        <p:spPr>
          <a:xfrm>
            <a:off x="4681728" y="4968850"/>
            <a:ext cx="694944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$2,271,227</a:t>
            </a:r>
            <a:endParaRPr lang="en-US" sz="720" dirty="0"/>
          </a:p>
        </p:txBody>
      </p:sp>
      <p:sp>
        <p:nvSpPr>
          <p:cNvPr id="324" name="Text 322"/>
          <p:cNvSpPr/>
          <p:nvPr/>
        </p:nvSpPr>
        <p:spPr>
          <a:xfrm>
            <a:off x="5449824" y="4968850"/>
            <a:ext cx="804672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$2,056,232</a:t>
            </a:r>
            <a:endParaRPr lang="en-US" sz="720" dirty="0"/>
          </a:p>
        </p:txBody>
      </p:sp>
      <p:sp>
        <p:nvSpPr>
          <p:cNvPr id="325" name="Text 323"/>
          <p:cNvSpPr/>
          <p:nvPr/>
        </p:nvSpPr>
        <p:spPr>
          <a:xfrm>
            <a:off x="6327648" y="4968850"/>
            <a:ext cx="731520" cy="987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2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$649,817</a:t>
            </a:r>
            <a:endParaRPr lang="en-US" sz="720" dirty="0"/>
          </a:p>
        </p:txBody>
      </p:sp>
      <p:sp>
        <p:nvSpPr>
          <p:cNvPr id="326" name="Shape 324"/>
          <p:cNvSpPr/>
          <p:nvPr/>
        </p:nvSpPr>
        <p:spPr>
          <a:xfrm>
            <a:off x="0" y="4773168"/>
            <a:ext cx="9144000" cy="155448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327" name="Text 325"/>
          <p:cNvSpPr/>
          <p:nvPr/>
        </p:nvSpPr>
        <p:spPr>
          <a:xfrm>
            <a:off x="182880" y="4773168"/>
            <a:ext cx="8778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LOC at Age 100: $2,056,232   |   Payment years (65, 69, 73) include $150K payment − tax draw (net shown)   |   Sample illustration only</a:t>
            </a:r>
            <a:endParaRPr lang="en-US" sz="700" dirty="0"/>
          </a:p>
        </p:txBody>
      </p:sp>
      <p:sp>
        <p:nvSpPr>
          <p:cNvPr id="328" name="Shape 326"/>
          <p:cNvSpPr/>
          <p:nvPr/>
        </p:nvSpPr>
        <p:spPr>
          <a:xfrm>
            <a:off x="0" y="4937760"/>
            <a:ext cx="9144000" cy="20574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329" name="Text 327"/>
          <p:cNvSpPr/>
          <p:nvPr/>
        </p:nvSpPr>
        <p:spPr>
          <a:xfrm>
            <a:off x="182880" y="4937760"/>
            <a:ext cx="877824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REVERSE plus 2026 amortization model. 3% home appreciation. Payment years include LOC draw to fund remaining Roth conversion tax + $150K voluntary payment. Sample illustration only.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0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$1M IRA vs. Roth IRA — 38-Year Growth at 7%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0040" y="566928"/>
            <a:ext cx="8503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0C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32% + CA 10% = 42% combined tax  |  RMDs begin at age 73  |  $333K converted at ages 65, 69 &amp; 73</a:t>
            </a:r>
            <a:endParaRPr lang="en-US" sz="1100" dirty="0"/>
          </a:p>
        </p:txBody>
      </p:sp>
      <p:pic>
        <p:nvPicPr>
          <p:cNvPr id="99" name="IRA_Roth_Char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1005840"/>
            <a:ext cx="5989320" cy="35204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317523" y="1097280"/>
            <a:ext cx="0" cy="3291840"/>
          </a:xfrm>
          <a:prstGeom prst="line">
            <a:avLst/>
          </a:prstGeom>
          <a:noFill/>
          <a:ln w="12700">
            <a:solidFill>
              <a:srgbClr val="C9A84C"/>
            </a:solidFill>
            <a:prstDash val="dash"/>
          </a:ln>
        </p:spPr>
      </p:sp>
      <p:sp>
        <p:nvSpPr>
          <p:cNvPr id="8" name="Text 5"/>
          <p:cNvSpPr/>
          <p:nvPr/>
        </p:nvSpPr>
        <p:spPr>
          <a:xfrm>
            <a:off x="1997483" y="1115568"/>
            <a:ext cx="640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RMDs</a:t>
            </a:r>
            <a:endParaRPr lang="en-US" sz="750" dirty="0"/>
          </a:p>
          <a:p>
            <a:pPr algn="ctr" indent="0" marL="0">
              <a:buNone/>
            </a:pPr>
            <a:r>
              <a:rPr lang="en-US" sz="75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6355080" y="1005840"/>
            <a:ext cx="2560320" cy="292608"/>
          </a:xfrm>
          <a:prstGeom prst="rect">
            <a:avLst/>
          </a:prstGeom>
          <a:solidFill>
            <a:srgbClr val="1E2D3D"/>
          </a:solidFill>
          <a:ln w="12700">
            <a:solidFill>
              <a:srgbClr val="1E2D3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355080" y="1005840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Milestones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355080" y="1298448"/>
            <a:ext cx="2560320" cy="219456"/>
          </a:xfrm>
          <a:prstGeom prst="rect">
            <a:avLst/>
          </a:prstGeom>
          <a:solidFill>
            <a:srgbClr val="06559D"/>
          </a:solidFill>
          <a:ln w="12700">
            <a:solidFill>
              <a:srgbClr val="06559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55080" y="1298448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6629400" y="1298448"/>
            <a:ext cx="6766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Roth</a:t>
            </a:r>
            <a:endParaRPr lang="en-US" sz="750" dirty="0"/>
          </a:p>
        </p:txBody>
      </p:sp>
      <p:sp>
        <p:nvSpPr>
          <p:cNvPr id="14" name="Text 11"/>
          <p:cNvSpPr/>
          <p:nvPr/>
        </p:nvSpPr>
        <p:spPr>
          <a:xfrm>
            <a:off x="7306056" y="1298448"/>
            <a:ext cx="6766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IRA Net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7982712" y="1298448"/>
            <a:ext cx="768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Advantage</a:t>
            </a:r>
            <a:endParaRPr lang="en-US" sz="750" dirty="0"/>
          </a:p>
        </p:txBody>
      </p:sp>
      <p:sp>
        <p:nvSpPr>
          <p:cNvPr id="16" name="Shape 13"/>
          <p:cNvSpPr/>
          <p:nvPr/>
        </p:nvSpPr>
        <p:spPr>
          <a:xfrm>
            <a:off x="6355080" y="1517904"/>
            <a:ext cx="2560320" cy="329184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82512" y="1517904"/>
            <a:ext cx="219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656832" y="1517904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7333488" y="1517904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$580,000</a:t>
            </a:r>
            <a:endParaRPr lang="en-US" sz="750" dirty="0"/>
          </a:p>
        </p:txBody>
      </p:sp>
      <p:sp>
        <p:nvSpPr>
          <p:cNvPr id="20" name="Text 17"/>
          <p:cNvSpPr/>
          <p:nvPr/>
        </p:nvSpPr>
        <p:spPr>
          <a:xfrm>
            <a:off x="8010144" y="1517904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($580,000)</a:t>
            </a:r>
            <a:endParaRPr lang="en-US" sz="750" dirty="0"/>
          </a:p>
        </p:txBody>
      </p:sp>
      <p:sp>
        <p:nvSpPr>
          <p:cNvPr id="21" name="Shape 18"/>
          <p:cNvSpPr/>
          <p:nvPr/>
        </p:nvSpPr>
        <p:spPr>
          <a:xfrm>
            <a:off x="6355080" y="1847088"/>
            <a:ext cx="25603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1847088"/>
            <a:ext cx="219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6656832" y="1847088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$823,360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7333488" y="1847088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$519,000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8010144" y="1847088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$304,360</a:t>
            </a:r>
            <a:endParaRPr lang="en-US" sz="750" dirty="0"/>
          </a:p>
        </p:txBody>
      </p:sp>
      <p:sp>
        <p:nvSpPr>
          <p:cNvPr id="26" name="Shape 23"/>
          <p:cNvSpPr/>
          <p:nvPr/>
        </p:nvSpPr>
        <p:spPr>
          <a:xfrm>
            <a:off x="6355080" y="2176272"/>
            <a:ext cx="2560320" cy="329184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82512" y="2176272"/>
            <a:ext cx="219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6656832" y="2176272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$1,009,000</a:t>
            </a:r>
            <a:endParaRPr lang="en-US" sz="750" dirty="0"/>
          </a:p>
        </p:txBody>
      </p:sp>
      <p:sp>
        <p:nvSpPr>
          <p:cNvPr id="29" name="Text 26"/>
          <p:cNvSpPr/>
          <p:nvPr/>
        </p:nvSpPr>
        <p:spPr>
          <a:xfrm>
            <a:off x="7333488" y="2176272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$636,000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8010144" y="2176272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$373,000</a:t>
            </a:r>
            <a:endParaRPr lang="en-US" sz="750" dirty="0"/>
          </a:p>
        </p:txBody>
      </p:sp>
      <p:sp>
        <p:nvSpPr>
          <p:cNvPr id="31" name="Shape 28"/>
          <p:cNvSpPr/>
          <p:nvPr/>
        </p:nvSpPr>
        <p:spPr>
          <a:xfrm>
            <a:off x="6355080" y="2505456"/>
            <a:ext cx="2560320" cy="329184"/>
          </a:xfrm>
          <a:prstGeom prst="rect">
            <a:avLst/>
          </a:prstGeom>
          <a:solidFill>
            <a:srgbClr val="FFFF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82512" y="2505456"/>
            <a:ext cx="219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6656832" y="2505456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$2,154,000</a:t>
            </a:r>
            <a:endParaRPr lang="en-US" sz="750" dirty="0"/>
          </a:p>
        </p:txBody>
      </p:sp>
      <p:sp>
        <p:nvSpPr>
          <p:cNvPr id="34" name="Text 31"/>
          <p:cNvSpPr/>
          <p:nvPr/>
        </p:nvSpPr>
        <p:spPr>
          <a:xfrm>
            <a:off x="7333488" y="2505456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$525,000</a:t>
            </a:r>
            <a:endParaRPr lang="en-US" sz="750" dirty="0"/>
          </a:p>
        </p:txBody>
      </p:sp>
      <p:sp>
        <p:nvSpPr>
          <p:cNvPr id="35" name="Text 32"/>
          <p:cNvSpPr/>
          <p:nvPr/>
        </p:nvSpPr>
        <p:spPr>
          <a:xfrm>
            <a:off x="8010144" y="2505456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$1,629,000</a:t>
            </a:r>
            <a:endParaRPr lang="en-US" sz="750" dirty="0"/>
          </a:p>
        </p:txBody>
      </p:sp>
      <p:sp>
        <p:nvSpPr>
          <p:cNvPr id="36" name="Shape 33"/>
          <p:cNvSpPr/>
          <p:nvPr/>
        </p:nvSpPr>
        <p:spPr>
          <a:xfrm>
            <a:off x="6355080" y="2834640"/>
            <a:ext cx="2560320" cy="329184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382512" y="2834640"/>
            <a:ext cx="219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6656832" y="2834640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$4,238,000</a:t>
            </a:r>
            <a:endParaRPr lang="en-US" sz="750" dirty="0"/>
          </a:p>
        </p:txBody>
      </p:sp>
      <p:sp>
        <p:nvSpPr>
          <p:cNvPr id="39" name="Text 36"/>
          <p:cNvSpPr/>
          <p:nvPr/>
        </p:nvSpPr>
        <p:spPr>
          <a:xfrm>
            <a:off x="7333488" y="2834640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$545,000</a:t>
            </a:r>
            <a:endParaRPr lang="en-US" sz="750" dirty="0"/>
          </a:p>
        </p:txBody>
      </p:sp>
      <p:sp>
        <p:nvSpPr>
          <p:cNvPr id="40" name="Text 37"/>
          <p:cNvSpPr/>
          <p:nvPr/>
        </p:nvSpPr>
        <p:spPr>
          <a:xfrm>
            <a:off x="8010144" y="2834640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$3,693,000</a:t>
            </a:r>
            <a:endParaRPr lang="en-US" sz="750" dirty="0"/>
          </a:p>
        </p:txBody>
      </p:sp>
      <p:sp>
        <p:nvSpPr>
          <p:cNvPr id="41" name="Shape 38"/>
          <p:cNvSpPr/>
          <p:nvPr/>
        </p:nvSpPr>
        <p:spPr>
          <a:xfrm>
            <a:off x="6355080" y="3163824"/>
            <a:ext cx="2560320" cy="329184"/>
          </a:xfrm>
          <a:prstGeom prst="rect">
            <a:avLst/>
          </a:prstGeom>
          <a:solidFill>
            <a:srgbClr val="EAF3FF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382512" y="3163824"/>
            <a:ext cx="2194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900" dirty="0"/>
          </a:p>
        </p:txBody>
      </p:sp>
      <p:sp>
        <p:nvSpPr>
          <p:cNvPr id="43" name="Text 40"/>
          <p:cNvSpPr/>
          <p:nvPr/>
        </p:nvSpPr>
        <p:spPr>
          <a:xfrm>
            <a:off x="6656832" y="3163824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$8,337,000</a:t>
            </a:r>
            <a:endParaRPr lang="en-US" sz="750" dirty="0"/>
          </a:p>
        </p:txBody>
      </p:sp>
      <p:sp>
        <p:nvSpPr>
          <p:cNvPr id="44" name="Text 41"/>
          <p:cNvSpPr/>
          <p:nvPr/>
        </p:nvSpPr>
        <p:spPr>
          <a:xfrm>
            <a:off x="7333488" y="3163824"/>
            <a:ext cx="621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$330,000</a:t>
            </a:r>
            <a:endParaRPr lang="en-US" sz="750" dirty="0"/>
          </a:p>
        </p:txBody>
      </p:sp>
      <p:sp>
        <p:nvSpPr>
          <p:cNvPr id="45" name="Text 42"/>
          <p:cNvSpPr/>
          <p:nvPr/>
        </p:nvSpPr>
        <p:spPr>
          <a:xfrm>
            <a:off x="8010144" y="3163824"/>
            <a:ext cx="713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$8,007,000</a:t>
            </a:r>
            <a:endParaRPr lang="en-US" sz="750" dirty="0"/>
          </a:p>
        </p:txBody>
      </p:sp>
      <p:sp>
        <p:nvSpPr>
          <p:cNvPr id="46" name="Shape 43"/>
          <p:cNvSpPr/>
          <p:nvPr/>
        </p:nvSpPr>
        <p:spPr>
          <a:xfrm>
            <a:off x="6355080" y="3931920"/>
            <a:ext cx="2560320" cy="658368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355080" y="3931920"/>
            <a:ext cx="2560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$8.0M</a:t>
            </a:r>
            <a:pPr algn="ctr" indent="0" marL="0">
              <a:buNone/>
            </a:pPr>
            <a:endParaRPr lang="en-US" sz="160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B0C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Roth advantage at age 100</a:t>
            </a:r>
            <a:endParaRPr lang="en-US" sz="1600" dirty="0"/>
          </a:p>
        </p:txBody>
      </p:sp>
      <p:sp>
        <p:nvSpPr>
          <p:cNvPr id="48" name="Text 45"/>
          <p:cNvSpPr/>
          <p:nvPr/>
        </p:nvSpPr>
        <p:spPr>
          <a:xfrm>
            <a:off x="228600" y="459028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IRA net = remaining balance × 58% (after 42% tax). Each $333K conversion is tax-free via HECM interest stacking. RMDs begin age 73 on remaining balance.</a:t>
            </a:r>
            <a:endParaRPr lang="en-US" sz="750" dirty="0"/>
          </a:p>
        </p:txBody>
      </p:sp>
      <p:sp>
        <p:nvSpPr>
          <p:cNvPr id="49" name="Shape 46"/>
          <p:cNvSpPr/>
          <p:nvPr/>
        </p:nvSpPr>
        <p:spPr>
          <a:xfrm>
            <a:off x="0" y="4937760"/>
            <a:ext cx="9144000" cy="20574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182880" y="4937760"/>
            <a:ext cx="877824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Assumptions: $1M IRA at 62, 7% annual growth, $333K HECM conversions at ages 65/69/73 (tax-free via HECM interest stacking), 32% fed + 10% CA = 42% tax on remaining IRA, RMDs per IRS Uniform Lifetime Table (age 73+). For illustration only — not tax or investment advice.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68680"/>
            <a:ext cx="9144000" cy="45720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20040" y="0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Tax Cost of $333K Roth Conversion — Without vs. With HECM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0040" y="566928"/>
            <a:ext cx="8503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B0C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deductions reduce taxable income  |  LOC draws fund remaining tax — preserving your investment account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28600" y="987552"/>
            <a:ext cx="2560320" cy="31089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8600" y="987552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HECM STRATEGY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28600" y="1298448"/>
            <a:ext cx="2560320" cy="868680"/>
          </a:xfrm>
          <a:prstGeom prst="rect">
            <a:avLst/>
          </a:prstGeom>
          <a:solidFill>
            <a:srgbClr val="FDF2F2"/>
          </a:solidFill>
          <a:ln w="12700">
            <a:solidFill>
              <a:srgbClr val="C0392B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28600" y="1298448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$139,860</a:t>
            </a:r>
            <a:endParaRPr lang="en-US" sz="26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per $333K conversion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28600" y="2167128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$333,000 × 42% (32% fed + 10% CA)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28600" y="23774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from: Investment Account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400800" y="987552"/>
            <a:ext cx="2514600" cy="310896"/>
          </a:xfrm>
          <a:prstGeom prst="rect">
            <a:avLst/>
          </a:prstGeom>
          <a:solidFill>
            <a:srgbClr val="1A7028"/>
          </a:solidFill>
          <a:ln w="12700">
            <a:solidFill>
              <a:srgbClr val="1A702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0" y="987552"/>
            <a:ext cx="2514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HECM STRATEGY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400800" y="1298448"/>
            <a:ext cx="2514600" cy="868680"/>
          </a:xfrm>
          <a:prstGeom prst="rect">
            <a:avLst/>
          </a:prstGeom>
          <a:solidFill>
            <a:srgbClr val="F0FAF4"/>
          </a:solidFill>
          <a:ln w="12700">
            <a:solidFill>
              <a:srgbClr val="27AE60"/>
            </a:solidFill>
            <a:prstDash val="solid"/>
          </a:ln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400800" y="1298448"/>
            <a:ext cx="2514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36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investment account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6400800" y="2167128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5A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deduction + tax-free LOC draw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6400800" y="2377440"/>
            <a:ext cx="2514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fully preserved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788920" y="14630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3090672" y="1481328"/>
            <a:ext cx="29992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Stacking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28600" y="2651760"/>
            <a:ext cx="8686800" cy="274320"/>
          </a:xfrm>
          <a:prstGeom prst="rect">
            <a:avLst/>
          </a:prstGeom>
          <a:solidFill>
            <a:srgbClr val="1E2D3D"/>
          </a:solidFill>
          <a:ln w="12700">
            <a:solidFill>
              <a:srgbClr val="1E2D3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28600" y="2651760"/>
            <a:ext cx="16642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892808" y="2651760"/>
            <a:ext cx="1719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— Age 65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3611880" y="2651760"/>
            <a:ext cx="1719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— Age 69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330952" y="2651760"/>
            <a:ext cx="1719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— Age 73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050024" y="2651760"/>
            <a:ext cx="9692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228600" y="2926080"/>
            <a:ext cx="8686800" cy="246888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4320" y="2926080"/>
            <a:ext cx="15727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Roth Conversion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938528" y="2926080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$333,000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3657600" y="2926080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$333,000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5376672" y="2926080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$333,000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7095744" y="2926080"/>
            <a:ext cx="8778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$999,000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28600" y="3172968"/>
            <a:ext cx="8686800" cy="246888"/>
          </a:xfrm>
          <a:prstGeom prst="rect">
            <a:avLst/>
          </a:prstGeom>
          <a:solidFill>
            <a:srgbClr val="FEF2F2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3172968"/>
            <a:ext cx="15727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@ 42% (No HECM)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938528" y="3172968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$139,860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3657600" y="3172968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$139,860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376672" y="3172968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$139,860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7095744" y="3172968"/>
            <a:ext cx="8778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$419,580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28600" y="3419856"/>
            <a:ext cx="8686800" cy="246888"/>
          </a:xfrm>
          <a:prstGeom prst="rect">
            <a:avLst/>
          </a:prstGeom>
          <a:solidFill>
            <a:srgbClr val="EFF6EC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74320" y="3419856"/>
            <a:ext cx="15727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HECM Deduction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1938528" y="3419856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($73,090)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3657600" y="3419856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($76,952)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5376672" y="3419856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($54,154)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7095744" y="3419856"/>
            <a:ext cx="8778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($204,196)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228600" y="3666744"/>
            <a:ext cx="8686800" cy="246888"/>
          </a:xfrm>
          <a:prstGeom prst="rect">
            <a:avLst/>
          </a:prstGeom>
          <a:solidFill>
            <a:srgbClr val="DBEAFE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74320" y="3666744"/>
            <a:ext cx="15727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Savings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1938528" y="3666744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$30,698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3657600" y="3666744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$32,320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5376672" y="3666744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$22,745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7095744" y="3666744"/>
            <a:ext cx="8778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655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$85,763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228600" y="3913632"/>
            <a:ext cx="8686800" cy="246888"/>
          </a:xfrm>
          <a:prstGeom prst="rect">
            <a:avLst/>
          </a:prstGeom>
          <a:solidFill>
            <a:srgbClr val="EEF4FA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74320" y="3913632"/>
            <a:ext cx="15727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Remaining Tax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1938528" y="3913632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$109,162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3657600" y="3913632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$107,540</a:t>
            </a:r>
            <a:endParaRPr lang="en-US" sz="850" dirty="0"/>
          </a:p>
        </p:txBody>
      </p:sp>
      <p:sp>
        <p:nvSpPr>
          <p:cNvPr id="54" name="Text 52"/>
          <p:cNvSpPr/>
          <p:nvPr/>
        </p:nvSpPr>
        <p:spPr>
          <a:xfrm>
            <a:off x="5376672" y="3913632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$117,115</a:t>
            </a:r>
            <a:endParaRPr lang="en-US" sz="850" dirty="0"/>
          </a:p>
        </p:txBody>
      </p:sp>
      <p:sp>
        <p:nvSpPr>
          <p:cNvPr id="55" name="Text 53"/>
          <p:cNvSpPr/>
          <p:nvPr/>
        </p:nvSpPr>
        <p:spPr>
          <a:xfrm>
            <a:off x="7095744" y="3913632"/>
            <a:ext cx="8778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E2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$333,817</a:t>
            </a: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228600" y="4160520"/>
            <a:ext cx="8686800" cy="246888"/>
          </a:xfrm>
          <a:prstGeom prst="rect">
            <a:avLst/>
          </a:prstGeom>
          <a:solidFill>
            <a:srgbClr val="EFF6EC"/>
          </a:solidFill>
          <a:ln w="12700">
            <a:solidFill>
              <a:srgbClr val="D0D8E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274320" y="4160520"/>
            <a:ext cx="15727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Funded by LOC Draw</a:t>
            </a:r>
            <a:endParaRPr lang="en-US" sz="850" dirty="0"/>
          </a:p>
        </p:txBody>
      </p:sp>
      <p:sp>
        <p:nvSpPr>
          <p:cNvPr id="58" name="Text 56"/>
          <p:cNvSpPr/>
          <p:nvPr/>
        </p:nvSpPr>
        <p:spPr>
          <a:xfrm>
            <a:off x="1938528" y="4160520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$109,162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3657600" y="4160520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$107,540</a:t>
            </a:r>
            <a:endParaRPr lang="en-US" sz="850" dirty="0"/>
          </a:p>
        </p:txBody>
      </p:sp>
      <p:sp>
        <p:nvSpPr>
          <p:cNvPr id="60" name="Text 58"/>
          <p:cNvSpPr/>
          <p:nvPr/>
        </p:nvSpPr>
        <p:spPr>
          <a:xfrm>
            <a:off x="5376672" y="4160520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$117,115</a:t>
            </a:r>
            <a:endParaRPr lang="en-US" sz="850" dirty="0"/>
          </a:p>
        </p:txBody>
      </p:sp>
      <p:sp>
        <p:nvSpPr>
          <p:cNvPr id="61" name="Text 59"/>
          <p:cNvSpPr/>
          <p:nvPr/>
        </p:nvSpPr>
        <p:spPr>
          <a:xfrm>
            <a:off x="7095744" y="4160520"/>
            <a:ext cx="8778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A70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$333,817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228600" y="4407408"/>
            <a:ext cx="8686800" cy="246888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74320" y="4407408"/>
            <a:ext cx="157276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Invest. Account</a:t>
            </a:r>
            <a:endParaRPr lang="en-US" sz="850" dirty="0"/>
          </a:p>
        </p:txBody>
      </p:sp>
      <p:sp>
        <p:nvSpPr>
          <p:cNvPr id="64" name="Text 62"/>
          <p:cNvSpPr/>
          <p:nvPr/>
        </p:nvSpPr>
        <p:spPr>
          <a:xfrm>
            <a:off x="1938528" y="4407408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1000" dirty="0"/>
          </a:p>
        </p:txBody>
      </p:sp>
      <p:sp>
        <p:nvSpPr>
          <p:cNvPr id="65" name="Text 63"/>
          <p:cNvSpPr/>
          <p:nvPr/>
        </p:nvSpPr>
        <p:spPr>
          <a:xfrm>
            <a:off x="3657600" y="4407408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376672" y="4407408"/>
            <a:ext cx="16276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1000" dirty="0"/>
          </a:p>
        </p:txBody>
      </p:sp>
      <p:sp>
        <p:nvSpPr>
          <p:cNvPr id="67" name="Text 65"/>
          <p:cNvSpPr/>
          <p:nvPr/>
        </p:nvSpPr>
        <p:spPr>
          <a:xfrm>
            <a:off x="7095744" y="4407408"/>
            <a:ext cx="8778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lang="en-US" sz="1000" dirty="0"/>
          </a:p>
        </p:txBody>
      </p:sp>
      <p:sp>
        <p:nvSpPr>
          <p:cNvPr id="68" name="Shape 66"/>
          <p:cNvSpPr/>
          <p:nvPr/>
        </p:nvSpPr>
        <p:spPr>
          <a:xfrm>
            <a:off x="228600" y="4718304"/>
            <a:ext cx="8686800" cy="310896"/>
          </a:xfrm>
          <a:prstGeom prst="rect">
            <a:avLst/>
          </a:prstGeom>
          <a:solidFill>
            <a:srgbClr val="EAF3FF"/>
          </a:solidFill>
          <a:ln w="12700">
            <a:solidFill>
              <a:srgbClr val="1A7DC4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320040" y="4718304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A2F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conversions × $139,860 = $419,580 total tax exposure  —  covered entirely from home equity via HECM, not from the investment portfolio.</a:t>
            </a:r>
            <a:endParaRPr lang="en-US" sz="950" dirty="0"/>
          </a:p>
        </p:txBody>
      </p:sp>
      <p:sp>
        <p:nvSpPr>
          <p:cNvPr id="70" name="Shape 68"/>
          <p:cNvSpPr/>
          <p:nvPr/>
        </p:nvSpPr>
        <p:spPr>
          <a:xfrm>
            <a:off x="0" y="4937760"/>
            <a:ext cx="9144000" cy="205740"/>
          </a:xfrm>
          <a:prstGeom prst="rect">
            <a:avLst/>
          </a:prstGeom>
          <a:solidFill>
            <a:srgbClr val="0A2F5C"/>
          </a:solidFill>
          <a:ln w="12700">
            <a:solidFill>
              <a:srgbClr val="0A2F5C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82880" y="4937760"/>
            <a:ext cx="877824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A0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savings = HECM deduction × 42% combined rate. Remaining tax funded via tax-free HECM LOC draw, which increases loan balance. Not tax advice. Consult a CPA.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?>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?>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?>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3404DCAF2204E92B6E820B5DBB2A8" ma:contentTypeVersion="19" ma:contentTypeDescription="Create a new document." ma:contentTypeScope="" ma:versionID="60343e552e5b495b9fc3bf42ed322c83">
  <xsd:schema xmlns:xsd="http://www.w3.org/2001/XMLSchema" xmlns:xs="http://www.w3.org/2001/XMLSchema" xmlns:p="http://schemas.microsoft.com/office/2006/metadata/properties" xmlns:ns2="fe287e46-8a12-4fc7-8461-0b533ee71a28" xmlns:ns3="ab4a7ed9-8be6-4e08-a2e1-0ac7a546b354" targetNamespace="http://schemas.microsoft.com/office/2006/metadata/properties" ma:root="true" ma:fieldsID="8bc531c6eb6dc5dd514901b2583ac238" ns2:_="" ns3:_="">
    <xsd:import namespace="fe287e46-8a12-4fc7-8461-0b533ee71a28"/>
    <xsd:import namespace="ab4a7ed9-8be6-4e08-a2e1-0ac7a546b35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287e46-8a12-4fc7-8461-0b533ee71a2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251e4c6-6cc7-42b8-adfc-23dc85831f86}" ma:internalName="TaxCatchAll" ma:showField="CatchAllData" ma:web="fe287e46-8a12-4fc7-8461-0b533ee71a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4a7ed9-8be6-4e08-a2e1-0ac7a546b3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16acf41-a1de-4cd4-b3b8-0ec51a5498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b4a7ed9-8be6-4e08-a2e1-0ac7a546b354">
      <Terms xmlns="http://schemas.microsoft.com/office/infopath/2007/PartnerControls"/>
    </lcf76f155ced4ddcb4097134ff3c332f>
    <TaxCatchAll xmlns="fe287e46-8a12-4fc7-8461-0b533ee71a28" xsi:nil="true"/>
  </documentManagement>
</p:properties>
</file>

<file path=customXml/itemProps1.xml><?xml version="1.0" encoding="utf-8"?>
<ds:datastoreItem xmlns:ds="http://schemas.openxmlformats.org/officeDocument/2006/customXml" ds:itemID="{89A48B05-2D68-4B86-9BA3-F36789729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287e46-8a12-4fc7-8461-0b533ee71a28"/>
    <ds:schemaRef ds:uri="ab4a7ed9-8be6-4e08-a2e1-0ac7a546b3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32D9F9-59FC-4449-928B-506AAA0C49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CD92A3-DFA0-4E7B-9D39-280B34B75540}">
  <ds:schemaRefs>
    <ds:schemaRef ds:uri="http://purl.org/dc/dcmitype/"/>
    <ds:schemaRef ds:uri="fe287e46-8a12-4fc7-8461-0b533ee71a28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ab4a7ed9-8be6-4e08-a2e1-0ac7a546b35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1987</Words>
  <Application>Microsoft Office PowerPoint</Application>
  <PresentationFormat>On-screen Show (16:9)</PresentationFormat>
  <Paragraphs>270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HECM Interest Stacking: Roth Conversion Strategies</dc:title>
  <dc:subject>PptxGenJS Presentation</dc:subject>
  <dc:creator>John Thompson</dc:creator>
  <cp:lastModifiedBy>John Thompson (Liability Advisor)</cp:lastModifiedBy>
  <cp:revision>1</cp:revision>
  <dcterms:created xsi:type="dcterms:W3CDTF">2026-04-14T19:12:43Z</dcterms:created>
  <dcterms:modified xsi:type="dcterms:W3CDTF">2026-04-15T11:45:52Z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0x010100F683404DCAF2204E92B6E820B5DBB2A8</vt:lpwstr>
  </property>
</Properties>
</file>