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8" d="100"/>
          <a:sy n="108" d="100"/>
        </p:scale>
        <p:origin x="7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Available line of credit</c:v>
                </c:pt>
              </c:strCache>
            </c:strRef>
          </c:tx>
          <c:spPr>
            <a:solidFill>
              <a:srgbClr val="06559D"/>
            </a:solidFill>
            <a:effectLst/>
          </c:spPr>
          <c:invertIfNegative val="0"/>
          <c:dLbls>
            <c:numFmt formatCode="\$#,##0" sourceLinked="0"/>
            <c:spPr>
              <a:noFill/>
              <a:ln>
                <a:noFill/>
              </a:ln>
              <a:effectLst/>
            </c:spPr>
            <c:txPr>
              <a:bodyPr/>
              <a:lstStyle/>
              <a:p>
                <a:pPr>
                  <a:defRPr sz="1200" b="1" i="0" u="none" strike="noStrike">
                    <a:solidFill>
                      <a:srgbClr val="0A2A4A"/>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Age 62</c:v>
                </c:pt>
                <c:pt idx="1">
                  <c:v>Age 72</c:v>
                </c:pt>
                <c:pt idx="2">
                  <c:v>Age 82</c:v>
                </c:pt>
                <c:pt idx="3">
                  <c:v>Age 92</c:v>
                </c:pt>
              </c:strCache>
            </c:strRef>
          </c:cat>
          <c:val>
            <c:numRef>
              <c:f>Sheet1!$B$2:$B$5</c:f>
              <c:numCache>
                <c:formatCode>General</c:formatCode>
                <c:ptCount val="4"/>
                <c:pt idx="0">
                  <c:v>420987</c:v>
                </c:pt>
                <c:pt idx="1">
                  <c:v>721444</c:v>
                </c:pt>
                <c:pt idx="2">
                  <c:v>1236341</c:v>
                </c:pt>
                <c:pt idx="3">
                  <c:v>2249396</c:v>
                </c:pt>
              </c:numCache>
            </c:numRef>
          </c:val>
          <c:extLst>
            <c:ext xmlns:c16="http://schemas.microsoft.com/office/drawing/2014/chart" uri="{C3380CC4-5D6E-409C-BE32-E72D297353CC}">
              <c16:uniqueId val="{00000000-4C87-4F14-BCDD-D61DD9CB668A}"/>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1A2733"/>
                </a:solidFill>
                <a:latin typeface="Arial"/>
              </a:defRPr>
            </a:pPr>
            <a:endParaRPr lang="en-US"/>
          </a:p>
        </c:txPr>
        <c:crossAx val="2094734552"/>
        <c:crosses val="autoZero"/>
        <c:auto val="1"/>
        <c:lblAlgn val="ctr"/>
        <c:lblOffset val="100"/>
        <c:noMultiLvlLbl val="1"/>
      </c:catAx>
      <c:valAx>
        <c:axId val="2094734552"/>
        <c:scaling>
          <c:orientation val="minMax"/>
          <c:max val="250000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Share of client needs</c:v>
                </c:pt>
              </c:strCache>
            </c:strRef>
          </c:tx>
          <c:spPr>
            <a:solidFill>
              <a:srgbClr val="06559D"/>
            </a:solidFill>
            <a:effectLst/>
          </c:spPr>
          <c:invertIfNegative val="0"/>
          <c:dLbls>
            <c:numFmt formatCode="0\%" sourceLinked="0"/>
            <c:spPr>
              <a:noFill/>
              <a:ln>
                <a:noFill/>
              </a:ln>
              <a:effectLst/>
            </c:spPr>
            <c:txPr>
              <a:bodyPr/>
              <a:lstStyle/>
              <a:p>
                <a:pPr>
                  <a:defRPr sz="1300" b="1" i="0" u="none" strike="noStrike">
                    <a:solidFill>
                      <a:srgbClr val="0A2A4A"/>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Purchase a new home</c:v>
                </c:pt>
                <c:pt idx="1">
                  <c:v>Monthly income</c:v>
                </c:pt>
                <c:pt idx="2">
                  <c:v>Standby line of credit</c:v>
                </c:pt>
                <c:pt idx="3">
                  <c:v>Eliminate mortgage payment</c:v>
                </c:pt>
              </c:strCache>
            </c:strRef>
          </c:cat>
          <c:val>
            <c:numRef>
              <c:f>Sheet1!$B$2:$B$5</c:f>
              <c:numCache>
                <c:formatCode>General</c:formatCode>
                <c:ptCount val="4"/>
                <c:pt idx="0">
                  <c:v>1</c:v>
                </c:pt>
                <c:pt idx="1">
                  <c:v>11</c:v>
                </c:pt>
                <c:pt idx="2">
                  <c:v>20</c:v>
                </c:pt>
                <c:pt idx="3">
                  <c:v>68</c:v>
                </c:pt>
              </c:numCache>
            </c:numRef>
          </c:val>
          <c:extLst>
            <c:ext xmlns:c16="http://schemas.microsoft.com/office/drawing/2014/chart" uri="{C3380CC4-5D6E-409C-BE32-E72D297353CC}">
              <c16:uniqueId val="{00000000-8D01-4DB0-A5B2-BAF63EC460FA}"/>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50" b="0" i="0" u="none" strike="noStrike">
                <a:solidFill>
                  <a:srgbClr val="1A2733"/>
                </a:solidFill>
                <a:latin typeface="Arial"/>
              </a:defRPr>
            </a:pPr>
            <a:endParaRPr lang="en-US"/>
          </a:p>
        </c:txPr>
        <c:crossAx val="2094734552"/>
        <c:crosses val="autoZero"/>
        <c:auto val="1"/>
        <c:lblAlgn val="ctr"/>
        <c:lblOffset val="100"/>
        <c:noMultiLvlLbl val="1"/>
      </c:catAx>
      <c:valAx>
        <c:axId val="2094734552"/>
        <c:scaling>
          <c:orientation val="minMax"/>
          <c:max val="80"/>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Good early years</c:v>
                </c:pt>
              </c:strCache>
            </c:strRef>
          </c:tx>
          <c:spPr>
            <a:ln w="31750" cap="flat">
              <a:solidFill>
                <a:srgbClr val="2E7D4F"/>
              </a:solidFill>
              <a:prstDash val="solid"/>
              <a:round/>
            </a:ln>
            <a:effectLst/>
          </c:spPr>
          <c:marker>
            <c:symbol val="none"/>
          </c:marker>
          <c:cat>
            <c:numRef>
              <c:f>Sheet1!$A$2:$A$27</c:f>
              <c:numCache>
                <c:formatCode>0</c:formatCode>
                <c:ptCount val="26"/>
                <c:pt idx="0">
                  <c:v>65</c:v>
                </c:pt>
                <c:pt idx="1">
                  <c:v>66</c:v>
                </c:pt>
                <c:pt idx="2">
                  <c:v>67</c:v>
                </c:pt>
                <c:pt idx="3">
                  <c:v>68</c:v>
                </c:pt>
                <c:pt idx="4">
                  <c:v>69</c:v>
                </c:pt>
                <c:pt idx="5">
                  <c:v>70</c:v>
                </c:pt>
                <c:pt idx="6">
                  <c:v>71</c:v>
                </c:pt>
                <c:pt idx="7">
                  <c:v>72</c:v>
                </c:pt>
                <c:pt idx="8">
                  <c:v>73</c:v>
                </c:pt>
                <c:pt idx="9">
                  <c:v>74</c:v>
                </c:pt>
                <c:pt idx="10">
                  <c:v>75</c:v>
                </c:pt>
                <c:pt idx="11">
                  <c:v>76</c:v>
                </c:pt>
                <c:pt idx="12">
                  <c:v>77</c:v>
                </c:pt>
                <c:pt idx="13">
                  <c:v>78</c:v>
                </c:pt>
                <c:pt idx="14">
                  <c:v>79</c:v>
                </c:pt>
                <c:pt idx="15">
                  <c:v>80</c:v>
                </c:pt>
                <c:pt idx="16">
                  <c:v>81</c:v>
                </c:pt>
                <c:pt idx="17">
                  <c:v>82</c:v>
                </c:pt>
                <c:pt idx="18">
                  <c:v>83</c:v>
                </c:pt>
                <c:pt idx="19">
                  <c:v>84</c:v>
                </c:pt>
                <c:pt idx="20">
                  <c:v>85</c:v>
                </c:pt>
                <c:pt idx="21">
                  <c:v>86</c:v>
                </c:pt>
                <c:pt idx="22">
                  <c:v>87</c:v>
                </c:pt>
                <c:pt idx="23">
                  <c:v>88</c:v>
                </c:pt>
                <c:pt idx="24">
                  <c:v>89</c:v>
                </c:pt>
                <c:pt idx="25">
                  <c:v>90</c:v>
                </c:pt>
              </c:numCache>
            </c:numRef>
          </c:cat>
          <c:val>
            <c:numRef>
              <c:f>Sheet1!$B$2:$B$27</c:f>
              <c:numCache>
                <c:formatCode>General</c:formatCode>
                <c:ptCount val="26"/>
                <c:pt idx="0">
                  <c:v>1000000</c:v>
                </c:pt>
                <c:pt idx="1">
                  <c:v>1146800</c:v>
                </c:pt>
                <c:pt idx="2">
                  <c:v>1247750</c:v>
                </c:pt>
                <c:pt idx="3">
                  <c:v>1326188</c:v>
                </c:pt>
                <c:pt idx="4">
                  <c:v>1210199</c:v>
                </c:pt>
                <c:pt idx="5">
                  <c:v>1062682</c:v>
                </c:pt>
                <c:pt idx="6">
                  <c:v>1211613</c:v>
                </c:pt>
                <c:pt idx="7">
                  <c:v>1310965</c:v>
                </c:pt>
                <c:pt idx="8">
                  <c:v>1385633</c:v>
                </c:pt>
                <c:pt idx="9">
                  <c:v>1257242</c:v>
                </c:pt>
                <c:pt idx="10">
                  <c:v>1096429</c:v>
                </c:pt>
                <c:pt idx="11">
                  <c:v>1239268</c:v>
                </c:pt>
                <c:pt idx="12">
                  <c:v>1329646</c:v>
                </c:pt>
                <c:pt idx="13">
                  <c:v>1393393</c:v>
                </c:pt>
                <c:pt idx="14">
                  <c:v>1253070</c:v>
                </c:pt>
                <c:pt idx="15">
                  <c:v>1080952</c:v>
                </c:pt>
                <c:pt idx="16">
                  <c:v>1204719</c:v>
                </c:pt>
                <c:pt idx="17">
                  <c:v>1274702</c:v>
                </c:pt>
                <c:pt idx="18">
                  <c:v>1316594</c:v>
                </c:pt>
                <c:pt idx="19">
                  <c:v>1165871</c:v>
                </c:pt>
                <c:pt idx="20">
                  <c:v>986414</c:v>
                </c:pt>
                <c:pt idx="21">
                  <c:v>1071218</c:v>
                </c:pt>
                <c:pt idx="22">
                  <c:v>1103540</c:v>
                </c:pt>
                <c:pt idx="23">
                  <c:v>1107203</c:v>
                </c:pt>
                <c:pt idx="24">
                  <c:v>949236</c:v>
                </c:pt>
                <c:pt idx="25">
                  <c:v>769360</c:v>
                </c:pt>
              </c:numCache>
            </c:numRef>
          </c:val>
          <c:smooth val="1"/>
          <c:extLst>
            <c:ext xmlns:c16="http://schemas.microsoft.com/office/drawing/2014/chart" uri="{C3380CC4-5D6E-409C-BE32-E72D297353CC}">
              <c16:uniqueId val="{00000000-446F-4184-99BF-1E64338FCFFF}"/>
            </c:ext>
          </c:extLst>
        </c:ser>
        <c:ser>
          <c:idx val="1"/>
          <c:order val="1"/>
          <c:tx>
            <c:strRef>
              <c:f>Sheet1!$C$1</c:f>
              <c:strCache>
                <c:ptCount val="1"/>
                <c:pt idx="0">
                  <c:v>Steady 7% every year</c:v>
                </c:pt>
              </c:strCache>
            </c:strRef>
          </c:tx>
          <c:spPr>
            <a:ln w="31750" cap="flat">
              <a:solidFill>
                <a:srgbClr val="5A6B7A"/>
              </a:solidFill>
              <a:prstDash val="solid"/>
              <a:round/>
            </a:ln>
            <a:effectLst/>
          </c:spPr>
          <c:marker>
            <c:symbol val="none"/>
          </c:marker>
          <c:cat>
            <c:numRef>
              <c:f>Sheet1!$A$2:$A$27</c:f>
              <c:numCache>
                <c:formatCode>0</c:formatCode>
                <c:ptCount val="26"/>
                <c:pt idx="0">
                  <c:v>65</c:v>
                </c:pt>
                <c:pt idx="1">
                  <c:v>66</c:v>
                </c:pt>
                <c:pt idx="2">
                  <c:v>67</c:v>
                </c:pt>
                <c:pt idx="3">
                  <c:v>68</c:v>
                </c:pt>
                <c:pt idx="4">
                  <c:v>69</c:v>
                </c:pt>
                <c:pt idx="5">
                  <c:v>70</c:v>
                </c:pt>
                <c:pt idx="6">
                  <c:v>71</c:v>
                </c:pt>
                <c:pt idx="7">
                  <c:v>72</c:v>
                </c:pt>
                <c:pt idx="8">
                  <c:v>73</c:v>
                </c:pt>
                <c:pt idx="9">
                  <c:v>74</c:v>
                </c:pt>
                <c:pt idx="10">
                  <c:v>75</c:v>
                </c:pt>
                <c:pt idx="11">
                  <c:v>76</c:v>
                </c:pt>
                <c:pt idx="12">
                  <c:v>77</c:v>
                </c:pt>
                <c:pt idx="13">
                  <c:v>78</c:v>
                </c:pt>
                <c:pt idx="14">
                  <c:v>79</c:v>
                </c:pt>
                <c:pt idx="15">
                  <c:v>80</c:v>
                </c:pt>
                <c:pt idx="16">
                  <c:v>81</c:v>
                </c:pt>
                <c:pt idx="17">
                  <c:v>82</c:v>
                </c:pt>
                <c:pt idx="18">
                  <c:v>83</c:v>
                </c:pt>
                <c:pt idx="19">
                  <c:v>84</c:v>
                </c:pt>
                <c:pt idx="20">
                  <c:v>85</c:v>
                </c:pt>
                <c:pt idx="21">
                  <c:v>86</c:v>
                </c:pt>
                <c:pt idx="22">
                  <c:v>87</c:v>
                </c:pt>
                <c:pt idx="23">
                  <c:v>88</c:v>
                </c:pt>
                <c:pt idx="24">
                  <c:v>89</c:v>
                </c:pt>
                <c:pt idx="25">
                  <c:v>90</c:v>
                </c:pt>
              </c:numCache>
            </c:numRef>
          </c:cat>
          <c:val>
            <c:numRef>
              <c:f>Sheet1!$C$2:$C$27</c:f>
              <c:numCache>
                <c:formatCode>General</c:formatCode>
                <c:ptCount val="26"/>
                <c:pt idx="0">
                  <c:v>1000000</c:v>
                </c:pt>
                <c:pt idx="1">
                  <c:v>1005800</c:v>
                </c:pt>
                <c:pt idx="2">
                  <c:v>1010080</c:v>
                </c:pt>
                <c:pt idx="3">
                  <c:v>1012676</c:v>
                </c:pt>
                <c:pt idx="4">
                  <c:v>1013410</c:v>
                </c:pt>
                <c:pt idx="5">
                  <c:v>1012091</c:v>
                </c:pt>
                <c:pt idx="6">
                  <c:v>1008512</c:v>
                </c:pt>
                <c:pt idx="7">
                  <c:v>1002450</c:v>
                </c:pt>
                <c:pt idx="8">
                  <c:v>993663</c:v>
                </c:pt>
                <c:pt idx="9">
                  <c:v>981893</c:v>
                </c:pt>
                <c:pt idx="10">
                  <c:v>966859</c:v>
                </c:pt>
                <c:pt idx="11">
                  <c:v>948260</c:v>
                </c:pt>
                <c:pt idx="12">
                  <c:v>925770</c:v>
                </c:pt>
                <c:pt idx="13">
                  <c:v>899040</c:v>
                </c:pt>
                <c:pt idx="14">
                  <c:v>867693</c:v>
                </c:pt>
                <c:pt idx="15">
                  <c:v>831324</c:v>
                </c:pt>
                <c:pt idx="16">
                  <c:v>789495</c:v>
                </c:pt>
                <c:pt idx="17">
                  <c:v>741737</c:v>
                </c:pt>
                <c:pt idx="18">
                  <c:v>687546</c:v>
                </c:pt>
                <c:pt idx="19">
                  <c:v>626378</c:v>
                </c:pt>
                <c:pt idx="20">
                  <c:v>557649</c:v>
                </c:pt>
                <c:pt idx="21">
                  <c:v>480733</c:v>
                </c:pt>
                <c:pt idx="22">
                  <c:v>394953</c:v>
                </c:pt>
                <c:pt idx="23">
                  <c:v>299586</c:v>
                </c:pt>
                <c:pt idx="24">
                  <c:v>193853</c:v>
                </c:pt>
                <c:pt idx="25">
                  <c:v>76917</c:v>
                </c:pt>
              </c:numCache>
            </c:numRef>
          </c:val>
          <c:smooth val="1"/>
          <c:extLst>
            <c:ext xmlns:c16="http://schemas.microsoft.com/office/drawing/2014/chart" uri="{C3380CC4-5D6E-409C-BE32-E72D297353CC}">
              <c16:uniqueId val="{00000001-446F-4184-99BF-1E64338FCFFF}"/>
            </c:ext>
          </c:extLst>
        </c:ser>
        <c:ser>
          <c:idx val="2"/>
          <c:order val="2"/>
          <c:tx>
            <c:strRef>
              <c:f>Sheet1!$D$1</c:f>
              <c:strCache>
                <c:ptCount val="1"/>
                <c:pt idx="0">
                  <c:v>Bad early years</c:v>
                </c:pt>
              </c:strCache>
            </c:strRef>
          </c:tx>
          <c:spPr>
            <a:ln w="31750" cap="flat">
              <a:solidFill>
                <a:srgbClr val="C0392B"/>
              </a:solidFill>
              <a:prstDash val="solid"/>
              <a:round/>
            </a:ln>
            <a:effectLst/>
          </c:spPr>
          <c:marker>
            <c:symbol val="none"/>
          </c:marker>
          <c:cat>
            <c:numRef>
              <c:f>Sheet1!$A$2:$A$27</c:f>
              <c:numCache>
                <c:formatCode>0</c:formatCode>
                <c:ptCount val="26"/>
                <c:pt idx="0">
                  <c:v>65</c:v>
                </c:pt>
                <c:pt idx="1">
                  <c:v>66</c:v>
                </c:pt>
                <c:pt idx="2">
                  <c:v>67</c:v>
                </c:pt>
                <c:pt idx="3">
                  <c:v>68</c:v>
                </c:pt>
                <c:pt idx="4">
                  <c:v>69</c:v>
                </c:pt>
                <c:pt idx="5">
                  <c:v>70</c:v>
                </c:pt>
                <c:pt idx="6">
                  <c:v>71</c:v>
                </c:pt>
                <c:pt idx="7">
                  <c:v>72</c:v>
                </c:pt>
                <c:pt idx="8">
                  <c:v>73</c:v>
                </c:pt>
                <c:pt idx="9">
                  <c:v>74</c:v>
                </c:pt>
                <c:pt idx="10">
                  <c:v>75</c:v>
                </c:pt>
                <c:pt idx="11">
                  <c:v>76</c:v>
                </c:pt>
                <c:pt idx="12">
                  <c:v>77</c:v>
                </c:pt>
                <c:pt idx="13">
                  <c:v>78</c:v>
                </c:pt>
                <c:pt idx="14">
                  <c:v>79</c:v>
                </c:pt>
                <c:pt idx="15">
                  <c:v>80</c:v>
                </c:pt>
                <c:pt idx="16">
                  <c:v>81</c:v>
                </c:pt>
                <c:pt idx="17">
                  <c:v>82</c:v>
                </c:pt>
                <c:pt idx="18">
                  <c:v>83</c:v>
                </c:pt>
                <c:pt idx="19">
                  <c:v>84</c:v>
                </c:pt>
                <c:pt idx="20">
                  <c:v>85</c:v>
                </c:pt>
                <c:pt idx="21">
                  <c:v>86</c:v>
                </c:pt>
                <c:pt idx="22">
                  <c:v>87</c:v>
                </c:pt>
                <c:pt idx="23">
                  <c:v>88</c:v>
                </c:pt>
                <c:pt idx="24">
                  <c:v>89</c:v>
                </c:pt>
                <c:pt idx="25">
                  <c:v>90</c:v>
                </c:pt>
              </c:numCache>
            </c:numRef>
          </c:cat>
          <c:val>
            <c:numRef>
              <c:f>Sheet1!$D$2:$D$27</c:f>
              <c:numCache>
                <c:formatCode>General</c:formatCode>
                <c:ptCount val="26"/>
                <c:pt idx="0">
                  <c:v>1000000</c:v>
                </c:pt>
                <c:pt idx="1">
                  <c:v>874200</c:v>
                </c:pt>
                <c:pt idx="2">
                  <c:v>779904</c:v>
                </c:pt>
                <c:pt idx="3">
                  <c:v>802200</c:v>
                </c:pt>
                <c:pt idx="4">
                  <c:v>847132</c:v>
                </c:pt>
                <c:pt idx="5">
                  <c:v>951114</c:v>
                </c:pt>
                <c:pt idx="6">
                  <c:v>819848</c:v>
                </c:pt>
                <c:pt idx="7">
                  <c:v>718277</c:v>
                </c:pt>
                <c:pt idx="8">
                  <c:v>721823</c:v>
                </c:pt>
                <c:pt idx="9">
                  <c:v>742689</c:v>
                </c:pt>
                <c:pt idx="10">
                  <c:v>810571</c:v>
                </c:pt>
                <c:pt idx="11">
                  <c:v>678840</c:v>
                </c:pt>
                <c:pt idx="12">
                  <c:v>571955</c:v>
                </c:pt>
                <c:pt idx="13">
                  <c:v>544778</c:v>
                </c:pt>
                <c:pt idx="14">
                  <c:v>525166</c:v>
                </c:pt>
                <c:pt idx="15">
                  <c:v>529981</c:v>
                </c:pt>
                <c:pt idx="16">
                  <c:v>405948</c:v>
                </c:pt>
                <c:pt idx="17">
                  <c:v>297279</c:v>
                </c:pt>
                <c:pt idx="18">
                  <c:v>221881</c:v>
                </c:pt>
                <c:pt idx="19">
                  <c:v>137695</c:v>
                </c:pt>
                <c:pt idx="20">
                  <c:v>39632</c:v>
                </c:pt>
                <c:pt idx="21">
                  <c:v>0</c:v>
                </c:pt>
                <c:pt idx="22">
                  <c:v>0</c:v>
                </c:pt>
                <c:pt idx="23">
                  <c:v>0</c:v>
                </c:pt>
                <c:pt idx="24">
                  <c:v>0</c:v>
                </c:pt>
                <c:pt idx="25">
                  <c:v>0</c:v>
                </c:pt>
              </c:numCache>
            </c:numRef>
          </c:val>
          <c:smooth val="1"/>
          <c:extLst>
            <c:ext xmlns:c16="http://schemas.microsoft.com/office/drawing/2014/chart" uri="{C3380CC4-5D6E-409C-BE32-E72D297353CC}">
              <c16:uniqueId val="{00000002-446F-4184-99BF-1E64338FCFFF}"/>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0" sourceLinked="1"/>
        <c:majorTickMark val="out"/>
        <c:minorTickMark val="none"/>
        <c:tickLblPos val="low"/>
        <c:spPr>
          <a:ln w="12700" cap="flat">
            <a:solidFill>
              <a:srgbClr val="888888"/>
            </a:solidFill>
            <a:prstDash val="solid"/>
            <a:round/>
          </a:ln>
        </c:spPr>
        <c:txPr>
          <a:bodyPr/>
          <a:lstStyle/>
          <a:p>
            <a:pPr>
              <a:defRPr sz="1000" b="0" i="0" u="none" strike="noStrike">
                <a:solidFill>
                  <a:srgbClr val="5A6B7A"/>
                </a:solidFill>
                <a:latin typeface="Arial"/>
              </a:defRPr>
            </a:pPr>
            <a:endParaRPr lang="en-US"/>
          </a:p>
        </c:txPr>
        <c:crossAx val="2094734552"/>
        <c:crosses val="autoZero"/>
        <c:auto val="1"/>
        <c:lblAlgn val="ctr"/>
        <c:lblOffset val="100"/>
        <c:noMultiLvlLbl val="1"/>
      </c:catAx>
      <c:valAx>
        <c:axId val="2094734552"/>
        <c:scaling>
          <c:orientation val="minMax"/>
          <c:min val="0"/>
        </c:scaling>
        <c:delete val="0"/>
        <c:axPos val="l"/>
        <c:majorGridlines>
          <c:spPr>
            <a:ln w="6350" cap="flat">
              <a:solidFill>
                <a:srgbClr val="D8E2EC"/>
              </a:solidFill>
              <a:prstDash val="solid"/>
              <a:round/>
            </a:ln>
          </c:spPr>
        </c:majorGridlines>
        <c:numFmt formatCode="\$#,##0,,\M"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A6B7A"/>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1A2733"/>
              </a:solidFil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4813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Frame the session: this is not a sales presentation. Three parts: what the product is, when to steer clients away, and when it earns its place in a plan.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Two-presenter open, kept light. Say (don't show) what the partnership brings: scenario illustrations before applications, honest suitability screening, and an advisor-first process — you stay the quarterback of the plan.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here: “You’ll see the Lendsight AI illustration tool live four times today — it’s the analysis engine behind everything we show, and it’s how we’ll run YOUR scenarios after the session.”  This is the credibility move. Acknowledge industry bias up front, then hit the three-part agenda in one breath. Mention that attendees get an interactive client guide at the end.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Keep it brisk — this audience knows finance, they just may not know this product's current rules.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sentence, one table, two caveats. The non-recourse row plants the seed for the next slide. Book framing: the mirror image of the loan they've had their whole lives.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fact that reframes the risk conversation. The 95%-of-value refinance option for heirs is worth saying out loud — most advisors have never heard it.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rules, one strip. Property-type detail if asked: single-family, FHA condos, townhomes, post-1976 manufactured on permanent foundations, and owner-occupied 2–4 units qualify; co-ops, second homes, rentals, and leased-land mobile homes do not.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most client homes, HECM wins. Jumbo earns its place above the cap or under age 62. Flag that jumbo protections must be read deal by deal.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link ready: lendtelligent.replit.app/share/0404c882…/d/204 (bookmark it).  LENDSIGHT DEMO 1 (~90 sec): open Lendsight — 72-year-old, $400,000 home, current rates. Show the accessible amount. Move age to 80: it rises. Drop value to $300k: it falls. Land the line: “You don’t need to memorize factor tables — this is the analysis tool, and it’s the same one we’ll use on your client scenarios.”  Book chapter 3 in one slide. The counterintuitive one is rates: higher rates cut initial access but raise the credit line growth rate — hold that for the growth slide.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quadrants, matching the book. Tenure surprises people: payments continue for life in the home, past the actuarial tables.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LENDSIGHT DEMO 2 (~60 sec — skippable if running long): same client, open the growth projection to age 90 and trace the curve. Two clicks: no payments required, line cannot be frozen.  Compare a HELOC: callable, freezable, payment-required. This line is none of those. That asymmetry is the planning story.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numbers plainly — advisors respect the disclosure, and cost is why short timelines fail in Part 2.</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Slow down here. This section is why the audience will trust Part 3. Every red flag is a client you protect and an advisor relationship you strengthen.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all eight fast, then unpack. The grid itself is a leave-behind: advisors screenshot this slide.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LENDSIGHT DEMO 3 (~60 sec) — THE HONEST DEMO: model a 3-year hold in Lendsight and show the costs failing to amortize. Let the tool say no. Line: “The same tool that shows when it works shows when it doesn’t — that’s why we use it, and why you can trust it.”  Flag 2 is the empathy moment. Do not argue clients out of a legacy goal — quantify the trade and respect the answer.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Flag 6: current HUD rules protect non-borrowing spouses only when set up correctly at origination. Flag 7 is the fastest trust-builder in the business.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Education is the variable that separates the satisfied from the dissatisfied. The mandatory counselor works for the client, not the lender — that structure is why complaint rates are low.</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audience has now seen you screen people out. Everything in Part 3 lands harder because of it.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68% walk in wanting the payment gone. Speak to need 1 from this chart; client-specific case illustrations are available on request. The planner's job is noticing when need #1 quietly unlocks needs 2 and 3.</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link ready: lendtelligent.replit.app/share/0404c882…/d/204 (bookmark it).  LENDSIGHT DEMO 4 (~90 sec): run the payoff scenario live — $230k mortgage disappears, required payment to zero, credit line opens on screen. If time allows, toggle voluntary prepayments to preview the savvy variant.  The 68% need, mechanics only — full case walkthroughs live in the Part Two session. Withdrawal multiplier is illustrative at a ~20% effective tax rate. Tease: two ways to run this — stop paying, or keep paying voluntarily and build the line — both covered with real numbers in Part Two.</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pivot from product to planning. Next: the research that made this respectable.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illustration; recomputed, not reproduced. The point in one sentence: retirees do not earn average returns, they earn a sequence.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Salter/Evensky put this in the planning literature. Pfau extended it. The historical test makes it concrete. Sacks &amp; Sacks (2012) reached the same conclusion independently if asked.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tax advice — planning inputs for the CPA conversation. IRMAA avoidance alone can justify the strategy for higher-bracket clients.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1% ask for this, and it is the most underused play on the board. Realtor partners are the referral channel here.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mirrors the book's conclusion chapter exactly. Attendees who later read the book will recognize this slide as its final framework.</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continuity moment. Everything in the webinar has a chapter in the book. Advisors can send it to clients as pre-work before an illustration meeting.</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offer that matches the session's promise: honest screening first, illustrations second. Q&amp;A from here.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presented in the 45-minute flow. Pull these up during Q&amp;A or in follow-up meetings.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Higher rates cut initial proceeds but raise the growth rate. That trade is counterintuitive and worth pausing on when it comes up in Q&amp;A.</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book's closing numbers too — attendees will meet them again there. Education is the variable.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1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A4A"/>
        </a:solidFill>
        <a:effectLst/>
      </p:bgPr>
    </p:bg>
    <p:spTree>
      <p:nvGrpSpPr>
        <p:cNvPr id="1" name=""/>
        <p:cNvGrpSpPr/>
        <p:nvPr/>
      </p:nvGrpSpPr>
      <p:grpSpPr>
        <a:xfrm>
          <a:off x="0" y="0"/>
          <a:ext cx="0" cy="0"/>
          <a:chOff x="0" y="0"/>
          <a:chExt cx="0" cy="0"/>
        </a:xfrm>
      </p:grpSpPr>
      <p:sp>
        <p:nvSpPr>
          <p:cNvPr id="2" name="Shape 0"/>
          <p:cNvSpPr/>
          <p:nvPr/>
        </p:nvSpPr>
        <p:spPr>
          <a:xfrm>
            <a:off x="8321040" y="-2011680"/>
            <a:ext cx="6858000" cy="6858000"/>
          </a:xfrm>
          <a:prstGeom prst="ellipse">
            <a:avLst/>
          </a:prstGeom>
          <a:solidFill>
            <a:srgbClr val="06559D">
              <a:alpha val="30000"/>
            </a:srgbClr>
          </a:solidFill>
          <a:ln w="12700">
            <a:solidFill>
              <a:srgbClr val="06559D"/>
            </a:solidFill>
            <a:prstDash val="solid"/>
          </a:ln>
        </p:spPr>
        <p:txBody>
          <a:bodyPr/>
          <a:lstStyle/>
          <a:p>
            <a:endParaRPr lang="en-US"/>
          </a:p>
        </p:txBody>
      </p:sp>
      <p:sp>
        <p:nvSpPr>
          <p:cNvPr id="3" name="Shape 1"/>
          <p:cNvSpPr/>
          <p:nvPr/>
        </p:nvSpPr>
        <p:spPr>
          <a:xfrm>
            <a:off x="9692640" y="4023360"/>
            <a:ext cx="4206240" cy="4206240"/>
          </a:xfrm>
          <a:prstGeom prst="ellipse">
            <a:avLst/>
          </a:prstGeom>
          <a:solidFill>
            <a:srgbClr val="E8A020">
              <a:alpha val="18000"/>
            </a:srgbClr>
          </a:solidFill>
          <a:ln w="12700">
            <a:solidFill>
              <a:srgbClr val="E8A020"/>
            </a:solidFill>
            <a:prstDash val="solid"/>
          </a:ln>
        </p:spPr>
        <p:txBody>
          <a:bodyPr/>
          <a:lstStyle/>
          <a:p>
            <a:endParaRPr lang="en-US"/>
          </a:p>
        </p:txBody>
      </p:sp>
      <p:sp>
        <p:nvSpPr>
          <p:cNvPr id="4" name="Text 2"/>
          <p:cNvSpPr/>
          <p:nvPr/>
        </p:nvSpPr>
        <p:spPr>
          <a:xfrm>
            <a:off x="731520" y="1371600"/>
            <a:ext cx="8686800" cy="320040"/>
          </a:xfrm>
          <a:prstGeom prst="rect">
            <a:avLst/>
          </a:prstGeom>
          <a:noFill/>
          <a:ln/>
        </p:spPr>
        <p:txBody>
          <a:bodyPr wrap="square" lIns="0" tIns="0" rIns="0" bIns="0" rtlCol="0" anchor="ctr"/>
          <a:lstStyle/>
          <a:p>
            <a:pPr marL="0" indent="0">
              <a:buNone/>
            </a:pPr>
            <a:r>
              <a:rPr lang="en-US" sz="1300" b="1" kern="0" spc="300" dirty="0">
                <a:solidFill>
                  <a:srgbClr val="E8A020"/>
                </a:solidFill>
                <a:latin typeface="DM Sans" pitchFamily="34" charset="0"/>
                <a:ea typeface="DM Sans" pitchFamily="34" charset="-122"/>
                <a:cs typeface="DM Sans" pitchFamily="34" charset="-120"/>
              </a:rPr>
              <a:t>AN EDUCATIONAL SESSION FOR FINANCIAL PROFESSIONALS</a:t>
            </a:r>
            <a:endParaRPr lang="en-US" sz="1300" dirty="0"/>
          </a:p>
        </p:txBody>
      </p:sp>
      <p:sp>
        <p:nvSpPr>
          <p:cNvPr id="5" name="Text 3"/>
          <p:cNvSpPr/>
          <p:nvPr/>
        </p:nvSpPr>
        <p:spPr>
          <a:xfrm>
            <a:off x="731520" y="1783080"/>
            <a:ext cx="9326880" cy="2011680"/>
          </a:xfrm>
          <a:prstGeom prst="rect">
            <a:avLst/>
          </a:prstGeom>
          <a:noFill/>
          <a:ln/>
        </p:spPr>
        <p:txBody>
          <a:bodyPr wrap="square" lIns="0" tIns="0" rIns="0" bIns="0" rtlCol="0" anchor="ctr"/>
          <a:lstStyle/>
          <a:p>
            <a:pPr marL="0" indent="0">
              <a:lnSpc>
                <a:spcPts val="6000"/>
              </a:lnSpc>
              <a:buNone/>
            </a:pPr>
            <a:r>
              <a:rPr lang="en-US" sz="5400" b="1" dirty="0">
                <a:solidFill>
                  <a:srgbClr val="FFFFFF"/>
                </a:solidFill>
                <a:latin typeface="DM Sans" pitchFamily="34" charset="0"/>
                <a:ea typeface="DM Sans" pitchFamily="34" charset="-122"/>
                <a:cs typeface="DM Sans" pitchFamily="34" charset="-120"/>
              </a:rPr>
              <a:t>The Reverse Mortgage,</a:t>
            </a:r>
            <a:endParaRPr lang="en-US" sz="5400" dirty="0"/>
          </a:p>
          <a:p>
            <a:pPr marL="0" indent="0">
              <a:lnSpc>
                <a:spcPts val="6000"/>
              </a:lnSpc>
              <a:buNone/>
            </a:pPr>
            <a:r>
              <a:rPr lang="en-US" sz="5400" b="1" dirty="0">
                <a:solidFill>
                  <a:srgbClr val="FFFFFF"/>
                </a:solidFill>
                <a:latin typeface="DM Sans" pitchFamily="34" charset="0"/>
                <a:ea typeface="DM Sans" pitchFamily="34" charset="-122"/>
                <a:cs typeface="DM Sans" pitchFamily="34" charset="-120"/>
              </a:rPr>
              <a:t>Reframed</a:t>
            </a:r>
            <a:endParaRPr lang="en-US" sz="5400" dirty="0"/>
          </a:p>
        </p:txBody>
      </p:sp>
      <p:sp>
        <p:nvSpPr>
          <p:cNvPr id="6" name="Text 4"/>
          <p:cNvSpPr/>
          <p:nvPr/>
        </p:nvSpPr>
        <p:spPr>
          <a:xfrm>
            <a:off x="731520" y="3977640"/>
            <a:ext cx="8686800" cy="457200"/>
          </a:xfrm>
          <a:prstGeom prst="rect">
            <a:avLst/>
          </a:prstGeom>
          <a:noFill/>
          <a:ln/>
        </p:spPr>
        <p:txBody>
          <a:bodyPr wrap="square" lIns="0" tIns="0" rIns="0" bIns="0" rtlCol="0" anchor="ctr"/>
          <a:lstStyle/>
          <a:p>
            <a:pPr marL="0" indent="0">
              <a:buNone/>
            </a:pPr>
            <a:r>
              <a:rPr lang="en-US" sz="2200" dirty="0">
                <a:solidFill>
                  <a:srgbClr val="CADCFC"/>
                </a:solidFill>
                <a:latin typeface="DM Sans" pitchFamily="34" charset="0"/>
                <a:ea typeface="DM Sans" pitchFamily="34" charset="-122"/>
                <a:cs typeface="DM Sans" pitchFamily="34" charset="-120"/>
              </a:rPr>
              <a:t>What it is. When to say no. When it works.</a:t>
            </a:r>
            <a:endParaRPr lang="en-US" sz="2200" dirty="0"/>
          </a:p>
        </p:txBody>
      </p:sp>
      <p:sp>
        <p:nvSpPr>
          <p:cNvPr id="7" name="Text 5"/>
          <p:cNvSpPr/>
          <p:nvPr/>
        </p:nvSpPr>
        <p:spPr>
          <a:xfrm>
            <a:off x="731520" y="5120640"/>
            <a:ext cx="6858000" cy="731520"/>
          </a:xfrm>
          <a:prstGeom prst="rect">
            <a:avLst/>
          </a:prstGeom>
          <a:noFill/>
          <a:ln/>
        </p:spPr>
        <p:txBody>
          <a:bodyPr wrap="square" lIns="0" tIns="0" rIns="0" bIns="0" rtlCol="0" anchor="ctr"/>
          <a:lstStyle/>
          <a:p>
            <a:pPr marL="0" indent="0">
              <a:buNone/>
            </a:pPr>
            <a:r>
              <a:rPr lang="en-US" sz="1500" b="1" dirty="0">
                <a:solidFill>
                  <a:srgbClr val="FFFFFF"/>
                </a:solidFill>
                <a:latin typeface="DM Sans" pitchFamily="34" charset="0"/>
                <a:ea typeface="DM Sans" pitchFamily="34" charset="-122"/>
                <a:cs typeface="DM Sans" pitchFamily="34" charset="-120"/>
              </a:rPr>
              <a:t>John Thompson, CLA, CRMP</a:t>
            </a:r>
            <a:endParaRPr lang="en-US" sz="1500" dirty="0"/>
          </a:p>
          <a:p>
            <a:pPr marL="0" indent="0">
              <a:buNone/>
            </a:pPr>
            <a:r>
              <a:rPr lang="en-US" sz="1500" dirty="0">
                <a:solidFill>
                  <a:srgbClr val="CADCFC"/>
                </a:solidFill>
                <a:latin typeface="DM Sans" pitchFamily="34" charset="0"/>
                <a:ea typeface="DM Sans" pitchFamily="34" charset="-122"/>
                <a:cs typeface="DM Sans" pitchFamily="34" charset="-120"/>
              </a:rPr>
              <a:t>An educational session for financial professionals</a:t>
            </a:r>
            <a:endParaRPr lang="en-US" sz="1500" dirty="0"/>
          </a:p>
        </p:txBody>
      </p:sp>
      <p:sp>
        <p:nvSpPr>
          <p:cNvPr id="8" name="Text 6"/>
          <p:cNvSpPr/>
          <p:nvPr/>
        </p:nvSpPr>
        <p:spPr>
          <a:xfrm>
            <a:off x="731520" y="4526280"/>
            <a:ext cx="7315200" cy="292608"/>
          </a:xfrm>
          <a:prstGeom prst="rect">
            <a:avLst/>
          </a:prstGeom>
          <a:noFill/>
          <a:ln/>
        </p:spPr>
        <p:txBody>
          <a:bodyPr wrap="square" lIns="0" tIns="0" rIns="0" bIns="0" rtlCol="0" anchor="ctr"/>
          <a:lstStyle/>
          <a:p>
            <a:pPr marL="0" indent="0">
              <a:buNone/>
            </a:pPr>
            <a:r>
              <a:rPr lang="en-US" sz="1100" b="1" kern="0" spc="200" dirty="0">
                <a:solidFill>
                  <a:srgbClr val="E8A020"/>
                </a:solidFill>
                <a:latin typeface="DM Sans" pitchFamily="34" charset="0"/>
                <a:ea typeface="DM Sans" pitchFamily="34" charset="-122"/>
                <a:cs typeface="DM Sans" pitchFamily="34" charset="-120"/>
              </a:rPr>
              <a:t>≈ 45 MINUTES INCLUDING Q&amp;A   ·   3 PARTS</a:t>
            </a:r>
            <a:endParaRPr lang="en-US" sz="1100" dirty="0"/>
          </a:p>
        </p:txBody>
      </p:sp>
      <p:sp>
        <p:nvSpPr>
          <p:cNvPr id="9" name="Text 7"/>
          <p:cNvSpPr/>
          <p:nvPr/>
        </p:nvSpPr>
        <p:spPr>
          <a:xfrm>
            <a:off x="731520" y="6080760"/>
            <a:ext cx="7772400" cy="365760"/>
          </a:xfrm>
          <a:prstGeom prst="rect">
            <a:avLst/>
          </a:prstGeom>
          <a:noFill/>
          <a:ln/>
        </p:spPr>
        <p:txBody>
          <a:bodyPr wrap="square" lIns="0" tIns="0" rIns="0" bIns="0" rtlCol="0" anchor="ctr"/>
          <a:lstStyle/>
          <a:p>
            <a:pPr marL="0" indent="0">
              <a:buNone/>
            </a:pPr>
            <a:r>
              <a:rPr lang="en-US" sz="1300" i="1" dirty="0">
                <a:solidFill>
                  <a:srgbClr val="E8A020"/>
                </a:solidFill>
                <a:latin typeface="DM Sans" pitchFamily="34" charset="0"/>
                <a:ea typeface="DM Sans" pitchFamily="34" charset="-122"/>
                <a:cs typeface="DM Sans" pitchFamily="34" charset="-120"/>
              </a:rPr>
              <a:t>Home equity is a planning tool, not a last resort.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YOUR PRESENTERS</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Expertise Matters in This Product</a:t>
            </a:r>
            <a:endParaRPr lang="en-US" sz="3200" dirty="0"/>
          </a:p>
        </p:txBody>
      </p:sp>
      <p:sp>
        <p:nvSpPr>
          <p:cNvPr id="4" name="Shape 2"/>
          <p:cNvSpPr/>
          <p:nvPr/>
        </p:nvSpPr>
        <p:spPr>
          <a:xfrm>
            <a:off x="548640" y="1828800"/>
            <a:ext cx="5486400" cy="4023360"/>
          </a:xfrm>
          <a:prstGeom prst="roundRect">
            <a:avLst>
              <a:gd name="adj" fmla="val 1818"/>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96112" y="2194560"/>
            <a:ext cx="731520" cy="731520"/>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1071677" y="2370125"/>
            <a:ext cx="380390" cy="380390"/>
          </a:xfrm>
          <a:prstGeom prst="rect">
            <a:avLst/>
          </a:prstGeom>
        </p:spPr>
      </p:pic>
      <p:sp>
        <p:nvSpPr>
          <p:cNvPr id="7" name="Text 4"/>
          <p:cNvSpPr/>
          <p:nvPr/>
        </p:nvSpPr>
        <p:spPr>
          <a:xfrm>
            <a:off x="1828800" y="2240280"/>
            <a:ext cx="4023360" cy="365760"/>
          </a:xfrm>
          <a:prstGeom prst="rect">
            <a:avLst/>
          </a:prstGeom>
          <a:noFill/>
          <a:ln/>
        </p:spPr>
        <p:txBody>
          <a:bodyPr wrap="square" lIns="0" tIns="0" rIns="0" bIns="0" rtlCol="0" anchor="ctr"/>
          <a:lstStyle/>
          <a:p>
            <a:pPr marL="0" indent="0">
              <a:buNone/>
            </a:pPr>
            <a:r>
              <a:rPr lang="en-US" sz="2000" b="1" dirty="0">
                <a:solidFill>
                  <a:srgbClr val="1A2733"/>
                </a:solidFill>
                <a:latin typeface="DM Sans" pitchFamily="34" charset="0"/>
                <a:ea typeface="DM Sans" pitchFamily="34" charset="-122"/>
                <a:cs typeface="DM Sans" pitchFamily="34" charset="-120"/>
              </a:rPr>
              <a:t>John Thompson</a:t>
            </a:r>
            <a:endParaRPr lang="en-US" sz="2000" dirty="0"/>
          </a:p>
        </p:txBody>
      </p:sp>
      <p:sp>
        <p:nvSpPr>
          <p:cNvPr id="8" name="Text 5"/>
          <p:cNvSpPr/>
          <p:nvPr/>
        </p:nvSpPr>
        <p:spPr>
          <a:xfrm>
            <a:off x="1828800" y="2633472"/>
            <a:ext cx="4023360" cy="292608"/>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CLA  |  CRMP  |  36 years in lending</a:t>
            </a:r>
            <a:endParaRPr lang="en-US" sz="1200" dirty="0"/>
          </a:p>
        </p:txBody>
      </p:sp>
      <p:sp>
        <p:nvSpPr>
          <p:cNvPr id="9" name="Text 6"/>
          <p:cNvSpPr/>
          <p:nvPr/>
        </p:nvSpPr>
        <p:spPr>
          <a:xfrm>
            <a:off x="896112" y="3246120"/>
            <a:ext cx="4846320" cy="2377440"/>
          </a:xfrm>
          <a:prstGeom prst="rect">
            <a:avLst/>
          </a:prstGeom>
          <a:noFill/>
          <a:ln/>
        </p:spPr>
        <p:txBody>
          <a:bodyPr wrap="square" lIns="0" tIns="0" rIns="0" bIns="0" rtlCol="0" anchor="ctr"/>
          <a:lstStyle/>
          <a:p>
            <a:pPr marL="342900" indent="-342900">
              <a:spcAft>
                <a:spcPts val="1200"/>
              </a:spcAft>
              <a:buSzPct val="100000"/>
              <a:buChar char="•"/>
            </a:pPr>
            <a:r>
              <a:rPr lang="en-US" sz="1300" dirty="0">
                <a:solidFill>
                  <a:srgbClr val="1A2733"/>
                </a:solidFill>
                <a:latin typeface="DM Sans" pitchFamily="34" charset="0"/>
                <a:ea typeface="DM Sans" pitchFamily="34" charset="-122"/>
                <a:cs typeface="DM Sans" pitchFamily="34" charset="-120"/>
              </a:rPr>
              <a:t>Certified Reverse Mortgage Professional (CRMP)</a:t>
            </a:r>
            <a:endParaRPr lang="en-US" sz="1300" dirty="0"/>
          </a:p>
          <a:p>
            <a:pPr marL="342900" indent="-342900">
              <a:spcAft>
                <a:spcPts val="1200"/>
              </a:spcAft>
              <a:buSzPct val="100000"/>
              <a:buChar char="•"/>
            </a:pPr>
            <a:r>
              <a:rPr lang="en-US" sz="1300" dirty="0">
                <a:solidFill>
                  <a:srgbClr val="1A2733"/>
                </a:solidFill>
                <a:latin typeface="DM Sans" pitchFamily="34" charset="0"/>
                <a:ea typeface="DM Sans" pitchFamily="34" charset="-122"/>
                <a:cs typeface="DM Sans" pitchFamily="34" charset="-120"/>
              </a:rPr>
              <a:t>Educates financial advisors, estate planners, and real estate professionals on HECMs</a:t>
            </a:r>
            <a:endParaRPr lang="en-US" sz="1300" dirty="0"/>
          </a:p>
          <a:p>
            <a:pPr marL="342900" indent="-342900">
              <a:spcAft>
                <a:spcPts val="1200"/>
              </a:spcAft>
              <a:buSzPct val="100000"/>
              <a:buChar char="•"/>
            </a:pPr>
            <a:r>
              <a:rPr lang="en-US" sz="1300" dirty="0">
                <a:solidFill>
                  <a:srgbClr val="1A2733"/>
                </a:solidFill>
                <a:latin typeface="DM Sans" pitchFamily="34" charset="0"/>
                <a:ea typeface="DM Sans" pitchFamily="34" charset="-122"/>
                <a:cs typeface="DM Sans" pitchFamily="34" charset="-120"/>
              </a:rPr>
              <a:t>Generational lending team: ages 55+, families, and their advisors</a:t>
            </a:r>
            <a:endParaRPr lang="en-US" sz="1300" dirty="0"/>
          </a:p>
        </p:txBody>
      </p:sp>
      <p:sp>
        <p:nvSpPr>
          <p:cNvPr id="10" name="Shape 7"/>
          <p:cNvSpPr/>
          <p:nvPr/>
        </p:nvSpPr>
        <p:spPr>
          <a:xfrm>
            <a:off x="6172200" y="1828800"/>
            <a:ext cx="5486400" cy="4023360"/>
          </a:xfrm>
          <a:prstGeom prst="roundRect">
            <a:avLst>
              <a:gd name="adj" fmla="val 1818"/>
            </a:avLst>
          </a:prstGeom>
          <a:solidFill>
            <a:srgbClr val="F7FAFD"/>
          </a:solidFill>
          <a:ln w="9525">
            <a:solidFill>
              <a:srgbClr val="D8E2EC"/>
            </a:solidFill>
            <a:prstDash val="solid"/>
          </a:ln>
        </p:spPr>
        <p:txBody>
          <a:bodyPr/>
          <a:lstStyle/>
          <a:p>
            <a:endParaRPr lang="en-US"/>
          </a:p>
        </p:txBody>
      </p:sp>
      <p:sp>
        <p:nvSpPr>
          <p:cNvPr id="11" name="Shape 8"/>
          <p:cNvSpPr/>
          <p:nvPr/>
        </p:nvSpPr>
        <p:spPr>
          <a:xfrm>
            <a:off x="6519672" y="2194560"/>
            <a:ext cx="731520" cy="731520"/>
          </a:xfrm>
          <a:prstGeom prst="ellipse">
            <a:avLst/>
          </a:prstGeom>
          <a:solidFill>
            <a:srgbClr val="EEF4FA"/>
          </a:solidFill>
          <a:ln w="12700">
            <a:solidFill>
              <a:srgbClr val="06559D"/>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6695237" y="2370125"/>
            <a:ext cx="380390" cy="380390"/>
          </a:xfrm>
          <a:prstGeom prst="rect">
            <a:avLst/>
          </a:prstGeom>
        </p:spPr>
      </p:pic>
      <p:sp>
        <p:nvSpPr>
          <p:cNvPr id="13" name="Text 9"/>
          <p:cNvSpPr/>
          <p:nvPr/>
        </p:nvSpPr>
        <p:spPr>
          <a:xfrm>
            <a:off x="7452360" y="2240280"/>
            <a:ext cx="4023360" cy="365760"/>
          </a:xfrm>
          <a:prstGeom prst="rect">
            <a:avLst/>
          </a:prstGeom>
          <a:noFill/>
          <a:ln/>
        </p:spPr>
        <p:txBody>
          <a:bodyPr wrap="square" lIns="0" tIns="0" rIns="0" bIns="0" rtlCol="0" anchor="ctr"/>
          <a:lstStyle/>
          <a:p>
            <a:pPr marL="0" indent="0">
              <a:buNone/>
            </a:pPr>
            <a:r>
              <a:rPr lang="en-US" sz="2000" b="1" dirty="0">
                <a:solidFill>
                  <a:srgbClr val="1A2733"/>
                </a:solidFill>
                <a:latin typeface="DM Sans" pitchFamily="34" charset="0"/>
                <a:ea typeface="DM Sans" pitchFamily="34" charset="-122"/>
                <a:cs typeface="DM Sans" pitchFamily="34" charset="-120"/>
              </a:rPr>
              <a:t>Todd Ballenger</a:t>
            </a:r>
            <a:endParaRPr lang="en-US" sz="2000" dirty="0"/>
          </a:p>
        </p:txBody>
      </p:sp>
      <p:sp>
        <p:nvSpPr>
          <p:cNvPr id="14" name="Text 10"/>
          <p:cNvSpPr/>
          <p:nvPr/>
        </p:nvSpPr>
        <p:spPr>
          <a:xfrm>
            <a:off x="7452360" y="2633472"/>
            <a:ext cx="4023360" cy="292608"/>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Author, Borrow Smart Repay Smart</a:t>
            </a:r>
            <a:endParaRPr lang="en-US" sz="1200" dirty="0"/>
          </a:p>
        </p:txBody>
      </p:sp>
      <p:sp>
        <p:nvSpPr>
          <p:cNvPr id="15" name="Text 11"/>
          <p:cNvSpPr/>
          <p:nvPr/>
        </p:nvSpPr>
        <p:spPr>
          <a:xfrm>
            <a:off x="6519672" y="3246120"/>
            <a:ext cx="4892040" cy="2377440"/>
          </a:xfrm>
          <a:prstGeom prst="rect">
            <a:avLst/>
          </a:prstGeom>
          <a:noFill/>
          <a:ln/>
        </p:spPr>
        <p:txBody>
          <a:bodyPr wrap="square" lIns="0" tIns="0" rIns="0" bIns="0" rtlCol="0" anchor="ctr"/>
          <a:lstStyle/>
          <a:p>
            <a:pPr marL="342900" indent="-342900">
              <a:spcAft>
                <a:spcPts val="1200"/>
              </a:spcAft>
              <a:buSzPct val="100000"/>
              <a:buChar char="•"/>
            </a:pPr>
            <a:r>
              <a:rPr lang="en-US" sz="1300" dirty="0">
                <a:solidFill>
                  <a:srgbClr val="1A2733"/>
                </a:solidFill>
                <a:latin typeface="DM Sans" pitchFamily="34" charset="0"/>
                <a:ea typeface="DM Sans" pitchFamily="34" charset="-122"/>
                <a:cs typeface="DM Sans" pitchFamily="34" charset="-120"/>
              </a:rPr>
              <a:t>Founder of the Certified Liability Advisor™ (CLA) designation and Borrow Smart University</a:t>
            </a:r>
            <a:endParaRPr lang="en-US" sz="1300" dirty="0"/>
          </a:p>
          <a:p>
            <a:pPr marL="342900" indent="-342900">
              <a:spcAft>
                <a:spcPts val="1200"/>
              </a:spcAft>
              <a:buSzPct val="100000"/>
              <a:buChar char="•"/>
            </a:pPr>
            <a:r>
              <a:rPr lang="en-US" sz="1300" dirty="0">
                <a:solidFill>
                  <a:srgbClr val="1A2733"/>
                </a:solidFill>
                <a:latin typeface="DM Sans" pitchFamily="34" charset="0"/>
                <a:ea typeface="DM Sans" pitchFamily="34" charset="-122"/>
                <a:cs typeface="DM Sans" pitchFamily="34" charset="-120"/>
              </a:rPr>
              <a:t>Former financial advisor — connecting lenders and advisors since 1993</a:t>
            </a:r>
            <a:endParaRPr lang="en-US" sz="1300" dirty="0"/>
          </a:p>
          <a:p>
            <a:pPr marL="342900" indent="-342900">
              <a:spcAft>
                <a:spcPts val="1200"/>
              </a:spcAft>
              <a:buSzPct val="100000"/>
              <a:buChar char="•"/>
            </a:pPr>
            <a:r>
              <a:rPr lang="en-US" sz="1300" dirty="0">
                <a:solidFill>
                  <a:srgbClr val="1A2733"/>
                </a:solidFill>
                <a:latin typeface="DM Sans" pitchFamily="34" charset="0"/>
                <a:ea typeface="DM Sans" pitchFamily="34" charset="-122"/>
                <a:cs typeface="DM Sans" pitchFamily="34" charset="-120"/>
              </a:rPr>
              <a:t>$50B+ in financing assisted through advisor channels</a:t>
            </a:r>
            <a:endParaRPr lang="en-US" sz="1300" dirty="0"/>
          </a:p>
        </p:txBody>
      </p:sp>
      <p:sp>
        <p:nvSpPr>
          <p:cNvPr id="16" name="Text 12"/>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17" name="Text 13"/>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02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WHY THIS SESSION IS STRUCTURED DIFFERENTLY</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Neither Side Is Honest About This Product</a:t>
            </a:r>
            <a:endParaRPr lang="en-US" sz="3200" dirty="0"/>
          </a:p>
        </p:txBody>
      </p:sp>
      <p:sp>
        <p:nvSpPr>
          <p:cNvPr id="4" name="Shape 2"/>
          <p:cNvSpPr/>
          <p:nvPr/>
        </p:nvSpPr>
        <p:spPr>
          <a:xfrm>
            <a:off x="548640" y="1691640"/>
            <a:ext cx="3566160" cy="356616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68680" y="2011680"/>
            <a:ext cx="731520" cy="731520"/>
          </a:xfrm>
          <a:prstGeom prst="ellipse">
            <a:avLst/>
          </a:prstGeom>
          <a:solidFill>
            <a:srgbClr val="FDF3E1"/>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1044245" y="2187245"/>
            <a:ext cx="380390" cy="380390"/>
          </a:xfrm>
          <a:prstGeom prst="rect">
            <a:avLst/>
          </a:prstGeom>
        </p:spPr>
      </p:pic>
      <p:sp>
        <p:nvSpPr>
          <p:cNvPr id="7" name="Text 4"/>
          <p:cNvSpPr/>
          <p:nvPr/>
        </p:nvSpPr>
        <p:spPr>
          <a:xfrm>
            <a:off x="868680" y="2926080"/>
            <a:ext cx="3017520" cy="365760"/>
          </a:xfrm>
          <a:prstGeom prst="rect">
            <a:avLst/>
          </a:prstGeom>
          <a:noFill/>
          <a:ln/>
        </p:spPr>
        <p:txBody>
          <a:bodyPr wrap="square" lIns="0" tIns="0" rIns="0" bIns="0" rtlCol="0" anchor="ctr"/>
          <a:lstStyle/>
          <a:p>
            <a:pPr marL="0" indent="0">
              <a:buNone/>
            </a:pPr>
            <a:r>
              <a:rPr lang="en-US" sz="1700" b="1" dirty="0">
                <a:solidFill>
                  <a:srgbClr val="1A2733"/>
                </a:solidFill>
                <a:latin typeface="DM Sans" pitchFamily="34" charset="0"/>
                <a:ea typeface="DM Sans" pitchFamily="34" charset="-122"/>
                <a:cs typeface="DM Sans" pitchFamily="34" charset="-120"/>
              </a:rPr>
              <a:t>What promoters say</a:t>
            </a:r>
            <a:endParaRPr lang="en-US" sz="1700" dirty="0"/>
          </a:p>
        </p:txBody>
      </p:sp>
      <p:sp>
        <p:nvSpPr>
          <p:cNvPr id="8" name="Text 5"/>
          <p:cNvSpPr/>
          <p:nvPr/>
        </p:nvSpPr>
        <p:spPr>
          <a:xfrm>
            <a:off x="868680" y="3337560"/>
            <a:ext cx="2971800" cy="1737360"/>
          </a:xfrm>
          <a:prstGeom prst="rect">
            <a:avLst/>
          </a:prstGeom>
          <a:noFill/>
          <a:ln/>
        </p:spPr>
        <p:txBody>
          <a:bodyPr wrap="square" lIns="0" tIns="0" rIns="0" bIns="0" rtlCol="0" anchor="ctr"/>
          <a:lstStyle/>
          <a:p>
            <a:pPr marL="0" indent="0">
              <a:lnSpc>
                <a:spcPts val="1900"/>
              </a:lnSpc>
              <a:buNone/>
            </a:pPr>
            <a:r>
              <a:rPr lang="en-US" sz="1350" dirty="0">
                <a:solidFill>
                  <a:srgbClr val="5A6B7A"/>
                </a:solidFill>
                <a:latin typeface="DM Sans" pitchFamily="34" charset="0"/>
                <a:ea typeface="DM Sans" pitchFamily="34" charset="-122"/>
                <a:cs typeface="DM Sans" pitchFamily="34" charset="-120"/>
              </a:rPr>
              <a:t>Free money. No downside. Everyone qualifies. The costs get glossed over and the obligations get buried.</a:t>
            </a:r>
            <a:endParaRPr lang="en-US" sz="1350" dirty="0"/>
          </a:p>
        </p:txBody>
      </p:sp>
      <p:sp>
        <p:nvSpPr>
          <p:cNvPr id="9" name="Shape 6"/>
          <p:cNvSpPr/>
          <p:nvPr/>
        </p:nvSpPr>
        <p:spPr>
          <a:xfrm>
            <a:off x="4370832" y="1691640"/>
            <a:ext cx="3566160" cy="356616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10" name="Shape 7"/>
          <p:cNvSpPr/>
          <p:nvPr/>
        </p:nvSpPr>
        <p:spPr>
          <a:xfrm>
            <a:off x="4690872" y="2011680"/>
            <a:ext cx="731520" cy="731520"/>
          </a:xfrm>
          <a:prstGeom prst="ellipse">
            <a:avLst/>
          </a:prstGeom>
          <a:solidFill>
            <a:srgbClr val="FBEEEA"/>
          </a:solidFill>
          <a:ln w="12700">
            <a:solidFill>
              <a:srgbClr val="06559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866437" y="2187245"/>
            <a:ext cx="380390" cy="380390"/>
          </a:xfrm>
          <a:prstGeom prst="rect">
            <a:avLst/>
          </a:prstGeom>
        </p:spPr>
      </p:pic>
      <p:sp>
        <p:nvSpPr>
          <p:cNvPr id="12" name="Text 8"/>
          <p:cNvSpPr/>
          <p:nvPr/>
        </p:nvSpPr>
        <p:spPr>
          <a:xfrm>
            <a:off x="4690872" y="2926080"/>
            <a:ext cx="3017520" cy="365760"/>
          </a:xfrm>
          <a:prstGeom prst="rect">
            <a:avLst/>
          </a:prstGeom>
          <a:noFill/>
          <a:ln/>
        </p:spPr>
        <p:txBody>
          <a:bodyPr wrap="square" lIns="0" tIns="0" rIns="0" bIns="0" rtlCol="0" anchor="ctr"/>
          <a:lstStyle/>
          <a:p>
            <a:pPr marL="0" indent="0">
              <a:buNone/>
            </a:pPr>
            <a:r>
              <a:rPr lang="en-US" sz="1700" b="1" dirty="0">
                <a:solidFill>
                  <a:srgbClr val="1A2733"/>
                </a:solidFill>
                <a:latin typeface="DM Sans" pitchFamily="34" charset="0"/>
                <a:ea typeface="DM Sans" pitchFamily="34" charset="-122"/>
                <a:cs typeface="DM Sans" pitchFamily="34" charset="-120"/>
              </a:rPr>
              <a:t>What critics say</a:t>
            </a:r>
            <a:endParaRPr lang="en-US" sz="1700" dirty="0"/>
          </a:p>
        </p:txBody>
      </p:sp>
      <p:sp>
        <p:nvSpPr>
          <p:cNvPr id="13" name="Text 9"/>
          <p:cNvSpPr/>
          <p:nvPr/>
        </p:nvSpPr>
        <p:spPr>
          <a:xfrm>
            <a:off x="4690872" y="3337560"/>
            <a:ext cx="2971800" cy="1737360"/>
          </a:xfrm>
          <a:prstGeom prst="rect">
            <a:avLst/>
          </a:prstGeom>
          <a:noFill/>
          <a:ln/>
        </p:spPr>
        <p:txBody>
          <a:bodyPr wrap="square" lIns="0" tIns="0" rIns="0" bIns="0" rtlCol="0" anchor="ctr"/>
          <a:lstStyle/>
          <a:p>
            <a:pPr marL="0" indent="0">
              <a:lnSpc>
                <a:spcPts val="1900"/>
              </a:lnSpc>
              <a:buNone/>
            </a:pPr>
            <a:r>
              <a:rPr lang="en-US" sz="1350" dirty="0">
                <a:solidFill>
                  <a:srgbClr val="5A6B7A"/>
                </a:solidFill>
                <a:latin typeface="DM Sans" pitchFamily="34" charset="0"/>
                <a:ea typeface="DM Sans" pitchFamily="34" charset="-122"/>
                <a:cs typeface="DM Sans" pitchFamily="34" charset="-120"/>
              </a:rPr>
              <a:t>A last resort. A scam for the desperate. The research, the federal insurance, and forty years of reform get ignored.</a:t>
            </a:r>
            <a:endParaRPr lang="en-US" sz="1350" dirty="0"/>
          </a:p>
        </p:txBody>
      </p:sp>
      <p:sp>
        <p:nvSpPr>
          <p:cNvPr id="14" name="Shape 10"/>
          <p:cNvSpPr/>
          <p:nvPr/>
        </p:nvSpPr>
        <p:spPr>
          <a:xfrm>
            <a:off x="8193024" y="1691640"/>
            <a:ext cx="3566160" cy="356616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15" name="Shape 11"/>
          <p:cNvSpPr/>
          <p:nvPr/>
        </p:nvSpPr>
        <p:spPr>
          <a:xfrm>
            <a:off x="8513064" y="2011680"/>
            <a:ext cx="731520" cy="731520"/>
          </a:xfrm>
          <a:prstGeom prst="ellipse">
            <a:avLst/>
          </a:prstGeom>
          <a:solidFill>
            <a:srgbClr val="EEF4FA"/>
          </a:solidFill>
          <a:ln w="12700">
            <a:solidFill>
              <a:srgbClr val="06559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688629" y="2187245"/>
            <a:ext cx="380390" cy="380390"/>
          </a:xfrm>
          <a:prstGeom prst="rect">
            <a:avLst/>
          </a:prstGeom>
        </p:spPr>
      </p:pic>
      <p:sp>
        <p:nvSpPr>
          <p:cNvPr id="17" name="Text 12"/>
          <p:cNvSpPr/>
          <p:nvPr/>
        </p:nvSpPr>
        <p:spPr>
          <a:xfrm>
            <a:off x="8513064" y="2926080"/>
            <a:ext cx="3017520" cy="365760"/>
          </a:xfrm>
          <a:prstGeom prst="rect">
            <a:avLst/>
          </a:prstGeom>
          <a:noFill/>
          <a:ln/>
        </p:spPr>
        <p:txBody>
          <a:bodyPr wrap="square" lIns="0" tIns="0" rIns="0" bIns="0" rtlCol="0" anchor="ctr"/>
          <a:lstStyle/>
          <a:p>
            <a:pPr marL="0" indent="0">
              <a:buNone/>
            </a:pPr>
            <a:r>
              <a:rPr lang="en-US" sz="1700" b="1" dirty="0">
                <a:solidFill>
                  <a:srgbClr val="1A2733"/>
                </a:solidFill>
                <a:latin typeface="DM Sans" pitchFamily="34" charset="0"/>
                <a:ea typeface="DM Sans" pitchFamily="34" charset="-122"/>
                <a:cs typeface="DM Sans" pitchFamily="34" charset="-120"/>
              </a:rPr>
              <a:t>What your clients need</a:t>
            </a:r>
            <a:endParaRPr lang="en-US" sz="1700" dirty="0"/>
          </a:p>
        </p:txBody>
      </p:sp>
      <p:sp>
        <p:nvSpPr>
          <p:cNvPr id="18" name="Text 13"/>
          <p:cNvSpPr/>
          <p:nvPr/>
        </p:nvSpPr>
        <p:spPr>
          <a:xfrm>
            <a:off x="8513064" y="3337560"/>
            <a:ext cx="2971800" cy="1737360"/>
          </a:xfrm>
          <a:prstGeom prst="rect">
            <a:avLst/>
          </a:prstGeom>
          <a:noFill/>
          <a:ln/>
        </p:spPr>
        <p:txBody>
          <a:bodyPr wrap="square" lIns="0" tIns="0" rIns="0" bIns="0" rtlCol="0" anchor="ctr"/>
          <a:lstStyle/>
          <a:p>
            <a:pPr marL="0" indent="0">
              <a:lnSpc>
                <a:spcPts val="1900"/>
              </a:lnSpc>
              <a:buNone/>
            </a:pPr>
            <a:r>
              <a:rPr lang="en-US" sz="1350" dirty="0">
                <a:solidFill>
                  <a:srgbClr val="5A6B7A"/>
                </a:solidFill>
                <a:latin typeface="DM Sans" pitchFamily="34" charset="0"/>
                <a:ea typeface="DM Sans" pitchFamily="34" charset="-122"/>
                <a:cs typeface="DM Sans" pitchFamily="34" charset="-120"/>
              </a:rPr>
              <a:t>Both sides, in order: how it works, when to walk away, where it fits. And a client-ready guide that does the same.</a:t>
            </a:r>
            <a:endParaRPr lang="en-US" sz="1350" dirty="0"/>
          </a:p>
        </p:txBody>
      </p:sp>
      <p:sp>
        <p:nvSpPr>
          <p:cNvPr id="19" name="Shape 14"/>
          <p:cNvSpPr/>
          <p:nvPr/>
        </p:nvSpPr>
        <p:spPr>
          <a:xfrm>
            <a:off x="548640" y="5486400"/>
            <a:ext cx="3566160" cy="731520"/>
          </a:xfrm>
          <a:prstGeom prst="roundRect">
            <a:avLst>
              <a:gd name="adj" fmla="val 10000"/>
            </a:avLst>
          </a:prstGeom>
          <a:solidFill>
            <a:srgbClr val="F7FAFD"/>
          </a:solidFill>
          <a:ln w="9525">
            <a:solidFill>
              <a:srgbClr val="D8E2EC"/>
            </a:solidFill>
            <a:prstDash val="solid"/>
          </a:ln>
        </p:spPr>
        <p:txBody>
          <a:bodyPr/>
          <a:lstStyle/>
          <a:p>
            <a:endParaRPr lang="en-US"/>
          </a:p>
        </p:txBody>
      </p:sp>
      <p:sp>
        <p:nvSpPr>
          <p:cNvPr id="20" name="Shape 15"/>
          <p:cNvSpPr/>
          <p:nvPr/>
        </p:nvSpPr>
        <p:spPr>
          <a:xfrm>
            <a:off x="749808" y="5641848"/>
            <a:ext cx="420624" cy="420624"/>
          </a:xfrm>
          <a:prstGeom prst="ellipse">
            <a:avLst/>
          </a:prstGeom>
          <a:solidFill>
            <a:srgbClr val="EEF4FA"/>
          </a:solidFill>
          <a:ln w="13970">
            <a:solidFill>
              <a:srgbClr val="06559D"/>
            </a:solidFill>
            <a:prstDash val="solid"/>
          </a:ln>
        </p:spPr>
        <p:txBody>
          <a:bodyPr/>
          <a:lstStyle/>
          <a:p>
            <a:endParaRPr lang="en-US"/>
          </a:p>
        </p:txBody>
      </p:sp>
      <p:sp>
        <p:nvSpPr>
          <p:cNvPr id="21" name="Text 16"/>
          <p:cNvSpPr/>
          <p:nvPr/>
        </p:nvSpPr>
        <p:spPr>
          <a:xfrm>
            <a:off x="749808" y="5641848"/>
            <a:ext cx="420624" cy="420624"/>
          </a:xfrm>
          <a:prstGeom prst="rect">
            <a:avLst/>
          </a:prstGeom>
          <a:noFill/>
          <a:ln/>
        </p:spPr>
        <p:txBody>
          <a:bodyPr wrap="square" lIns="0" tIns="0" rIns="0" bIns="0" rtlCol="0" anchor="ctr"/>
          <a:lstStyle/>
          <a:p>
            <a:pPr marL="0" indent="0" algn="ctr">
              <a:buNone/>
            </a:pPr>
            <a:r>
              <a:rPr lang="en-US" sz="1400" b="1" dirty="0">
                <a:solidFill>
                  <a:srgbClr val="06559D"/>
                </a:solidFill>
                <a:latin typeface="DM Sans" pitchFamily="34" charset="0"/>
                <a:ea typeface="DM Sans" pitchFamily="34" charset="-122"/>
                <a:cs typeface="DM Sans" pitchFamily="34" charset="-120"/>
              </a:rPr>
              <a:t>1</a:t>
            </a:r>
            <a:endParaRPr lang="en-US" sz="1400" dirty="0"/>
          </a:p>
        </p:txBody>
      </p:sp>
      <p:sp>
        <p:nvSpPr>
          <p:cNvPr id="22" name="Text 17"/>
          <p:cNvSpPr/>
          <p:nvPr/>
        </p:nvSpPr>
        <p:spPr>
          <a:xfrm>
            <a:off x="1298448" y="5559552"/>
            <a:ext cx="2743200" cy="347472"/>
          </a:xfrm>
          <a:prstGeom prst="rect">
            <a:avLst/>
          </a:prstGeom>
          <a:noFill/>
          <a:ln/>
        </p:spPr>
        <p:txBody>
          <a:bodyPr wrap="square" lIns="0" tIns="0" rIns="0" bIns="0" rtlCol="0" anchor="ctr"/>
          <a:lstStyle/>
          <a:p>
            <a:pPr marL="0" indent="0">
              <a:buNone/>
            </a:pPr>
            <a:r>
              <a:rPr lang="en-US" sz="1200" b="1" dirty="0">
                <a:solidFill>
                  <a:srgbClr val="1A2733"/>
                </a:solidFill>
                <a:latin typeface="DM Sans" pitchFamily="34" charset="0"/>
                <a:ea typeface="DM Sans" pitchFamily="34" charset="-122"/>
                <a:cs typeface="DM Sans" pitchFamily="34" charset="-120"/>
              </a:rPr>
              <a:t>What is a reverse mortgage?</a:t>
            </a:r>
            <a:endParaRPr lang="en-US" sz="1200" dirty="0"/>
          </a:p>
        </p:txBody>
      </p:sp>
      <p:sp>
        <p:nvSpPr>
          <p:cNvPr id="23" name="Text 18"/>
          <p:cNvSpPr/>
          <p:nvPr/>
        </p:nvSpPr>
        <p:spPr>
          <a:xfrm>
            <a:off x="1298448" y="5888736"/>
            <a:ext cx="2743200" cy="274320"/>
          </a:xfrm>
          <a:prstGeom prst="rect">
            <a:avLst/>
          </a:prstGeom>
          <a:noFill/>
          <a:ln/>
        </p:spPr>
        <p:txBody>
          <a:bodyPr wrap="square" lIns="0" tIns="0" rIns="0" bIns="0" rtlCol="0" anchor="ctr"/>
          <a:lstStyle/>
          <a:p>
            <a:pPr marL="0" indent="0">
              <a:buNone/>
            </a:pPr>
            <a:r>
              <a:rPr lang="en-US" sz="950" dirty="0">
                <a:solidFill>
                  <a:srgbClr val="5A6B7A"/>
                </a:solidFill>
                <a:latin typeface="DM Sans" pitchFamily="34" charset="0"/>
                <a:ea typeface="DM Sans" pitchFamily="34" charset="-122"/>
                <a:cs typeface="DM Sans" pitchFamily="34" charset="-120"/>
              </a:rPr>
              <a:t>≈ 14 min</a:t>
            </a:r>
            <a:endParaRPr lang="en-US" sz="950" dirty="0"/>
          </a:p>
        </p:txBody>
      </p:sp>
      <p:sp>
        <p:nvSpPr>
          <p:cNvPr id="24" name="Shape 19"/>
          <p:cNvSpPr/>
          <p:nvPr/>
        </p:nvSpPr>
        <p:spPr>
          <a:xfrm>
            <a:off x="4370832" y="5486400"/>
            <a:ext cx="3566160" cy="731520"/>
          </a:xfrm>
          <a:prstGeom prst="roundRect">
            <a:avLst>
              <a:gd name="adj" fmla="val 10000"/>
            </a:avLst>
          </a:prstGeom>
          <a:solidFill>
            <a:srgbClr val="F7FAFD"/>
          </a:solidFill>
          <a:ln w="9525">
            <a:solidFill>
              <a:srgbClr val="D8E2EC"/>
            </a:solidFill>
            <a:prstDash val="solid"/>
          </a:ln>
        </p:spPr>
        <p:txBody>
          <a:bodyPr/>
          <a:lstStyle/>
          <a:p>
            <a:endParaRPr lang="en-US"/>
          </a:p>
        </p:txBody>
      </p:sp>
      <p:sp>
        <p:nvSpPr>
          <p:cNvPr id="25" name="Shape 20"/>
          <p:cNvSpPr/>
          <p:nvPr/>
        </p:nvSpPr>
        <p:spPr>
          <a:xfrm>
            <a:off x="4572000" y="5641848"/>
            <a:ext cx="420624" cy="420624"/>
          </a:xfrm>
          <a:prstGeom prst="ellipse">
            <a:avLst/>
          </a:prstGeom>
          <a:solidFill>
            <a:srgbClr val="FBEEEA"/>
          </a:solidFill>
          <a:ln w="13970">
            <a:solidFill>
              <a:srgbClr val="C0392B"/>
            </a:solidFill>
            <a:prstDash val="solid"/>
          </a:ln>
        </p:spPr>
        <p:txBody>
          <a:bodyPr/>
          <a:lstStyle/>
          <a:p>
            <a:endParaRPr lang="en-US"/>
          </a:p>
        </p:txBody>
      </p:sp>
      <p:sp>
        <p:nvSpPr>
          <p:cNvPr id="26" name="Text 21"/>
          <p:cNvSpPr/>
          <p:nvPr/>
        </p:nvSpPr>
        <p:spPr>
          <a:xfrm>
            <a:off x="4572000" y="5641848"/>
            <a:ext cx="420624" cy="420624"/>
          </a:xfrm>
          <a:prstGeom prst="rect">
            <a:avLst/>
          </a:prstGeom>
          <a:noFill/>
          <a:ln/>
        </p:spPr>
        <p:txBody>
          <a:bodyPr wrap="square" lIns="0" tIns="0" rIns="0" bIns="0" rtlCol="0" anchor="ctr"/>
          <a:lstStyle/>
          <a:p>
            <a:pPr marL="0" indent="0" algn="ctr">
              <a:buNone/>
            </a:pPr>
            <a:r>
              <a:rPr lang="en-US" sz="1400" b="1" dirty="0">
                <a:solidFill>
                  <a:srgbClr val="C0392B"/>
                </a:solidFill>
                <a:latin typeface="DM Sans" pitchFamily="34" charset="0"/>
                <a:ea typeface="DM Sans" pitchFamily="34" charset="-122"/>
                <a:cs typeface="DM Sans" pitchFamily="34" charset="-120"/>
              </a:rPr>
              <a:t>2</a:t>
            </a:r>
            <a:endParaRPr lang="en-US" sz="1400" dirty="0"/>
          </a:p>
        </p:txBody>
      </p:sp>
      <p:sp>
        <p:nvSpPr>
          <p:cNvPr id="27" name="Text 22"/>
          <p:cNvSpPr/>
          <p:nvPr/>
        </p:nvSpPr>
        <p:spPr>
          <a:xfrm>
            <a:off x="5120640" y="5559552"/>
            <a:ext cx="2743200" cy="347472"/>
          </a:xfrm>
          <a:prstGeom prst="rect">
            <a:avLst/>
          </a:prstGeom>
          <a:noFill/>
          <a:ln/>
        </p:spPr>
        <p:txBody>
          <a:bodyPr wrap="square" lIns="0" tIns="0" rIns="0" bIns="0" rtlCol="0" anchor="ctr"/>
          <a:lstStyle/>
          <a:p>
            <a:pPr marL="0" indent="0">
              <a:buNone/>
            </a:pPr>
            <a:r>
              <a:rPr lang="en-US" sz="1200" b="1" dirty="0">
                <a:solidFill>
                  <a:srgbClr val="1A2733"/>
                </a:solidFill>
                <a:latin typeface="DM Sans" pitchFamily="34" charset="0"/>
                <a:ea typeface="DM Sans" pitchFamily="34" charset="-122"/>
                <a:cs typeface="DM Sans" pitchFamily="34" charset="-120"/>
              </a:rPr>
              <a:t>When the answer is no</a:t>
            </a:r>
            <a:endParaRPr lang="en-US" sz="1200" dirty="0"/>
          </a:p>
        </p:txBody>
      </p:sp>
      <p:sp>
        <p:nvSpPr>
          <p:cNvPr id="28" name="Text 23"/>
          <p:cNvSpPr/>
          <p:nvPr/>
        </p:nvSpPr>
        <p:spPr>
          <a:xfrm>
            <a:off x="5120640" y="5888736"/>
            <a:ext cx="2743200" cy="274320"/>
          </a:xfrm>
          <a:prstGeom prst="rect">
            <a:avLst/>
          </a:prstGeom>
          <a:noFill/>
          <a:ln/>
        </p:spPr>
        <p:txBody>
          <a:bodyPr wrap="square" lIns="0" tIns="0" rIns="0" bIns="0" rtlCol="0" anchor="ctr"/>
          <a:lstStyle/>
          <a:p>
            <a:pPr marL="0" indent="0">
              <a:buNone/>
            </a:pPr>
            <a:r>
              <a:rPr lang="en-US" sz="950" dirty="0">
                <a:solidFill>
                  <a:srgbClr val="5A6B7A"/>
                </a:solidFill>
                <a:latin typeface="DM Sans" pitchFamily="34" charset="0"/>
                <a:ea typeface="DM Sans" pitchFamily="34" charset="-122"/>
                <a:cs typeface="DM Sans" pitchFamily="34" charset="-120"/>
              </a:rPr>
              <a:t>≈ 10 min</a:t>
            </a:r>
            <a:endParaRPr lang="en-US" sz="950" dirty="0"/>
          </a:p>
        </p:txBody>
      </p:sp>
      <p:sp>
        <p:nvSpPr>
          <p:cNvPr id="29" name="Shape 24"/>
          <p:cNvSpPr/>
          <p:nvPr/>
        </p:nvSpPr>
        <p:spPr>
          <a:xfrm>
            <a:off x="8193024" y="5486400"/>
            <a:ext cx="3566160" cy="731520"/>
          </a:xfrm>
          <a:prstGeom prst="roundRect">
            <a:avLst>
              <a:gd name="adj" fmla="val 10000"/>
            </a:avLst>
          </a:prstGeom>
          <a:solidFill>
            <a:srgbClr val="F7FAFD"/>
          </a:solidFill>
          <a:ln w="9525">
            <a:solidFill>
              <a:srgbClr val="D8E2EC"/>
            </a:solidFill>
            <a:prstDash val="solid"/>
          </a:ln>
        </p:spPr>
        <p:txBody>
          <a:bodyPr/>
          <a:lstStyle/>
          <a:p>
            <a:endParaRPr lang="en-US"/>
          </a:p>
        </p:txBody>
      </p:sp>
      <p:sp>
        <p:nvSpPr>
          <p:cNvPr id="30" name="Shape 25"/>
          <p:cNvSpPr/>
          <p:nvPr/>
        </p:nvSpPr>
        <p:spPr>
          <a:xfrm>
            <a:off x="8394192" y="5641848"/>
            <a:ext cx="420624" cy="420624"/>
          </a:xfrm>
          <a:prstGeom prst="ellipse">
            <a:avLst/>
          </a:prstGeom>
          <a:solidFill>
            <a:srgbClr val="EAF4EE"/>
          </a:solidFill>
          <a:ln w="13970">
            <a:solidFill>
              <a:srgbClr val="2E7D4F"/>
            </a:solidFill>
            <a:prstDash val="solid"/>
          </a:ln>
        </p:spPr>
        <p:txBody>
          <a:bodyPr/>
          <a:lstStyle/>
          <a:p>
            <a:endParaRPr lang="en-US"/>
          </a:p>
        </p:txBody>
      </p:sp>
      <p:sp>
        <p:nvSpPr>
          <p:cNvPr id="31" name="Text 26"/>
          <p:cNvSpPr/>
          <p:nvPr/>
        </p:nvSpPr>
        <p:spPr>
          <a:xfrm>
            <a:off x="8394192" y="5641848"/>
            <a:ext cx="420624" cy="420624"/>
          </a:xfrm>
          <a:prstGeom prst="rect">
            <a:avLst/>
          </a:prstGeom>
          <a:noFill/>
          <a:ln/>
        </p:spPr>
        <p:txBody>
          <a:bodyPr wrap="square" lIns="0" tIns="0" rIns="0" bIns="0" rtlCol="0" anchor="ctr"/>
          <a:lstStyle/>
          <a:p>
            <a:pPr marL="0" indent="0" algn="ctr">
              <a:buNone/>
            </a:pPr>
            <a:r>
              <a:rPr lang="en-US" sz="1400" b="1" dirty="0">
                <a:solidFill>
                  <a:srgbClr val="2E7D4F"/>
                </a:solidFill>
                <a:latin typeface="DM Sans" pitchFamily="34" charset="0"/>
                <a:ea typeface="DM Sans" pitchFamily="34" charset="-122"/>
                <a:cs typeface="DM Sans" pitchFamily="34" charset="-120"/>
              </a:rPr>
              <a:t>3</a:t>
            </a:r>
            <a:endParaRPr lang="en-US" sz="1400" dirty="0"/>
          </a:p>
        </p:txBody>
      </p:sp>
      <p:sp>
        <p:nvSpPr>
          <p:cNvPr id="32" name="Text 27"/>
          <p:cNvSpPr/>
          <p:nvPr/>
        </p:nvSpPr>
        <p:spPr>
          <a:xfrm>
            <a:off x="8942832" y="5559552"/>
            <a:ext cx="2743200" cy="347472"/>
          </a:xfrm>
          <a:prstGeom prst="rect">
            <a:avLst/>
          </a:prstGeom>
          <a:noFill/>
          <a:ln/>
        </p:spPr>
        <p:txBody>
          <a:bodyPr wrap="square" lIns="0" tIns="0" rIns="0" bIns="0" rtlCol="0" anchor="ctr"/>
          <a:lstStyle/>
          <a:p>
            <a:pPr marL="0" indent="0">
              <a:buNone/>
            </a:pPr>
            <a:r>
              <a:rPr lang="en-US" sz="1200" b="1" dirty="0">
                <a:solidFill>
                  <a:srgbClr val="1A2733"/>
                </a:solidFill>
                <a:latin typeface="DM Sans" pitchFamily="34" charset="0"/>
                <a:ea typeface="DM Sans" pitchFamily="34" charset="-122"/>
                <a:cs typeface="DM Sans" pitchFamily="34" charset="-120"/>
              </a:rPr>
              <a:t>When it works</a:t>
            </a:r>
            <a:endParaRPr lang="en-US" sz="1200" dirty="0"/>
          </a:p>
        </p:txBody>
      </p:sp>
      <p:sp>
        <p:nvSpPr>
          <p:cNvPr id="33" name="Text 28"/>
          <p:cNvSpPr/>
          <p:nvPr/>
        </p:nvSpPr>
        <p:spPr>
          <a:xfrm>
            <a:off x="8942832" y="5888736"/>
            <a:ext cx="2743200" cy="274320"/>
          </a:xfrm>
          <a:prstGeom prst="rect">
            <a:avLst/>
          </a:prstGeom>
          <a:noFill/>
          <a:ln/>
        </p:spPr>
        <p:txBody>
          <a:bodyPr wrap="square" lIns="0" tIns="0" rIns="0" bIns="0" rtlCol="0" anchor="ctr"/>
          <a:lstStyle/>
          <a:p>
            <a:pPr marL="0" indent="0">
              <a:buNone/>
            </a:pPr>
            <a:r>
              <a:rPr lang="en-US" sz="950" dirty="0">
                <a:solidFill>
                  <a:srgbClr val="5A6B7A"/>
                </a:solidFill>
                <a:latin typeface="DM Sans" pitchFamily="34" charset="0"/>
                <a:ea typeface="DM Sans" pitchFamily="34" charset="-122"/>
                <a:cs typeface="DM Sans" pitchFamily="34" charset="-120"/>
              </a:rPr>
              <a:t>≈ 14 min</a:t>
            </a:r>
            <a:endParaRPr lang="en-US" sz="950" dirty="0"/>
          </a:p>
        </p:txBody>
      </p:sp>
      <p:sp>
        <p:nvSpPr>
          <p:cNvPr id="34" name="Text 29"/>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35" name="Text 30"/>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03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6559D"/>
        </a:solidFill>
        <a:effectLst/>
      </p:bgPr>
    </p:bg>
    <p:spTree>
      <p:nvGrpSpPr>
        <p:cNvPr id="1" name=""/>
        <p:cNvGrpSpPr/>
        <p:nvPr/>
      </p:nvGrpSpPr>
      <p:grpSpPr>
        <a:xfrm>
          <a:off x="0" y="0"/>
          <a:ext cx="0" cy="0"/>
          <a:chOff x="0" y="0"/>
          <a:chExt cx="0" cy="0"/>
        </a:xfrm>
      </p:grpSpPr>
      <p:sp>
        <p:nvSpPr>
          <p:cNvPr id="2" name="Shape 0"/>
          <p:cNvSpPr/>
          <p:nvPr/>
        </p:nvSpPr>
        <p:spPr>
          <a:xfrm>
            <a:off x="8869680" y="-2377440"/>
            <a:ext cx="7315200" cy="7315200"/>
          </a:xfrm>
          <a:prstGeom prst="ellipse">
            <a:avLst/>
          </a:prstGeom>
          <a:solidFill>
            <a:srgbClr val="FFFFFF">
              <a:alpha val="10000"/>
            </a:srgbClr>
          </a:solidFill>
          <a:ln w="12700">
            <a:solidFill>
              <a:srgbClr val="FFFFFF"/>
            </a:solidFill>
            <a:prstDash val="solid"/>
          </a:ln>
        </p:spPr>
        <p:txBody>
          <a:bodyPr/>
          <a:lstStyle/>
          <a:p>
            <a:endParaRPr lang="en-US"/>
          </a:p>
        </p:txBody>
      </p:sp>
      <p:sp>
        <p:nvSpPr>
          <p:cNvPr id="3" name="Text 1"/>
          <p:cNvSpPr/>
          <p:nvPr/>
        </p:nvSpPr>
        <p:spPr>
          <a:xfrm>
            <a:off x="822960" y="2148840"/>
            <a:ext cx="7315200" cy="365760"/>
          </a:xfrm>
          <a:prstGeom prst="rect">
            <a:avLst/>
          </a:prstGeom>
          <a:noFill/>
          <a:ln/>
        </p:spPr>
        <p:txBody>
          <a:bodyPr wrap="square" lIns="0" tIns="0" rIns="0" bIns="0" rtlCol="0" anchor="ctr"/>
          <a:lstStyle/>
          <a:p>
            <a:pPr marL="0" indent="0">
              <a:buNone/>
            </a:pPr>
            <a:r>
              <a:rPr lang="en-US" sz="1600" b="1" kern="0" spc="400" dirty="0">
                <a:solidFill>
                  <a:srgbClr val="E8A020"/>
                </a:solidFill>
                <a:latin typeface="DM Sans" pitchFamily="34" charset="0"/>
                <a:ea typeface="DM Sans" pitchFamily="34" charset="-122"/>
                <a:cs typeface="DM Sans" pitchFamily="34" charset="-120"/>
              </a:rPr>
              <a:t>PART ONE</a:t>
            </a:r>
            <a:endParaRPr lang="en-US" sz="1600" dirty="0"/>
          </a:p>
        </p:txBody>
      </p:sp>
      <p:sp>
        <p:nvSpPr>
          <p:cNvPr id="4" name="Text 2"/>
          <p:cNvSpPr/>
          <p:nvPr/>
        </p:nvSpPr>
        <p:spPr>
          <a:xfrm>
            <a:off x="822960" y="2606040"/>
            <a:ext cx="10241280" cy="914400"/>
          </a:xfrm>
          <a:prstGeom prst="rect">
            <a:avLst/>
          </a:prstGeom>
          <a:noFill/>
          <a:ln/>
        </p:spPr>
        <p:txBody>
          <a:bodyPr wrap="square" lIns="0" tIns="0" rIns="0" bIns="0" rtlCol="0" anchor="ctr"/>
          <a:lstStyle/>
          <a:p>
            <a:pPr marL="0" indent="0">
              <a:buNone/>
            </a:pPr>
            <a:r>
              <a:rPr lang="en-US" sz="4400" b="1" dirty="0">
                <a:solidFill>
                  <a:srgbClr val="FFFFFF"/>
                </a:solidFill>
                <a:latin typeface="DM Sans" pitchFamily="34" charset="0"/>
                <a:ea typeface="DM Sans" pitchFamily="34" charset="-122"/>
                <a:cs typeface="DM Sans" pitchFamily="34" charset="-120"/>
              </a:rPr>
              <a:t>What Is a Reverse Mortgage?</a:t>
            </a:r>
            <a:endParaRPr lang="en-US" sz="4400" dirty="0"/>
          </a:p>
        </p:txBody>
      </p:sp>
      <p:sp>
        <p:nvSpPr>
          <p:cNvPr id="5" name="Text 3"/>
          <p:cNvSpPr/>
          <p:nvPr/>
        </p:nvSpPr>
        <p:spPr>
          <a:xfrm>
            <a:off x="822960" y="3703320"/>
            <a:ext cx="9144000" cy="457200"/>
          </a:xfrm>
          <a:prstGeom prst="rect">
            <a:avLst/>
          </a:prstGeom>
          <a:noFill/>
          <a:ln/>
        </p:spPr>
        <p:txBody>
          <a:bodyPr wrap="square" lIns="0" tIns="0" rIns="0" bIns="0" rtlCol="0" anchor="ctr"/>
          <a:lstStyle/>
          <a:p>
            <a:pPr marL="0" indent="0">
              <a:buNone/>
            </a:pPr>
            <a:r>
              <a:rPr lang="en-US" sz="1800" dirty="0">
                <a:solidFill>
                  <a:srgbClr val="CADCFC"/>
                </a:solidFill>
                <a:latin typeface="DM Sans" pitchFamily="34" charset="0"/>
                <a:ea typeface="DM Sans" pitchFamily="34" charset="-122"/>
                <a:cs typeface="DM Sans" pitchFamily="34" charset="-120"/>
              </a:rPr>
              <a:t>The mechanics your clients will ask you about — in plain language.</a:t>
            </a:r>
            <a:endParaRPr lang="en-US" sz="1800" dirty="0"/>
          </a:p>
        </p:txBody>
      </p:sp>
      <p:sp>
        <p:nvSpPr>
          <p:cNvPr id="6" name="Shape 4"/>
          <p:cNvSpPr/>
          <p:nvPr/>
        </p:nvSpPr>
        <p:spPr>
          <a:xfrm>
            <a:off x="822960" y="4480560"/>
            <a:ext cx="2286000" cy="457200"/>
          </a:xfrm>
          <a:prstGeom prst="roundRect">
            <a:avLst>
              <a:gd name="adj" fmla="val 50000"/>
            </a:avLst>
          </a:prstGeom>
          <a:solidFill>
            <a:srgbClr val="06559D">
              <a:alpha val="0"/>
            </a:srgbClr>
          </a:solidFill>
          <a:ln w="15240">
            <a:solidFill>
              <a:srgbClr val="E8A020"/>
            </a:solidFill>
            <a:prstDash val="solid"/>
          </a:ln>
        </p:spPr>
        <p:txBody>
          <a:bodyPr/>
          <a:lstStyle/>
          <a:p>
            <a:endParaRPr lang="en-US"/>
          </a:p>
        </p:txBody>
      </p:sp>
      <p:sp>
        <p:nvSpPr>
          <p:cNvPr id="7" name="Text 5"/>
          <p:cNvSpPr/>
          <p:nvPr/>
        </p:nvSpPr>
        <p:spPr>
          <a:xfrm>
            <a:off x="822960" y="4480560"/>
            <a:ext cx="2286000" cy="457200"/>
          </a:xfrm>
          <a:prstGeom prst="rect">
            <a:avLst/>
          </a:prstGeom>
          <a:noFill/>
          <a:ln/>
        </p:spPr>
        <p:txBody>
          <a:bodyPr wrap="square" lIns="0" tIns="0" rIns="0" bIns="0" rtlCol="0" anchor="ctr"/>
          <a:lstStyle/>
          <a:p>
            <a:pPr marL="0" indent="0" algn="ctr">
              <a:buNone/>
            </a:pPr>
            <a:r>
              <a:rPr lang="en-US" sz="1100" b="1" kern="0" spc="200" dirty="0">
                <a:solidFill>
                  <a:srgbClr val="E8A020"/>
                </a:solidFill>
                <a:latin typeface="DM Sans" pitchFamily="34" charset="0"/>
                <a:ea typeface="DM Sans" pitchFamily="34" charset="-122"/>
                <a:cs typeface="DM Sans" pitchFamily="34" charset="-120"/>
              </a:rPr>
              <a:t>≈ 14 MINUTES</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1  ·  THE BASICS</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A Reverse Mortgage in One Sentence</a:t>
            </a:r>
            <a:endParaRPr lang="en-US" sz="3200" dirty="0"/>
          </a:p>
        </p:txBody>
      </p:sp>
      <p:sp>
        <p:nvSpPr>
          <p:cNvPr id="4" name="Text 2"/>
          <p:cNvSpPr/>
          <p:nvPr/>
        </p:nvSpPr>
        <p:spPr>
          <a:xfrm>
            <a:off x="548640" y="1737360"/>
            <a:ext cx="11064240" cy="685800"/>
          </a:xfrm>
          <a:prstGeom prst="rect">
            <a:avLst/>
          </a:prstGeom>
          <a:noFill/>
          <a:ln/>
        </p:spPr>
        <p:txBody>
          <a:bodyPr wrap="square" lIns="0" tIns="0" rIns="0" bIns="0" rtlCol="0" anchor="ctr"/>
          <a:lstStyle/>
          <a:p>
            <a:pPr marL="0" indent="0">
              <a:lnSpc>
                <a:spcPts val="2400"/>
              </a:lnSpc>
              <a:buNone/>
            </a:pPr>
            <a:r>
              <a:rPr lang="en-US" sz="1700" dirty="0">
                <a:solidFill>
                  <a:srgbClr val="1A2733"/>
                </a:solidFill>
                <a:latin typeface="DM Sans" pitchFamily="34" charset="0"/>
                <a:ea typeface="DM Sans" pitchFamily="34" charset="-122"/>
                <a:cs typeface="DM Sans" pitchFamily="34" charset="-120"/>
              </a:rPr>
              <a:t>Homeowners 62 or older convert part of their home equity into tax-free funds — without selling the home, and without a required monthly mortgage payment.</a:t>
            </a:r>
            <a:endParaRPr lang="en-US" sz="17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3931920">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gridCol w="3840480">
                  <a:extLst>
                    <a:ext uri="{9D8B030D-6E8A-4147-A177-3AD203B41FA5}">
                      <a16:colId xmlns:a16="http://schemas.microsoft.com/office/drawing/2014/main" val="20002"/>
                    </a:ext>
                  </a:extLst>
                </a:gridCol>
              </a:tblGrid>
              <a:tr h="512064">
                <a:tc>
                  <a:txBody>
                    <a:bodyPr/>
                    <a:lstStyle/>
                    <a:p>
                      <a:pPr marL="0" indent="0" algn="l">
                        <a:buNone/>
                      </a:pPr>
                      <a:endParaRPr lang="en-US" sz="13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300" b="1" dirty="0">
                          <a:solidFill>
                            <a:srgbClr val="FFFFFF"/>
                          </a:solidFill>
                          <a:latin typeface="DM Sans" pitchFamily="34" charset="0"/>
                          <a:ea typeface="DM Sans" pitchFamily="34" charset="-122"/>
                          <a:cs typeface="DM Sans" pitchFamily="34" charset="-120"/>
                        </a:rPr>
                        <a:t>Traditional mortgage</a:t>
                      </a:r>
                      <a:endParaRPr lang="en-US" sz="13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5A6B7A"/>
                    </a:solidFill>
                  </a:tcPr>
                </a:tc>
                <a:tc>
                  <a:txBody>
                    <a:bodyPr/>
                    <a:lstStyle/>
                    <a:p>
                      <a:pPr marL="0" indent="0" algn="ctr">
                        <a:buNone/>
                      </a:pPr>
                      <a:r>
                        <a:rPr lang="en-US" sz="1300" b="1" dirty="0">
                          <a:solidFill>
                            <a:srgbClr val="FFFFFF"/>
                          </a:solidFill>
                          <a:latin typeface="DM Sans" pitchFamily="34" charset="0"/>
                          <a:ea typeface="DM Sans" pitchFamily="34" charset="-122"/>
                          <a:cs typeface="DM Sans" pitchFamily="34" charset="-120"/>
                        </a:rPr>
                        <a:t>Reverse mortgage</a:t>
                      </a:r>
                      <a:endParaRPr lang="en-US" sz="13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extLst>
                  <a:ext uri="{0D108BD9-81ED-4DB2-BD59-A6C34878D82A}">
                    <a16:rowId xmlns:a16="http://schemas.microsoft.com/office/drawing/2014/main" val="10000"/>
                  </a:ext>
                </a:extLst>
              </a:tr>
              <a:tr h="512064">
                <a:tc>
                  <a:txBody>
                    <a:bodyPr/>
                    <a:lstStyle/>
                    <a:p>
                      <a:pPr marL="0" indent="0" algn="l">
                        <a:buNone/>
                      </a:pPr>
                      <a:r>
                        <a:rPr lang="en-US" sz="1200" b="1" dirty="0">
                          <a:solidFill>
                            <a:srgbClr val="1A2733"/>
                          </a:solidFill>
                          <a:latin typeface="DM Sans" pitchFamily="34" charset="0"/>
                          <a:ea typeface="DM Sans" pitchFamily="34" charset="-122"/>
                          <a:cs typeface="DM Sans" pitchFamily="34" charset="-120"/>
                        </a:rPr>
                        <a:t>Monthly payment</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200" dirty="0">
                          <a:solidFill>
                            <a:srgbClr val="1A2733"/>
                          </a:solidFill>
                          <a:latin typeface="DM Sans" pitchFamily="34" charset="0"/>
                          <a:ea typeface="DM Sans" pitchFamily="34" charset="-122"/>
                          <a:cs typeface="DM Sans" pitchFamily="34" charset="-120"/>
                        </a:rPr>
                        <a:t>Required</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200" dirty="0">
                          <a:solidFill>
                            <a:srgbClr val="06559D"/>
                          </a:solidFill>
                          <a:latin typeface="DM Sans" pitchFamily="34" charset="0"/>
                          <a:ea typeface="DM Sans" pitchFamily="34" charset="-122"/>
                          <a:cs typeface="DM Sans" pitchFamily="34" charset="-120"/>
                        </a:rPr>
                        <a:t>Optional — none required</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1"/>
                  </a:ext>
                </a:extLst>
              </a:tr>
              <a:tr h="512064">
                <a:tc>
                  <a:txBody>
                    <a:bodyPr/>
                    <a:lstStyle/>
                    <a:p>
                      <a:pPr marL="0" indent="0" algn="l">
                        <a:buNone/>
                      </a:pPr>
                      <a:r>
                        <a:rPr lang="en-US" sz="1200" b="1" dirty="0">
                          <a:solidFill>
                            <a:srgbClr val="1A2733"/>
                          </a:solidFill>
                          <a:latin typeface="DM Sans" pitchFamily="34" charset="0"/>
                          <a:ea typeface="DM Sans" pitchFamily="34" charset="-122"/>
                          <a:cs typeface="DM Sans" pitchFamily="34" charset="-120"/>
                        </a:rPr>
                        <a:t>Who receives funds</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A2733"/>
                          </a:solidFill>
                          <a:latin typeface="DM Sans" pitchFamily="34" charset="0"/>
                          <a:ea typeface="DM Sans" pitchFamily="34" charset="-122"/>
                          <a:cs typeface="DM Sans" pitchFamily="34" charset="-120"/>
                        </a:rPr>
                        <a:t>The bank, over time</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06559D"/>
                          </a:solidFill>
                          <a:latin typeface="DM Sans" pitchFamily="34" charset="0"/>
                          <a:ea typeface="DM Sans" pitchFamily="34" charset="-122"/>
                          <a:cs typeface="DM Sans" pitchFamily="34" charset="-120"/>
                        </a:rPr>
                        <a:t>The homeowner</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12064">
                <a:tc>
                  <a:txBody>
                    <a:bodyPr/>
                    <a:lstStyle/>
                    <a:p>
                      <a:pPr marL="0" indent="0" algn="l">
                        <a:buNone/>
                      </a:pPr>
                      <a:r>
                        <a:rPr lang="en-US" sz="1200" b="1" dirty="0">
                          <a:solidFill>
                            <a:srgbClr val="1A2733"/>
                          </a:solidFill>
                          <a:latin typeface="DM Sans" pitchFamily="34" charset="0"/>
                          <a:ea typeface="DM Sans" pitchFamily="34" charset="-122"/>
                          <a:cs typeface="DM Sans" pitchFamily="34" charset="-120"/>
                        </a:rPr>
                        <a:t>When it's repaid</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200" dirty="0">
                          <a:solidFill>
                            <a:srgbClr val="1A2733"/>
                          </a:solidFill>
                          <a:latin typeface="DM Sans" pitchFamily="34" charset="0"/>
                          <a:ea typeface="DM Sans" pitchFamily="34" charset="-122"/>
                          <a:cs typeface="DM Sans" pitchFamily="34" charset="-120"/>
                        </a:rPr>
                        <a:t>Monthly, over 15–30 years</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200" dirty="0">
                          <a:solidFill>
                            <a:srgbClr val="06559D"/>
                          </a:solidFill>
                          <a:latin typeface="DM Sans" pitchFamily="34" charset="0"/>
                          <a:ea typeface="DM Sans" pitchFamily="34" charset="-122"/>
                          <a:cs typeface="DM Sans" pitchFamily="34" charset="-120"/>
                        </a:rPr>
                        <a:t>When they leave the home — usually from the sale</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3"/>
                  </a:ext>
                </a:extLst>
              </a:tr>
              <a:tr h="512064">
                <a:tc>
                  <a:txBody>
                    <a:bodyPr/>
                    <a:lstStyle/>
                    <a:p>
                      <a:pPr marL="0" indent="0" algn="l">
                        <a:buNone/>
                      </a:pPr>
                      <a:r>
                        <a:rPr lang="en-US" sz="1200" b="1" dirty="0">
                          <a:solidFill>
                            <a:srgbClr val="1A2733"/>
                          </a:solidFill>
                          <a:latin typeface="DM Sans" pitchFamily="34" charset="0"/>
                          <a:ea typeface="DM Sans" pitchFamily="34" charset="-122"/>
                          <a:cs typeface="DM Sans" pitchFamily="34" charset="-120"/>
                        </a:rPr>
                        <a:t>Can you owe more than the home is worth?</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A2733"/>
                          </a:solidFill>
                          <a:latin typeface="DM Sans" pitchFamily="34" charset="0"/>
                          <a:ea typeface="DM Sans" pitchFamily="34" charset="-122"/>
                          <a:cs typeface="DM Sans" pitchFamily="34" charset="-120"/>
                        </a:rPr>
                        <a:t>Possible</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06559D"/>
                          </a:solidFill>
                          <a:latin typeface="DM Sans" pitchFamily="34" charset="0"/>
                          <a:ea typeface="DM Sans" pitchFamily="34" charset="-122"/>
                          <a:cs typeface="DM Sans" pitchFamily="34" charset="-120"/>
                        </a:rPr>
                        <a:t>Never — non-recourse, insured by FHA</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12064">
                <a:tc>
                  <a:txBody>
                    <a:bodyPr/>
                    <a:lstStyle/>
                    <a:p>
                      <a:pPr marL="0" indent="0" algn="l">
                        <a:buNone/>
                      </a:pPr>
                      <a:r>
                        <a:rPr lang="en-US" sz="1200" b="1" dirty="0">
                          <a:solidFill>
                            <a:srgbClr val="1A2733"/>
                          </a:solidFill>
                          <a:latin typeface="DM Sans" pitchFamily="34" charset="0"/>
                          <a:ea typeface="DM Sans" pitchFamily="34" charset="-122"/>
                          <a:cs typeface="DM Sans" pitchFamily="34" charset="-120"/>
                        </a:rPr>
                        <a:t>Who owns the home</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200" dirty="0">
                          <a:solidFill>
                            <a:srgbClr val="1A2733"/>
                          </a:solidFill>
                          <a:latin typeface="DM Sans" pitchFamily="34" charset="0"/>
                          <a:ea typeface="DM Sans" pitchFamily="34" charset="-122"/>
                          <a:cs typeface="DM Sans" pitchFamily="34" charset="-120"/>
                        </a:rPr>
                        <a:t>The borrower</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200" dirty="0">
                          <a:solidFill>
                            <a:srgbClr val="06559D"/>
                          </a:solidFill>
                          <a:latin typeface="DM Sans" pitchFamily="34" charset="0"/>
                          <a:ea typeface="DM Sans" pitchFamily="34" charset="-122"/>
                          <a:cs typeface="DM Sans" pitchFamily="34" charset="-120"/>
                        </a:rPr>
                        <a:t>The borrower — title never changes</a:t>
                      </a:r>
                      <a:endParaRPr lang="en-US" sz="1200" dirty="0">
                        <a:latin typeface="DM Sans" charset="0"/>
                        <a:ea typeface="DM Sans" charset="0"/>
                        <a:cs typeface="DM Sans" charset="0"/>
                      </a:endParaRPr>
                    </a:p>
                  </a:txBody>
                  <a:tcPr marL="64008" marR="64008" marT="64008" marB="64008"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5"/>
                  </a:ext>
                </a:extLst>
              </a:tr>
            </a:tbl>
          </a:graphicData>
        </a:graphic>
      </p:graphicFrame>
      <p:sp>
        <p:nvSpPr>
          <p:cNvPr id="5" name="Shape 3"/>
          <p:cNvSpPr/>
          <p:nvPr/>
        </p:nvSpPr>
        <p:spPr>
          <a:xfrm>
            <a:off x="548640" y="5806440"/>
            <a:ext cx="5440680" cy="658368"/>
          </a:xfrm>
          <a:prstGeom prst="roundRect">
            <a:avLst>
              <a:gd name="adj" fmla="val 11111"/>
            </a:avLst>
          </a:prstGeom>
          <a:solidFill>
            <a:srgbClr val="FDF3E1"/>
          </a:solidFill>
          <a:ln w="9525">
            <a:solidFill>
              <a:srgbClr val="E8A020"/>
            </a:solidFill>
            <a:prstDash val="solid"/>
          </a:ln>
        </p:spPr>
        <p:txBody>
          <a:bodyPr/>
          <a:lstStyle/>
          <a:p>
            <a:endParaRPr lang="en-US"/>
          </a:p>
        </p:txBody>
      </p:sp>
      <p:sp>
        <p:nvSpPr>
          <p:cNvPr id="7" name="Text 4"/>
          <p:cNvSpPr/>
          <p:nvPr/>
        </p:nvSpPr>
        <p:spPr>
          <a:xfrm>
            <a:off x="841248" y="5916168"/>
            <a:ext cx="4937760" cy="457200"/>
          </a:xfrm>
          <a:prstGeom prst="rect">
            <a:avLst/>
          </a:prstGeom>
          <a:noFill/>
          <a:ln/>
        </p:spPr>
        <p:txBody>
          <a:bodyPr wrap="square" lIns="0" tIns="0" rIns="0" bIns="0" rtlCol="0" anchor="ctr"/>
          <a:lstStyle/>
          <a:p>
            <a:pPr marL="0" indent="0">
              <a:buNone/>
            </a:pPr>
            <a:r>
              <a:rPr lang="en-US" sz="1150" b="1" dirty="0">
                <a:solidFill>
                  <a:srgbClr val="1A2733"/>
                </a:solidFill>
                <a:latin typeface="DM Sans" pitchFamily="34" charset="0"/>
                <a:ea typeface="DM Sans" pitchFamily="34" charset="-122"/>
                <a:cs typeface="DM Sans" pitchFamily="34" charset="-120"/>
              </a:rPr>
              <a:t>What it isn't: </a:t>
            </a:r>
            <a:r>
              <a:rPr lang="en-US" sz="1150" dirty="0">
                <a:solidFill>
                  <a:srgbClr val="1A2733"/>
                </a:solidFill>
                <a:latin typeface="DM Sans" pitchFamily="34" charset="0"/>
                <a:ea typeface="DM Sans" pitchFamily="34" charset="-122"/>
                <a:cs typeface="DM Sans" pitchFamily="34" charset="-120"/>
              </a:rPr>
              <a:t>not a benefit or a grant — a real loan with real costs.</a:t>
            </a:r>
            <a:endParaRPr lang="en-US" sz="1150" dirty="0"/>
          </a:p>
        </p:txBody>
      </p:sp>
      <p:sp>
        <p:nvSpPr>
          <p:cNvPr id="8" name="Shape 5"/>
          <p:cNvSpPr/>
          <p:nvPr/>
        </p:nvSpPr>
        <p:spPr>
          <a:xfrm>
            <a:off x="6172200" y="5806440"/>
            <a:ext cx="5440680" cy="658368"/>
          </a:xfrm>
          <a:prstGeom prst="roundRect">
            <a:avLst>
              <a:gd name="adj" fmla="val 11111"/>
            </a:avLst>
          </a:prstGeom>
          <a:solidFill>
            <a:srgbClr val="EEF4FA"/>
          </a:solidFill>
          <a:ln w="9525">
            <a:solidFill>
              <a:srgbClr val="06559D"/>
            </a:solidFill>
            <a:prstDash val="solid"/>
          </a:ln>
        </p:spPr>
        <p:txBody>
          <a:bodyPr/>
          <a:lstStyle/>
          <a:p>
            <a:endParaRPr lang="en-US"/>
          </a:p>
        </p:txBody>
      </p:sp>
      <p:sp>
        <p:nvSpPr>
          <p:cNvPr id="9" name="Text 6"/>
          <p:cNvSpPr/>
          <p:nvPr/>
        </p:nvSpPr>
        <p:spPr>
          <a:xfrm>
            <a:off x="6464808" y="5916168"/>
            <a:ext cx="4937760" cy="457200"/>
          </a:xfrm>
          <a:prstGeom prst="rect">
            <a:avLst/>
          </a:prstGeom>
          <a:noFill/>
          <a:ln/>
        </p:spPr>
        <p:txBody>
          <a:bodyPr wrap="square" lIns="0" tIns="0" rIns="0" bIns="0" rtlCol="0" anchor="ctr"/>
          <a:lstStyle/>
          <a:p>
            <a:pPr marL="0" indent="0">
              <a:buNone/>
            </a:pPr>
            <a:r>
              <a:rPr lang="en-US" sz="1150" b="1" dirty="0">
                <a:solidFill>
                  <a:srgbClr val="06559D"/>
                </a:solidFill>
                <a:latin typeface="DM Sans" pitchFamily="34" charset="0"/>
                <a:ea typeface="DM Sans" pitchFamily="34" charset="-122"/>
                <a:cs typeface="DM Sans" pitchFamily="34" charset="-120"/>
              </a:rPr>
              <a:t>Still required: </a:t>
            </a:r>
            <a:r>
              <a:rPr lang="en-US" sz="1150" dirty="0">
                <a:solidFill>
                  <a:srgbClr val="1A2733"/>
                </a:solidFill>
                <a:latin typeface="DM Sans" pitchFamily="34" charset="0"/>
                <a:ea typeface="DM Sans" pitchFamily="34" charset="-122"/>
                <a:cs typeface="DM Sans" pitchFamily="34" charset="-120"/>
              </a:rPr>
              <a:t>property taxes, homeowners insurance, and upkeep.</a:t>
            </a:r>
            <a:endParaRPr lang="en-US" sz="1150" dirty="0"/>
          </a:p>
        </p:txBody>
      </p:sp>
      <p:sp>
        <p:nvSpPr>
          <p:cNvPr id="10" name="Text 7"/>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11" name="Text 8"/>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05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1  ·  THE CORE PROTECTION</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Non-Recourse: The Rule That Makes It Insurable</a:t>
            </a:r>
            <a:endParaRPr lang="en-US" sz="3200" dirty="0"/>
          </a:p>
        </p:txBody>
      </p:sp>
      <p:sp>
        <p:nvSpPr>
          <p:cNvPr id="4" name="Text 2"/>
          <p:cNvSpPr/>
          <p:nvPr/>
        </p:nvSpPr>
        <p:spPr>
          <a:xfrm>
            <a:off x="548640" y="1783080"/>
            <a:ext cx="5852160" cy="1051560"/>
          </a:xfrm>
          <a:prstGeom prst="rect">
            <a:avLst/>
          </a:prstGeom>
          <a:noFill/>
          <a:ln/>
        </p:spPr>
        <p:txBody>
          <a:bodyPr wrap="square" lIns="0" tIns="0" rIns="0" bIns="0" rtlCol="0" anchor="ctr"/>
          <a:lstStyle/>
          <a:p>
            <a:pPr marL="0" indent="0">
              <a:lnSpc>
                <a:spcPts val="2300"/>
              </a:lnSpc>
              <a:buNone/>
            </a:pPr>
            <a:r>
              <a:rPr lang="en-US" sz="1600" dirty="0">
                <a:solidFill>
                  <a:srgbClr val="1A2733"/>
                </a:solidFill>
                <a:latin typeface="DM Sans" pitchFamily="34" charset="0"/>
                <a:ea typeface="DM Sans" pitchFamily="34" charset="-122"/>
                <a:cs typeface="DM Sans" pitchFamily="34" charset="-120"/>
              </a:rPr>
              <a:t>The borrower — and the heirs — never owe more than the home is worth when the loan comes due. FHA insurance covers any shortfall. No other family assets are ever touched.</a:t>
            </a:r>
            <a:endParaRPr lang="en-US" sz="1600" dirty="0"/>
          </a:p>
        </p:txBody>
      </p:sp>
      <p:sp>
        <p:nvSpPr>
          <p:cNvPr id="5" name="Shape 3"/>
          <p:cNvSpPr/>
          <p:nvPr/>
        </p:nvSpPr>
        <p:spPr>
          <a:xfrm>
            <a:off x="548640" y="2971800"/>
            <a:ext cx="5852160" cy="2606040"/>
          </a:xfrm>
          <a:prstGeom prst="roundRect">
            <a:avLst>
              <a:gd name="adj" fmla="val 2807"/>
            </a:avLst>
          </a:prstGeom>
          <a:solidFill>
            <a:srgbClr val="EEF4FA"/>
          </a:solidFill>
          <a:ln w="9525">
            <a:solidFill>
              <a:srgbClr val="D8E2EC"/>
            </a:solidFill>
            <a:prstDash val="solid"/>
          </a:ln>
        </p:spPr>
        <p:txBody>
          <a:bodyPr/>
          <a:lstStyle/>
          <a:p>
            <a:endParaRPr lang="en-US"/>
          </a:p>
        </p:txBody>
      </p:sp>
      <p:sp>
        <p:nvSpPr>
          <p:cNvPr id="6" name="Text 4"/>
          <p:cNvSpPr/>
          <p:nvPr/>
        </p:nvSpPr>
        <p:spPr>
          <a:xfrm>
            <a:off x="868680" y="3154680"/>
            <a:ext cx="5120640" cy="320040"/>
          </a:xfrm>
          <a:prstGeom prst="rect">
            <a:avLst/>
          </a:prstGeom>
          <a:noFill/>
          <a:ln/>
        </p:spPr>
        <p:txBody>
          <a:bodyPr wrap="square" lIns="0" tIns="0" rIns="0" bIns="0" rtlCol="0" anchor="ctr"/>
          <a:lstStyle/>
          <a:p>
            <a:pPr marL="0" indent="0">
              <a:buNone/>
            </a:pPr>
            <a:r>
              <a:rPr lang="en-US" sz="1500" b="1" dirty="0">
                <a:solidFill>
                  <a:srgbClr val="06559D"/>
                </a:solidFill>
                <a:latin typeface="DM Sans" pitchFamily="34" charset="0"/>
                <a:ea typeface="DM Sans" pitchFamily="34" charset="-122"/>
                <a:cs typeface="DM Sans" pitchFamily="34" charset="-120"/>
              </a:rPr>
              <a:t>Worked example</a:t>
            </a:r>
            <a:endParaRPr lang="en-US" sz="1500" dirty="0"/>
          </a:p>
        </p:txBody>
      </p:sp>
      <p:sp>
        <p:nvSpPr>
          <p:cNvPr id="7" name="Text 5"/>
          <p:cNvSpPr/>
          <p:nvPr/>
        </p:nvSpPr>
        <p:spPr>
          <a:xfrm>
            <a:off x="868680" y="3520440"/>
            <a:ext cx="3566160" cy="365760"/>
          </a:xfrm>
          <a:prstGeom prst="rect">
            <a:avLst/>
          </a:prstGeom>
          <a:noFill/>
          <a:ln/>
        </p:spPr>
        <p:txBody>
          <a:bodyPr wrap="square" lIns="0" tIns="0" rIns="0" bIns="0" rtlCol="0" anchor="ctr"/>
          <a:lstStyle/>
          <a:p>
            <a:pPr marL="0" indent="0">
              <a:buNone/>
            </a:pPr>
            <a:r>
              <a:rPr lang="en-US" sz="1350" dirty="0">
                <a:solidFill>
                  <a:srgbClr val="1A2733"/>
                </a:solidFill>
                <a:latin typeface="DM Sans" pitchFamily="34" charset="0"/>
                <a:ea typeface="DM Sans" pitchFamily="34" charset="-122"/>
                <a:cs typeface="DM Sans" pitchFamily="34" charset="-120"/>
              </a:rPr>
              <a:t>Loan balance at maturity</a:t>
            </a:r>
            <a:endParaRPr lang="en-US" sz="1350" dirty="0"/>
          </a:p>
        </p:txBody>
      </p:sp>
      <p:sp>
        <p:nvSpPr>
          <p:cNvPr id="8" name="Text 6"/>
          <p:cNvSpPr/>
          <p:nvPr/>
        </p:nvSpPr>
        <p:spPr>
          <a:xfrm>
            <a:off x="4480560" y="3520440"/>
            <a:ext cx="1645920" cy="365760"/>
          </a:xfrm>
          <a:prstGeom prst="rect">
            <a:avLst/>
          </a:prstGeom>
          <a:noFill/>
          <a:ln/>
        </p:spPr>
        <p:txBody>
          <a:bodyPr wrap="square" lIns="0" tIns="0" rIns="0" bIns="0" rtlCol="0" anchor="ctr"/>
          <a:lstStyle/>
          <a:p>
            <a:pPr marL="0" indent="0" algn="r">
              <a:buNone/>
            </a:pPr>
            <a:r>
              <a:rPr lang="en-US" sz="1350" b="1" dirty="0">
                <a:solidFill>
                  <a:srgbClr val="1A2733"/>
                </a:solidFill>
                <a:latin typeface="DM Sans" pitchFamily="34" charset="0"/>
                <a:ea typeface="DM Sans" pitchFamily="34" charset="-122"/>
                <a:cs typeface="DM Sans" pitchFamily="34" charset="-120"/>
              </a:rPr>
              <a:t>$350,000</a:t>
            </a:r>
            <a:endParaRPr lang="en-US" sz="1350" dirty="0"/>
          </a:p>
        </p:txBody>
      </p:sp>
      <p:sp>
        <p:nvSpPr>
          <p:cNvPr id="9" name="Shape 7"/>
          <p:cNvSpPr/>
          <p:nvPr/>
        </p:nvSpPr>
        <p:spPr>
          <a:xfrm>
            <a:off x="868680" y="3904488"/>
            <a:ext cx="5257800" cy="0"/>
          </a:xfrm>
          <a:prstGeom prst="line">
            <a:avLst/>
          </a:prstGeom>
          <a:noFill/>
          <a:ln w="9525">
            <a:solidFill>
              <a:srgbClr val="D8E2EC"/>
            </a:solidFill>
            <a:prstDash val="solid"/>
          </a:ln>
        </p:spPr>
        <p:txBody>
          <a:bodyPr/>
          <a:lstStyle/>
          <a:p>
            <a:endParaRPr lang="en-US"/>
          </a:p>
        </p:txBody>
      </p:sp>
      <p:sp>
        <p:nvSpPr>
          <p:cNvPr id="10" name="Text 8"/>
          <p:cNvSpPr/>
          <p:nvPr/>
        </p:nvSpPr>
        <p:spPr>
          <a:xfrm>
            <a:off x="868680" y="4014216"/>
            <a:ext cx="3566160" cy="365760"/>
          </a:xfrm>
          <a:prstGeom prst="rect">
            <a:avLst/>
          </a:prstGeom>
          <a:noFill/>
          <a:ln/>
        </p:spPr>
        <p:txBody>
          <a:bodyPr wrap="square" lIns="0" tIns="0" rIns="0" bIns="0" rtlCol="0" anchor="ctr"/>
          <a:lstStyle/>
          <a:p>
            <a:pPr marL="0" indent="0">
              <a:buNone/>
            </a:pPr>
            <a:r>
              <a:rPr lang="en-US" sz="1350" dirty="0">
                <a:solidFill>
                  <a:srgbClr val="1A2733"/>
                </a:solidFill>
                <a:latin typeface="DM Sans" pitchFamily="34" charset="0"/>
                <a:ea typeface="DM Sans" pitchFamily="34" charset="-122"/>
                <a:cs typeface="DM Sans" pitchFamily="34" charset="-120"/>
              </a:rPr>
              <a:t>Home value at sale</a:t>
            </a:r>
            <a:endParaRPr lang="en-US" sz="1350" dirty="0"/>
          </a:p>
        </p:txBody>
      </p:sp>
      <p:sp>
        <p:nvSpPr>
          <p:cNvPr id="11" name="Text 9"/>
          <p:cNvSpPr/>
          <p:nvPr/>
        </p:nvSpPr>
        <p:spPr>
          <a:xfrm>
            <a:off x="4480560" y="4014216"/>
            <a:ext cx="1645920" cy="365760"/>
          </a:xfrm>
          <a:prstGeom prst="rect">
            <a:avLst/>
          </a:prstGeom>
          <a:noFill/>
          <a:ln/>
        </p:spPr>
        <p:txBody>
          <a:bodyPr wrap="square" lIns="0" tIns="0" rIns="0" bIns="0" rtlCol="0" anchor="ctr"/>
          <a:lstStyle/>
          <a:p>
            <a:pPr marL="0" indent="0" algn="r">
              <a:buNone/>
            </a:pPr>
            <a:r>
              <a:rPr lang="en-US" sz="1350" b="1" dirty="0">
                <a:solidFill>
                  <a:srgbClr val="1A2733"/>
                </a:solidFill>
                <a:latin typeface="DM Sans" pitchFamily="34" charset="0"/>
                <a:ea typeface="DM Sans" pitchFamily="34" charset="-122"/>
                <a:cs typeface="DM Sans" pitchFamily="34" charset="-120"/>
              </a:rPr>
              <a:t>$280,000</a:t>
            </a:r>
            <a:endParaRPr lang="en-US" sz="1350" dirty="0"/>
          </a:p>
        </p:txBody>
      </p:sp>
      <p:sp>
        <p:nvSpPr>
          <p:cNvPr id="12" name="Shape 10"/>
          <p:cNvSpPr/>
          <p:nvPr/>
        </p:nvSpPr>
        <p:spPr>
          <a:xfrm>
            <a:off x="868680" y="4398264"/>
            <a:ext cx="5257800" cy="0"/>
          </a:xfrm>
          <a:prstGeom prst="line">
            <a:avLst/>
          </a:prstGeom>
          <a:noFill/>
          <a:ln w="9525">
            <a:solidFill>
              <a:srgbClr val="D8E2EC"/>
            </a:solidFill>
            <a:prstDash val="solid"/>
          </a:ln>
        </p:spPr>
        <p:txBody>
          <a:bodyPr/>
          <a:lstStyle/>
          <a:p>
            <a:endParaRPr lang="en-US"/>
          </a:p>
        </p:txBody>
      </p:sp>
      <p:sp>
        <p:nvSpPr>
          <p:cNvPr id="13" name="Text 11"/>
          <p:cNvSpPr/>
          <p:nvPr/>
        </p:nvSpPr>
        <p:spPr>
          <a:xfrm>
            <a:off x="868680" y="4507992"/>
            <a:ext cx="3566160" cy="365760"/>
          </a:xfrm>
          <a:prstGeom prst="rect">
            <a:avLst/>
          </a:prstGeom>
          <a:noFill/>
          <a:ln/>
        </p:spPr>
        <p:txBody>
          <a:bodyPr wrap="square" lIns="0" tIns="0" rIns="0" bIns="0" rtlCol="0" anchor="ctr"/>
          <a:lstStyle/>
          <a:p>
            <a:pPr marL="0" indent="0">
              <a:buNone/>
            </a:pPr>
            <a:r>
              <a:rPr lang="en-US" sz="1350" dirty="0">
                <a:solidFill>
                  <a:srgbClr val="1A2733"/>
                </a:solidFill>
                <a:latin typeface="DM Sans" pitchFamily="34" charset="0"/>
                <a:ea typeface="DM Sans" pitchFamily="34" charset="-122"/>
                <a:cs typeface="DM Sans" pitchFamily="34" charset="-120"/>
              </a:rPr>
              <a:t>Shortfall covered by FHA insurance</a:t>
            </a:r>
            <a:endParaRPr lang="en-US" sz="1350" dirty="0"/>
          </a:p>
        </p:txBody>
      </p:sp>
      <p:sp>
        <p:nvSpPr>
          <p:cNvPr id="14" name="Text 12"/>
          <p:cNvSpPr/>
          <p:nvPr/>
        </p:nvSpPr>
        <p:spPr>
          <a:xfrm>
            <a:off x="4480560" y="4507992"/>
            <a:ext cx="1645920" cy="365760"/>
          </a:xfrm>
          <a:prstGeom prst="rect">
            <a:avLst/>
          </a:prstGeom>
          <a:noFill/>
          <a:ln/>
        </p:spPr>
        <p:txBody>
          <a:bodyPr wrap="square" lIns="0" tIns="0" rIns="0" bIns="0" rtlCol="0" anchor="ctr"/>
          <a:lstStyle/>
          <a:p>
            <a:pPr marL="0" indent="0" algn="r">
              <a:buNone/>
            </a:pPr>
            <a:r>
              <a:rPr lang="en-US" sz="1350" b="1" dirty="0">
                <a:solidFill>
                  <a:srgbClr val="1A2733"/>
                </a:solidFill>
                <a:latin typeface="DM Sans" pitchFamily="34" charset="0"/>
                <a:ea typeface="DM Sans" pitchFamily="34" charset="-122"/>
                <a:cs typeface="DM Sans" pitchFamily="34" charset="-120"/>
              </a:rPr>
              <a:t>$70,000</a:t>
            </a:r>
            <a:endParaRPr lang="en-US" sz="1350" dirty="0"/>
          </a:p>
        </p:txBody>
      </p:sp>
      <p:sp>
        <p:nvSpPr>
          <p:cNvPr id="15" name="Shape 13"/>
          <p:cNvSpPr/>
          <p:nvPr/>
        </p:nvSpPr>
        <p:spPr>
          <a:xfrm>
            <a:off x="868680" y="4892040"/>
            <a:ext cx="5257800" cy="0"/>
          </a:xfrm>
          <a:prstGeom prst="line">
            <a:avLst/>
          </a:prstGeom>
          <a:noFill/>
          <a:ln w="9525">
            <a:solidFill>
              <a:srgbClr val="D8E2EC"/>
            </a:solidFill>
            <a:prstDash val="solid"/>
          </a:ln>
        </p:spPr>
        <p:txBody>
          <a:bodyPr/>
          <a:lstStyle/>
          <a:p>
            <a:endParaRPr lang="en-US"/>
          </a:p>
        </p:txBody>
      </p:sp>
      <p:sp>
        <p:nvSpPr>
          <p:cNvPr id="16" name="Text 14"/>
          <p:cNvSpPr/>
          <p:nvPr/>
        </p:nvSpPr>
        <p:spPr>
          <a:xfrm>
            <a:off x="868680" y="5001768"/>
            <a:ext cx="3566160" cy="365760"/>
          </a:xfrm>
          <a:prstGeom prst="rect">
            <a:avLst/>
          </a:prstGeom>
          <a:noFill/>
          <a:ln/>
        </p:spPr>
        <p:txBody>
          <a:bodyPr wrap="square" lIns="0" tIns="0" rIns="0" bIns="0" rtlCol="0" anchor="ctr"/>
          <a:lstStyle/>
          <a:p>
            <a:pPr marL="0" indent="0">
              <a:buNone/>
            </a:pPr>
            <a:r>
              <a:rPr lang="en-US" sz="1350" dirty="0">
                <a:solidFill>
                  <a:srgbClr val="1A2733"/>
                </a:solidFill>
                <a:latin typeface="DM Sans" pitchFamily="34" charset="0"/>
                <a:ea typeface="DM Sans" pitchFamily="34" charset="-122"/>
                <a:cs typeface="DM Sans" pitchFamily="34" charset="-120"/>
              </a:rPr>
              <a:t>Owed by the family</a:t>
            </a:r>
            <a:endParaRPr lang="en-US" sz="1350" dirty="0"/>
          </a:p>
        </p:txBody>
      </p:sp>
      <p:sp>
        <p:nvSpPr>
          <p:cNvPr id="17" name="Text 15"/>
          <p:cNvSpPr/>
          <p:nvPr/>
        </p:nvSpPr>
        <p:spPr>
          <a:xfrm>
            <a:off x="4480560" y="5001768"/>
            <a:ext cx="1645920" cy="365760"/>
          </a:xfrm>
          <a:prstGeom prst="rect">
            <a:avLst/>
          </a:prstGeom>
          <a:noFill/>
          <a:ln/>
        </p:spPr>
        <p:txBody>
          <a:bodyPr wrap="square" lIns="0" tIns="0" rIns="0" bIns="0" rtlCol="0" anchor="ctr"/>
          <a:lstStyle/>
          <a:p>
            <a:pPr marL="0" indent="0" algn="r">
              <a:buNone/>
            </a:pPr>
            <a:r>
              <a:rPr lang="en-US" sz="1350" b="1" dirty="0">
                <a:solidFill>
                  <a:srgbClr val="2E7D4F"/>
                </a:solidFill>
                <a:latin typeface="DM Sans" pitchFamily="34" charset="0"/>
                <a:ea typeface="DM Sans" pitchFamily="34" charset="-122"/>
                <a:cs typeface="DM Sans" pitchFamily="34" charset="-120"/>
              </a:rPr>
              <a:t>$0</a:t>
            </a:r>
            <a:endParaRPr lang="en-US" sz="1350" dirty="0"/>
          </a:p>
        </p:txBody>
      </p:sp>
      <p:sp>
        <p:nvSpPr>
          <p:cNvPr id="18" name="Text 16"/>
          <p:cNvSpPr/>
          <p:nvPr/>
        </p:nvSpPr>
        <p:spPr>
          <a:xfrm>
            <a:off x="548640" y="5742432"/>
            <a:ext cx="5852160" cy="548640"/>
          </a:xfrm>
          <a:prstGeom prst="rect">
            <a:avLst/>
          </a:prstGeom>
          <a:noFill/>
          <a:ln/>
        </p:spPr>
        <p:txBody>
          <a:bodyPr wrap="square" lIns="0" tIns="0" rIns="0" bIns="0" rtlCol="0" anchor="ctr"/>
          <a:lstStyle/>
          <a:p>
            <a:pPr marL="0" indent="0">
              <a:lnSpc>
                <a:spcPts val="1350"/>
              </a:lnSpc>
              <a:buNone/>
            </a:pPr>
            <a:r>
              <a:rPr lang="en-US" sz="1050" i="1" dirty="0">
                <a:solidFill>
                  <a:srgbClr val="06559D"/>
                </a:solidFill>
                <a:latin typeface="DM Sans" pitchFamily="34" charset="0"/>
                <a:ea typeface="DM Sans" pitchFamily="34" charset="-122"/>
                <a:cs typeface="DM Sans" pitchFamily="34" charset="-120"/>
              </a:rPr>
              <a:t>Also protected: an eligible non-borrowing spouse can remain in the home for life — when the loan is set up correctly at origination.</a:t>
            </a:r>
            <a:endParaRPr lang="en-US" sz="1050" dirty="0"/>
          </a:p>
        </p:txBody>
      </p:sp>
      <p:sp>
        <p:nvSpPr>
          <p:cNvPr id="19" name="Text 17"/>
          <p:cNvSpPr/>
          <p:nvPr/>
        </p:nvSpPr>
        <p:spPr>
          <a:xfrm>
            <a:off x="6766560" y="1783080"/>
            <a:ext cx="4846320" cy="640080"/>
          </a:xfrm>
          <a:prstGeom prst="rect">
            <a:avLst/>
          </a:prstGeom>
          <a:noFill/>
          <a:ln/>
        </p:spPr>
        <p:txBody>
          <a:bodyPr wrap="square" lIns="0" tIns="0" rIns="0" bIns="0" rtlCol="0" anchor="ctr"/>
          <a:lstStyle/>
          <a:p>
            <a:pPr marL="0" indent="0">
              <a:buNone/>
            </a:pPr>
            <a:r>
              <a:rPr lang="en-US" sz="1500" b="1" dirty="0">
                <a:solidFill>
                  <a:srgbClr val="1A2733"/>
                </a:solidFill>
                <a:latin typeface="DM Sans" pitchFamily="34" charset="0"/>
                <a:ea typeface="DM Sans" pitchFamily="34" charset="-122"/>
                <a:cs typeface="DM Sans" pitchFamily="34" charset="-120"/>
              </a:rPr>
              <a:t>When the loan comes due, heirs choose one of three paths:</a:t>
            </a:r>
            <a:endParaRPr lang="en-US" sz="1500" dirty="0"/>
          </a:p>
        </p:txBody>
      </p:sp>
      <p:sp>
        <p:nvSpPr>
          <p:cNvPr id="20" name="Shape 18"/>
          <p:cNvSpPr/>
          <p:nvPr/>
        </p:nvSpPr>
        <p:spPr>
          <a:xfrm>
            <a:off x="6766560" y="2514600"/>
            <a:ext cx="4846320" cy="1005840"/>
          </a:xfrm>
          <a:prstGeom prst="roundRect">
            <a:avLst>
              <a:gd name="adj" fmla="val 7273"/>
            </a:avLst>
          </a:prstGeom>
          <a:solidFill>
            <a:srgbClr val="F7FAFD"/>
          </a:solidFill>
          <a:ln w="9525">
            <a:solidFill>
              <a:srgbClr val="D8E2EC"/>
            </a:solidFill>
            <a:prstDash val="solid"/>
          </a:ln>
        </p:spPr>
        <p:txBody>
          <a:bodyPr/>
          <a:lstStyle/>
          <a:p>
            <a:endParaRPr lang="en-US"/>
          </a:p>
        </p:txBody>
      </p:sp>
      <p:sp>
        <p:nvSpPr>
          <p:cNvPr id="21" name="Shape 19"/>
          <p:cNvSpPr/>
          <p:nvPr/>
        </p:nvSpPr>
        <p:spPr>
          <a:xfrm>
            <a:off x="7040880" y="2734056"/>
            <a:ext cx="566928" cy="566928"/>
          </a:xfrm>
          <a:prstGeom prst="ellipse">
            <a:avLst/>
          </a:prstGeom>
          <a:solidFill>
            <a:srgbClr val="EAF4EE"/>
          </a:solidFill>
          <a:ln w="12700">
            <a:solidFill>
              <a:srgbClr val="2E7D4F"/>
            </a:solidFill>
            <a:prstDash val="solid"/>
          </a:ln>
        </p:spPr>
        <p:txBody>
          <a:bodyPr/>
          <a:lstStyle/>
          <a:p>
            <a:endParaRPr lang="en-US"/>
          </a:p>
        </p:txBody>
      </p:sp>
      <p:pic>
        <p:nvPicPr>
          <p:cNvPr id="22" name="Image 0" descr="preencoded.png"/>
          <p:cNvPicPr>
            <a:picLocks noChangeAspect="1"/>
          </p:cNvPicPr>
          <p:nvPr/>
        </p:nvPicPr>
        <p:blipFill>
          <a:blip r:embed="rId3"/>
          <a:stretch>
            <a:fillRect/>
          </a:stretch>
        </p:blipFill>
        <p:spPr>
          <a:xfrm>
            <a:off x="7176943" y="2870119"/>
            <a:ext cx="294803" cy="294803"/>
          </a:xfrm>
          <a:prstGeom prst="rect">
            <a:avLst/>
          </a:prstGeom>
        </p:spPr>
      </p:pic>
      <p:sp>
        <p:nvSpPr>
          <p:cNvPr id="23" name="Text 20"/>
          <p:cNvSpPr/>
          <p:nvPr/>
        </p:nvSpPr>
        <p:spPr>
          <a:xfrm>
            <a:off x="7772400" y="2642616"/>
            <a:ext cx="3703320" cy="292608"/>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Sell and keep the upside</a:t>
            </a:r>
            <a:endParaRPr lang="en-US" sz="1350" dirty="0"/>
          </a:p>
        </p:txBody>
      </p:sp>
      <p:sp>
        <p:nvSpPr>
          <p:cNvPr id="24" name="Text 21"/>
          <p:cNvSpPr/>
          <p:nvPr/>
        </p:nvSpPr>
        <p:spPr>
          <a:xfrm>
            <a:off x="7772400" y="2935224"/>
            <a:ext cx="3703320" cy="548640"/>
          </a:xfrm>
          <a:prstGeom prst="rect">
            <a:avLst/>
          </a:prstGeom>
          <a:noFill/>
          <a:ln/>
        </p:spPr>
        <p:txBody>
          <a:bodyPr wrap="square" lIns="0" tIns="0" rIns="0" bIns="0" rtlCol="0" anchor="ctr"/>
          <a:lstStyle/>
          <a:p>
            <a:pPr marL="0" indent="0">
              <a:buNone/>
            </a:pPr>
            <a:r>
              <a:rPr lang="en-US" sz="1150" dirty="0">
                <a:solidFill>
                  <a:srgbClr val="5A6B7A"/>
                </a:solidFill>
                <a:latin typeface="DM Sans" pitchFamily="34" charset="0"/>
                <a:ea typeface="DM Sans" pitchFamily="34" charset="-122"/>
                <a:cs typeface="DM Sans" pitchFamily="34" charset="-120"/>
              </a:rPr>
              <a:t>Sell the home, retire the loan, keep every dollar above the balance.</a:t>
            </a:r>
            <a:endParaRPr lang="en-US" sz="1150" dirty="0"/>
          </a:p>
        </p:txBody>
      </p:sp>
      <p:sp>
        <p:nvSpPr>
          <p:cNvPr id="25" name="Shape 22"/>
          <p:cNvSpPr/>
          <p:nvPr/>
        </p:nvSpPr>
        <p:spPr>
          <a:xfrm>
            <a:off x="6766560" y="3685032"/>
            <a:ext cx="4846320" cy="1005840"/>
          </a:xfrm>
          <a:prstGeom prst="roundRect">
            <a:avLst>
              <a:gd name="adj" fmla="val 7273"/>
            </a:avLst>
          </a:prstGeom>
          <a:solidFill>
            <a:srgbClr val="F7FAFD"/>
          </a:solidFill>
          <a:ln w="9525">
            <a:solidFill>
              <a:srgbClr val="D8E2EC"/>
            </a:solidFill>
            <a:prstDash val="solid"/>
          </a:ln>
        </p:spPr>
        <p:txBody>
          <a:bodyPr/>
          <a:lstStyle/>
          <a:p>
            <a:endParaRPr lang="en-US"/>
          </a:p>
        </p:txBody>
      </p:sp>
      <p:sp>
        <p:nvSpPr>
          <p:cNvPr id="26" name="Shape 23"/>
          <p:cNvSpPr/>
          <p:nvPr/>
        </p:nvSpPr>
        <p:spPr>
          <a:xfrm>
            <a:off x="7040880" y="3904488"/>
            <a:ext cx="566928" cy="566928"/>
          </a:xfrm>
          <a:prstGeom prst="ellipse">
            <a:avLst/>
          </a:prstGeom>
          <a:solidFill>
            <a:srgbClr val="EAF4EE"/>
          </a:solidFill>
          <a:ln w="12700">
            <a:solidFill>
              <a:srgbClr val="2E7D4F"/>
            </a:solidFill>
            <a:prstDash val="solid"/>
          </a:ln>
        </p:spPr>
        <p:txBody>
          <a:bodyPr/>
          <a:lstStyle/>
          <a:p>
            <a:endParaRPr lang="en-US"/>
          </a:p>
        </p:txBody>
      </p:sp>
      <p:pic>
        <p:nvPicPr>
          <p:cNvPr id="27" name="Image 1" descr="preencoded.png"/>
          <p:cNvPicPr>
            <a:picLocks noChangeAspect="1"/>
          </p:cNvPicPr>
          <p:nvPr/>
        </p:nvPicPr>
        <p:blipFill>
          <a:blip r:embed="rId4"/>
          <a:stretch>
            <a:fillRect/>
          </a:stretch>
        </p:blipFill>
        <p:spPr>
          <a:xfrm>
            <a:off x="7176943" y="4040551"/>
            <a:ext cx="294803" cy="294803"/>
          </a:xfrm>
          <a:prstGeom prst="rect">
            <a:avLst/>
          </a:prstGeom>
        </p:spPr>
      </p:pic>
      <p:sp>
        <p:nvSpPr>
          <p:cNvPr id="28" name="Text 24"/>
          <p:cNvSpPr/>
          <p:nvPr/>
        </p:nvSpPr>
        <p:spPr>
          <a:xfrm>
            <a:off x="7772400" y="3813048"/>
            <a:ext cx="3703320" cy="292608"/>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Refinance and keep the home</a:t>
            </a:r>
            <a:endParaRPr lang="en-US" sz="1350" dirty="0"/>
          </a:p>
        </p:txBody>
      </p:sp>
      <p:sp>
        <p:nvSpPr>
          <p:cNvPr id="29" name="Text 25"/>
          <p:cNvSpPr/>
          <p:nvPr/>
        </p:nvSpPr>
        <p:spPr>
          <a:xfrm>
            <a:off x="7772400" y="4105656"/>
            <a:ext cx="3703320" cy="548640"/>
          </a:xfrm>
          <a:prstGeom prst="rect">
            <a:avLst/>
          </a:prstGeom>
          <a:noFill/>
          <a:ln/>
        </p:spPr>
        <p:txBody>
          <a:bodyPr wrap="square" lIns="0" tIns="0" rIns="0" bIns="0" rtlCol="0" anchor="ctr"/>
          <a:lstStyle/>
          <a:p>
            <a:pPr marL="0" indent="0">
              <a:buNone/>
            </a:pPr>
            <a:r>
              <a:rPr lang="en-US" sz="1150" dirty="0">
                <a:solidFill>
                  <a:srgbClr val="5A6B7A"/>
                </a:solidFill>
                <a:latin typeface="DM Sans" pitchFamily="34" charset="0"/>
                <a:ea typeface="DM Sans" pitchFamily="34" charset="-122"/>
                <a:cs typeface="DM Sans" pitchFamily="34" charset="-120"/>
              </a:rPr>
              <a:t>Pay off the balance — or 95% of appraised value, whichever is less.</a:t>
            </a:r>
            <a:endParaRPr lang="en-US" sz="1150" dirty="0"/>
          </a:p>
        </p:txBody>
      </p:sp>
      <p:sp>
        <p:nvSpPr>
          <p:cNvPr id="30" name="Shape 26"/>
          <p:cNvSpPr/>
          <p:nvPr/>
        </p:nvSpPr>
        <p:spPr>
          <a:xfrm>
            <a:off x="6766560" y="4855464"/>
            <a:ext cx="4846320" cy="1005840"/>
          </a:xfrm>
          <a:prstGeom prst="roundRect">
            <a:avLst>
              <a:gd name="adj" fmla="val 7273"/>
            </a:avLst>
          </a:prstGeom>
          <a:solidFill>
            <a:srgbClr val="F7FAFD"/>
          </a:solidFill>
          <a:ln w="9525">
            <a:solidFill>
              <a:srgbClr val="D8E2EC"/>
            </a:solidFill>
            <a:prstDash val="solid"/>
          </a:ln>
        </p:spPr>
        <p:txBody>
          <a:bodyPr/>
          <a:lstStyle/>
          <a:p>
            <a:endParaRPr lang="en-US"/>
          </a:p>
        </p:txBody>
      </p:sp>
      <p:sp>
        <p:nvSpPr>
          <p:cNvPr id="31" name="Shape 27"/>
          <p:cNvSpPr/>
          <p:nvPr/>
        </p:nvSpPr>
        <p:spPr>
          <a:xfrm>
            <a:off x="7040880" y="5074920"/>
            <a:ext cx="566928" cy="566928"/>
          </a:xfrm>
          <a:prstGeom prst="ellipse">
            <a:avLst/>
          </a:prstGeom>
          <a:solidFill>
            <a:srgbClr val="EAF4EE"/>
          </a:solidFill>
          <a:ln w="12700">
            <a:solidFill>
              <a:srgbClr val="2E7D4F"/>
            </a:solidFill>
            <a:prstDash val="solid"/>
          </a:ln>
        </p:spPr>
        <p:txBody>
          <a:bodyPr/>
          <a:lstStyle/>
          <a:p>
            <a:endParaRPr lang="en-US"/>
          </a:p>
        </p:txBody>
      </p:sp>
      <p:pic>
        <p:nvPicPr>
          <p:cNvPr id="32" name="Image 2" descr="preencoded.png"/>
          <p:cNvPicPr>
            <a:picLocks noChangeAspect="1"/>
          </p:cNvPicPr>
          <p:nvPr/>
        </p:nvPicPr>
        <p:blipFill>
          <a:blip r:embed="rId5"/>
          <a:stretch>
            <a:fillRect/>
          </a:stretch>
        </p:blipFill>
        <p:spPr>
          <a:xfrm>
            <a:off x="7176943" y="5210983"/>
            <a:ext cx="294803" cy="294803"/>
          </a:xfrm>
          <a:prstGeom prst="rect">
            <a:avLst/>
          </a:prstGeom>
        </p:spPr>
      </p:pic>
      <p:sp>
        <p:nvSpPr>
          <p:cNvPr id="33" name="Text 28"/>
          <p:cNvSpPr/>
          <p:nvPr/>
        </p:nvSpPr>
        <p:spPr>
          <a:xfrm>
            <a:off x="7772400" y="4983480"/>
            <a:ext cx="3703320" cy="292608"/>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Walk away clean</a:t>
            </a:r>
            <a:endParaRPr lang="en-US" sz="1350" dirty="0"/>
          </a:p>
        </p:txBody>
      </p:sp>
      <p:sp>
        <p:nvSpPr>
          <p:cNvPr id="34" name="Text 29"/>
          <p:cNvSpPr/>
          <p:nvPr/>
        </p:nvSpPr>
        <p:spPr>
          <a:xfrm>
            <a:off x="7772400" y="5276088"/>
            <a:ext cx="3703320" cy="548640"/>
          </a:xfrm>
          <a:prstGeom prst="rect">
            <a:avLst/>
          </a:prstGeom>
          <a:noFill/>
          <a:ln/>
        </p:spPr>
        <p:txBody>
          <a:bodyPr wrap="square" lIns="0" tIns="0" rIns="0" bIns="0" rtlCol="0" anchor="ctr"/>
          <a:lstStyle/>
          <a:p>
            <a:pPr marL="0" indent="0">
              <a:buNone/>
            </a:pPr>
            <a:r>
              <a:rPr lang="en-US" sz="1150" dirty="0">
                <a:solidFill>
                  <a:srgbClr val="5A6B7A"/>
                </a:solidFill>
                <a:latin typeface="DM Sans" pitchFamily="34" charset="0"/>
                <a:ea typeface="DM Sans" pitchFamily="34" charset="-122"/>
                <a:cs typeface="DM Sans" pitchFamily="34" charset="-120"/>
              </a:rPr>
              <a:t>Sign the deed over. No debt follows the family.</a:t>
            </a:r>
            <a:endParaRPr lang="en-US" sz="1150" dirty="0"/>
          </a:p>
        </p:txBody>
      </p:sp>
      <p:sp>
        <p:nvSpPr>
          <p:cNvPr id="35" name="Text 30"/>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36" name="Text 31"/>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06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1  ·  WHO QUALIFIES</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The Four Golden Rules of Qualifying</a:t>
            </a:r>
            <a:endParaRPr lang="en-US" sz="3200" dirty="0"/>
          </a:p>
        </p:txBody>
      </p:sp>
      <p:sp>
        <p:nvSpPr>
          <p:cNvPr id="4" name="Shape 2"/>
          <p:cNvSpPr/>
          <p:nvPr/>
        </p:nvSpPr>
        <p:spPr>
          <a:xfrm>
            <a:off x="548640" y="1783080"/>
            <a:ext cx="5349240" cy="1600200"/>
          </a:xfrm>
          <a:prstGeom prst="roundRect">
            <a:avLst>
              <a:gd name="adj" fmla="val 4571"/>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22960" y="2020824"/>
            <a:ext cx="621792" cy="621792"/>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2190" y="2170054"/>
            <a:ext cx="323332" cy="323332"/>
          </a:xfrm>
          <a:prstGeom prst="rect">
            <a:avLst/>
          </a:prstGeom>
        </p:spPr>
      </p:pic>
      <p:sp>
        <p:nvSpPr>
          <p:cNvPr id="7" name="Text 4"/>
          <p:cNvSpPr/>
          <p:nvPr/>
        </p:nvSpPr>
        <p:spPr>
          <a:xfrm>
            <a:off x="1600200" y="2075688"/>
            <a:ext cx="4114800" cy="457200"/>
          </a:xfrm>
          <a:prstGeom prst="rect">
            <a:avLst/>
          </a:prstGeom>
          <a:noFill/>
          <a:ln/>
        </p:spPr>
        <p:txBody>
          <a:bodyPr wrap="square" lIns="0" tIns="0" rIns="0" bIns="0" rtlCol="0" anchor="ctr"/>
          <a:lstStyle/>
          <a:p>
            <a:pPr marL="0" indent="0">
              <a:buNone/>
            </a:pPr>
            <a:r>
              <a:rPr lang="en-US" sz="1500" b="1" dirty="0">
                <a:solidFill>
                  <a:srgbClr val="1A2733"/>
                </a:solidFill>
                <a:latin typeface="DM Sans" pitchFamily="34" charset="0"/>
                <a:ea typeface="DM Sans" pitchFamily="34" charset="-122"/>
                <a:cs typeface="DM Sans" pitchFamily="34" charset="-120"/>
              </a:rPr>
              <a:t>Age 62 or older</a:t>
            </a:r>
            <a:endParaRPr lang="en-US" sz="1500" dirty="0"/>
          </a:p>
        </p:txBody>
      </p:sp>
      <p:sp>
        <p:nvSpPr>
          <p:cNvPr id="8" name="Text 5"/>
          <p:cNvSpPr/>
          <p:nvPr/>
        </p:nvSpPr>
        <p:spPr>
          <a:xfrm>
            <a:off x="822960" y="2651760"/>
            <a:ext cx="4800600" cy="658368"/>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The youngest borrower sets the math. A younger spouse can be protected as an eligible non-borrowing spouse.</a:t>
            </a:r>
            <a:endParaRPr lang="en-US" sz="1150" dirty="0"/>
          </a:p>
        </p:txBody>
      </p:sp>
      <p:sp>
        <p:nvSpPr>
          <p:cNvPr id="9" name="Shape 6"/>
          <p:cNvSpPr/>
          <p:nvPr/>
        </p:nvSpPr>
        <p:spPr>
          <a:xfrm>
            <a:off x="6263640" y="1783080"/>
            <a:ext cx="5349240" cy="1600200"/>
          </a:xfrm>
          <a:prstGeom prst="roundRect">
            <a:avLst>
              <a:gd name="adj" fmla="val 4571"/>
            </a:avLst>
          </a:prstGeom>
          <a:solidFill>
            <a:srgbClr val="F7FAFD"/>
          </a:solidFill>
          <a:ln w="9525">
            <a:solidFill>
              <a:srgbClr val="D8E2EC"/>
            </a:solidFill>
            <a:prstDash val="solid"/>
          </a:ln>
        </p:spPr>
        <p:txBody>
          <a:bodyPr/>
          <a:lstStyle/>
          <a:p>
            <a:endParaRPr lang="en-US"/>
          </a:p>
        </p:txBody>
      </p:sp>
      <p:sp>
        <p:nvSpPr>
          <p:cNvPr id="10" name="Shape 7"/>
          <p:cNvSpPr/>
          <p:nvPr/>
        </p:nvSpPr>
        <p:spPr>
          <a:xfrm>
            <a:off x="6537960" y="2020824"/>
            <a:ext cx="621792" cy="621792"/>
          </a:xfrm>
          <a:prstGeom prst="ellipse">
            <a:avLst/>
          </a:prstGeom>
          <a:solidFill>
            <a:srgbClr val="EEF4FA"/>
          </a:solidFill>
          <a:ln w="12700">
            <a:solidFill>
              <a:srgbClr val="06559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687190" y="2170054"/>
            <a:ext cx="323332" cy="323332"/>
          </a:xfrm>
          <a:prstGeom prst="rect">
            <a:avLst/>
          </a:prstGeom>
        </p:spPr>
      </p:pic>
      <p:sp>
        <p:nvSpPr>
          <p:cNvPr id="12" name="Text 8"/>
          <p:cNvSpPr/>
          <p:nvPr/>
        </p:nvSpPr>
        <p:spPr>
          <a:xfrm>
            <a:off x="7315200" y="2075688"/>
            <a:ext cx="4114800" cy="457200"/>
          </a:xfrm>
          <a:prstGeom prst="rect">
            <a:avLst/>
          </a:prstGeom>
          <a:noFill/>
          <a:ln/>
        </p:spPr>
        <p:txBody>
          <a:bodyPr wrap="square" lIns="0" tIns="0" rIns="0" bIns="0" rtlCol="0" anchor="ctr"/>
          <a:lstStyle/>
          <a:p>
            <a:pPr marL="0" indent="0">
              <a:buNone/>
            </a:pPr>
            <a:r>
              <a:rPr lang="en-US" sz="1500" b="1" dirty="0">
                <a:solidFill>
                  <a:srgbClr val="1A2733"/>
                </a:solidFill>
                <a:latin typeface="DM Sans" pitchFamily="34" charset="0"/>
                <a:ea typeface="DM Sans" pitchFamily="34" charset="-122"/>
                <a:cs typeface="DM Sans" pitchFamily="34" charset="-120"/>
              </a:rPr>
              <a:t>Primary residence</a:t>
            </a:r>
            <a:endParaRPr lang="en-US" sz="1500" dirty="0"/>
          </a:p>
        </p:txBody>
      </p:sp>
      <p:sp>
        <p:nvSpPr>
          <p:cNvPr id="13" name="Text 9"/>
          <p:cNvSpPr/>
          <p:nvPr/>
        </p:nvSpPr>
        <p:spPr>
          <a:xfrm>
            <a:off x="6537960" y="2651760"/>
            <a:ext cx="4800600" cy="658368"/>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The home they live in most of the year. No rentals, no second homes.</a:t>
            </a:r>
            <a:endParaRPr lang="en-US" sz="1150" dirty="0"/>
          </a:p>
        </p:txBody>
      </p:sp>
      <p:sp>
        <p:nvSpPr>
          <p:cNvPr id="14" name="Shape 10"/>
          <p:cNvSpPr/>
          <p:nvPr/>
        </p:nvSpPr>
        <p:spPr>
          <a:xfrm>
            <a:off x="548640" y="3566160"/>
            <a:ext cx="5349240" cy="1600200"/>
          </a:xfrm>
          <a:prstGeom prst="roundRect">
            <a:avLst>
              <a:gd name="adj" fmla="val 4571"/>
            </a:avLst>
          </a:prstGeom>
          <a:solidFill>
            <a:srgbClr val="F7FAFD"/>
          </a:solidFill>
          <a:ln w="9525">
            <a:solidFill>
              <a:srgbClr val="D8E2EC"/>
            </a:solidFill>
            <a:prstDash val="solid"/>
          </a:ln>
        </p:spPr>
        <p:txBody>
          <a:bodyPr/>
          <a:lstStyle/>
          <a:p>
            <a:endParaRPr lang="en-US"/>
          </a:p>
        </p:txBody>
      </p:sp>
      <p:sp>
        <p:nvSpPr>
          <p:cNvPr id="15" name="Shape 11"/>
          <p:cNvSpPr/>
          <p:nvPr/>
        </p:nvSpPr>
        <p:spPr>
          <a:xfrm>
            <a:off x="822960" y="3803904"/>
            <a:ext cx="621792" cy="621792"/>
          </a:xfrm>
          <a:prstGeom prst="ellipse">
            <a:avLst/>
          </a:prstGeom>
          <a:solidFill>
            <a:srgbClr val="EEF4FA"/>
          </a:solidFill>
          <a:ln w="12700">
            <a:solidFill>
              <a:srgbClr val="06559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2190" y="3953134"/>
            <a:ext cx="323332" cy="323332"/>
          </a:xfrm>
          <a:prstGeom prst="rect">
            <a:avLst/>
          </a:prstGeom>
        </p:spPr>
      </p:pic>
      <p:sp>
        <p:nvSpPr>
          <p:cNvPr id="17" name="Text 12"/>
          <p:cNvSpPr/>
          <p:nvPr/>
        </p:nvSpPr>
        <p:spPr>
          <a:xfrm>
            <a:off x="1600200" y="3858768"/>
            <a:ext cx="4114800" cy="457200"/>
          </a:xfrm>
          <a:prstGeom prst="rect">
            <a:avLst/>
          </a:prstGeom>
          <a:noFill/>
          <a:ln/>
        </p:spPr>
        <p:txBody>
          <a:bodyPr wrap="square" lIns="0" tIns="0" rIns="0" bIns="0" rtlCol="0" anchor="ctr"/>
          <a:lstStyle/>
          <a:p>
            <a:pPr marL="0" indent="0">
              <a:buNone/>
            </a:pPr>
            <a:r>
              <a:rPr lang="en-US" sz="1500" b="1" dirty="0">
                <a:solidFill>
                  <a:srgbClr val="1A2733"/>
                </a:solidFill>
                <a:latin typeface="DM Sans" pitchFamily="34" charset="0"/>
                <a:ea typeface="DM Sans" pitchFamily="34" charset="-122"/>
                <a:cs typeface="DM Sans" pitchFamily="34" charset="-120"/>
              </a:rPr>
              <a:t>Sufficient equity</a:t>
            </a:r>
            <a:endParaRPr lang="en-US" sz="1500" dirty="0"/>
          </a:p>
        </p:txBody>
      </p:sp>
      <p:sp>
        <p:nvSpPr>
          <p:cNvPr id="18" name="Text 13"/>
          <p:cNvSpPr/>
          <p:nvPr/>
        </p:nvSpPr>
        <p:spPr>
          <a:xfrm>
            <a:off x="822960" y="4434840"/>
            <a:ext cx="4800600" cy="658368"/>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Enough equity to support the loan — most borrowers have 50% or more. An existing mortgage is fine; it gets paid off.</a:t>
            </a:r>
            <a:endParaRPr lang="en-US" sz="1150" dirty="0"/>
          </a:p>
        </p:txBody>
      </p:sp>
      <p:sp>
        <p:nvSpPr>
          <p:cNvPr id="19" name="Shape 14"/>
          <p:cNvSpPr/>
          <p:nvPr/>
        </p:nvSpPr>
        <p:spPr>
          <a:xfrm>
            <a:off x="6263640" y="3566160"/>
            <a:ext cx="5349240" cy="1600200"/>
          </a:xfrm>
          <a:prstGeom prst="roundRect">
            <a:avLst>
              <a:gd name="adj" fmla="val 4571"/>
            </a:avLst>
          </a:prstGeom>
          <a:solidFill>
            <a:srgbClr val="F7FAFD"/>
          </a:solidFill>
          <a:ln w="9525">
            <a:solidFill>
              <a:srgbClr val="D8E2EC"/>
            </a:solidFill>
            <a:prstDash val="solid"/>
          </a:ln>
        </p:spPr>
        <p:txBody>
          <a:bodyPr/>
          <a:lstStyle/>
          <a:p>
            <a:endParaRPr lang="en-US"/>
          </a:p>
        </p:txBody>
      </p:sp>
      <p:sp>
        <p:nvSpPr>
          <p:cNvPr id="20" name="Shape 15"/>
          <p:cNvSpPr/>
          <p:nvPr/>
        </p:nvSpPr>
        <p:spPr>
          <a:xfrm>
            <a:off x="6537960" y="3803904"/>
            <a:ext cx="621792" cy="621792"/>
          </a:xfrm>
          <a:prstGeom prst="ellipse">
            <a:avLst/>
          </a:prstGeom>
          <a:solidFill>
            <a:srgbClr val="EEF4FA"/>
          </a:solidFill>
          <a:ln w="12700">
            <a:solidFill>
              <a:srgbClr val="06559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687190" y="3953134"/>
            <a:ext cx="323332" cy="323332"/>
          </a:xfrm>
          <a:prstGeom prst="rect">
            <a:avLst/>
          </a:prstGeom>
        </p:spPr>
      </p:pic>
      <p:sp>
        <p:nvSpPr>
          <p:cNvPr id="22" name="Text 16"/>
          <p:cNvSpPr/>
          <p:nvPr/>
        </p:nvSpPr>
        <p:spPr>
          <a:xfrm>
            <a:off x="7315200" y="3858768"/>
            <a:ext cx="4114800" cy="457200"/>
          </a:xfrm>
          <a:prstGeom prst="rect">
            <a:avLst/>
          </a:prstGeom>
          <a:noFill/>
          <a:ln/>
        </p:spPr>
        <p:txBody>
          <a:bodyPr wrap="square" lIns="0" tIns="0" rIns="0" bIns="0" rtlCol="0" anchor="ctr"/>
          <a:lstStyle/>
          <a:p>
            <a:pPr marL="0" indent="0">
              <a:buNone/>
            </a:pPr>
            <a:r>
              <a:rPr lang="en-US" sz="1500" b="1" dirty="0">
                <a:solidFill>
                  <a:srgbClr val="1A2733"/>
                </a:solidFill>
                <a:latin typeface="DM Sans" pitchFamily="34" charset="0"/>
                <a:ea typeface="DM Sans" pitchFamily="34" charset="-122"/>
                <a:cs typeface="DM Sans" pitchFamily="34" charset="-120"/>
              </a:rPr>
              <a:t>Financial assessment</a:t>
            </a:r>
            <a:endParaRPr lang="en-US" sz="1500" dirty="0"/>
          </a:p>
        </p:txBody>
      </p:sp>
      <p:sp>
        <p:nvSpPr>
          <p:cNvPr id="23" name="Text 17"/>
          <p:cNvSpPr/>
          <p:nvPr/>
        </p:nvSpPr>
        <p:spPr>
          <a:xfrm>
            <a:off x="6537960" y="4434840"/>
            <a:ext cx="4800600" cy="658368"/>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Since 2015, lenders verify the borrower can keep up taxes, insurance, and upkeep. No FICO cutoff.</a:t>
            </a:r>
            <a:endParaRPr lang="en-US" sz="1150" dirty="0"/>
          </a:p>
        </p:txBody>
      </p:sp>
      <p:sp>
        <p:nvSpPr>
          <p:cNvPr id="24" name="Shape 18"/>
          <p:cNvSpPr/>
          <p:nvPr/>
        </p:nvSpPr>
        <p:spPr>
          <a:xfrm>
            <a:off x="548640" y="5532120"/>
            <a:ext cx="11064240" cy="777240"/>
          </a:xfrm>
          <a:prstGeom prst="roundRect">
            <a:avLst>
              <a:gd name="adj" fmla="val 9412"/>
            </a:avLst>
          </a:prstGeom>
          <a:solidFill>
            <a:srgbClr val="FDF3E1"/>
          </a:solidFill>
          <a:ln w="9525">
            <a:solidFill>
              <a:srgbClr val="E8A020"/>
            </a:solidFill>
            <a:prstDash val="solid"/>
          </a:ln>
        </p:spPr>
        <p:txBody>
          <a:bodyPr/>
          <a:lstStyle/>
          <a:p>
            <a:endParaRPr lang="en-US"/>
          </a:p>
        </p:txBody>
      </p:sp>
      <p:sp>
        <p:nvSpPr>
          <p:cNvPr id="25" name="Text 19"/>
          <p:cNvSpPr/>
          <p:nvPr/>
        </p:nvSpPr>
        <p:spPr>
          <a:xfrm>
            <a:off x="914400" y="5687568"/>
            <a:ext cx="10424160" cy="502920"/>
          </a:xfrm>
          <a:prstGeom prst="rect">
            <a:avLst/>
          </a:prstGeom>
          <a:noFill/>
          <a:ln/>
        </p:spPr>
        <p:txBody>
          <a:bodyPr wrap="square" lIns="0" tIns="0" rIns="0" bIns="0" rtlCol="0" anchor="ctr"/>
          <a:lstStyle/>
          <a:p>
            <a:pPr marL="0" indent="0">
              <a:buNone/>
            </a:pPr>
            <a:r>
              <a:rPr lang="en-US" sz="1300" b="1" dirty="0">
                <a:solidFill>
                  <a:srgbClr val="1A2733"/>
                </a:solidFill>
                <a:latin typeface="DM Sans" pitchFamily="34" charset="0"/>
                <a:ea typeface="DM Sans" pitchFamily="34" charset="-122"/>
                <a:cs typeface="DM Sans" pitchFamily="34" charset="-120"/>
              </a:rPr>
              <a:t>Plus three built-ins: </a:t>
            </a:r>
            <a:r>
              <a:rPr lang="en-US" sz="1300" dirty="0">
                <a:solidFill>
                  <a:srgbClr val="1A2733"/>
                </a:solidFill>
                <a:latin typeface="DM Sans" pitchFamily="34" charset="0"/>
                <a:ea typeface="DM Sans" pitchFamily="34" charset="-122"/>
                <a:cs typeface="DM Sans" pitchFamily="34" charset="-120"/>
              </a:rPr>
              <a:t>independent HUD counseling (the counselor works for the client), an FHA appraisal, and the 2026 lending limit of </a:t>
            </a:r>
            <a:r>
              <a:rPr lang="en-US" sz="1300" b="1" dirty="0">
                <a:solidFill>
                  <a:srgbClr val="06559D"/>
                </a:solidFill>
                <a:latin typeface="DM Sans" pitchFamily="34" charset="0"/>
                <a:ea typeface="DM Sans" pitchFamily="34" charset="-122"/>
                <a:cs typeface="DM Sans" pitchFamily="34" charset="-120"/>
              </a:rPr>
              <a:t>$1,249,125</a:t>
            </a:r>
            <a:r>
              <a:rPr lang="en-US" sz="1300" dirty="0">
                <a:solidFill>
                  <a:srgbClr val="1A2733"/>
                </a:solidFill>
                <a:latin typeface="DM Sans" pitchFamily="34" charset="0"/>
                <a:ea typeface="DM Sans" pitchFamily="34" charset="-122"/>
                <a:cs typeface="DM Sans" pitchFamily="34" charset="-120"/>
              </a:rPr>
              <a:t> — jumbo products above.</a:t>
            </a:r>
            <a:endParaRPr lang="en-US" sz="1300" dirty="0"/>
          </a:p>
        </p:txBody>
      </p:sp>
      <p:sp>
        <p:nvSpPr>
          <p:cNvPr id="26" name="Text 20"/>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7" name="Text 21"/>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07</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1  ·  TWO PRODUCT FAMILIES</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HECM vs. Jumbo: Which One Fits?</a:t>
            </a:r>
            <a:endParaRPr lang="en-US" sz="3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914400"/>
        </p:xfrm>
        <a:graphic>
          <a:graphicData uri="http://schemas.openxmlformats.org/drawingml/2006/table">
            <a:tbl>
              <a:tblPr/>
              <a:tblGrid>
                <a:gridCol w="237744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566928">
                <a:tc>
                  <a:txBody>
                    <a:bodyPr/>
                    <a:lstStyle/>
                    <a:p>
                      <a:pPr marL="0" indent="0">
                        <a:buNone/>
                      </a:pP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500" b="1" dirty="0">
                          <a:solidFill>
                            <a:srgbClr val="FFFFFF"/>
                          </a:solidFill>
                          <a:latin typeface="DM Sans" pitchFamily="34" charset="0"/>
                          <a:ea typeface="DM Sans" pitchFamily="34" charset="-122"/>
                          <a:cs typeface="DM Sans" pitchFamily="34" charset="-120"/>
                        </a:rPr>
                        <a:t>HECM</a:t>
                      </a:r>
                      <a:endParaRPr lang="en-US" sz="15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ctr">
                        <a:buNone/>
                      </a:pPr>
                      <a:r>
                        <a:rPr lang="en-US" sz="1500" b="1" dirty="0">
                          <a:solidFill>
                            <a:srgbClr val="FFFFFF"/>
                          </a:solidFill>
                          <a:latin typeface="DM Sans" pitchFamily="34" charset="0"/>
                          <a:ea typeface="DM Sans" pitchFamily="34" charset="-122"/>
                          <a:cs typeface="DM Sans" pitchFamily="34" charset="-120"/>
                        </a:rPr>
                        <a:t>Jumbo / Proprietary</a:t>
                      </a:r>
                      <a:endParaRPr lang="en-US" sz="15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A2A4A"/>
                    </a:solidFill>
                  </a:tcPr>
                </a:tc>
                <a:extLst>
                  <a:ext uri="{0D108BD9-81ED-4DB2-BD59-A6C34878D82A}">
                    <a16:rowId xmlns:a16="http://schemas.microsoft.com/office/drawing/2014/main" val="10000"/>
                  </a:ext>
                </a:extLst>
              </a:tr>
              <a:tr h="566928">
                <a:tc>
                  <a:txBody>
                    <a:bodyPr/>
                    <a:lstStyle/>
                    <a:p>
                      <a:pPr marL="0" indent="0">
                        <a:buNone/>
                      </a:pPr>
                      <a:r>
                        <a:rPr lang="en-US" sz="1300" b="1" dirty="0">
                          <a:solidFill>
                            <a:srgbClr val="1A2733"/>
                          </a:solidFill>
                          <a:latin typeface="DM Sans" pitchFamily="34" charset="0"/>
                          <a:ea typeface="DM Sans" pitchFamily="34" charset="-122"/>
                          <a:cs typeface="DM Sans" pitchFamily="34" charset="-120"/>
                        </a:rPr>
                        <a:t>Insurance</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FHA-insured, federally regulated</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Privately offered; terms vary by lender</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1"/>
                  </a:ext>
                </a:extLst>
              </a:tr>
              <a:tr h="566928">
                <a:tc>
                  <a:txBody>
                    <a:bodyPr/>
                    <a:lstStyle/>
                    <a:p>
                      <a:pPr marL="0" indent="0">
                        <a:buNone/>
                      </a:pPr>
                      <a:r>
                        <a:rPr lang="en-US" sz="1300" b="1" dirty="0">
                          <a:solidFill>
                            <a:srgbClr val="1A2733"/>
                          </a:solidFill>
                          <a:latin typeface="DM Sans" pitchFamily="34" charset="0"/>
                          <a:ea typeface="DM Sans" pitchFamily="34" charset="-122"/>
                          <a:cs typeface="DM Sans" pitchFamily="34" charset="-120"/>
                        </a:rPr>
                        <a:t>Home value used</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Capped at $1,249,125 (2026). Value above is not considered.</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Values above the cap; loans up to ~$4M</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6928">
                <a:tc>
                  <a:txBody>
                    <a:bodyPr/>
                    <a:lstStyle/>
                    <a:p>
                      <a:pPr marL="0" indent="0">
                        <a:buNone/>
                      </a:pPr>
                      <a:r>
                        <a:rPr lang="en-US" sz="1300" b="1" dirty="0">
                          <a:solidFill>
                            <a:srgbClr val="1A2733"/>
                          </a:solidFill>
                          <a:latin typeface="DM Sans" pitchFamily="34" charset="0"/>
                          <a:ea typeface="DM Sans" pitchFamily="34" charset="-122"/>
                          <a:cs typeface="DM Sans" pitchFamily="34" charset="-120"/>
                        </a:rPr>
                        <a:t>Minimum age</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62</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As low as 55 with some lenders</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3"/>
                  </a:ext>
                </a:extLst>
              </a:tr>
              <a:tr h="566928">
                <a:tc>
                  <a:txBody>
                    <a:bodyPr/>
                    <a:lstStyle/>
                    <a:p>
                      <a:pPr marL="0" indent="0">
                        <a:buNone/>
                      </a:pPr>
                      <a:r>
                        <a:rPr lang="en-US" sz="1300" b="1" dirty="0">
                          <a:solidFill>
                            <a:srgbClr val="1A2733"/>
                          </a:solidFill>
                          <a:latin typeface="DM Sans" pitchFamily="34" charset="0"/>
                          <a:ea typeface="DM Sans" pitchFamily="34" charset="-122"/>
                          <a:cs typeface="DM Sans" pitchFamily="34" charset="-120"/>
                        </a:rPr>
                        <a:t>Payout options</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Lump sum, monthly, line of credit, or a combination</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Usually lump sum; some offer a credit line</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66928">
                <a:tc>
                  <a:txBody>
                    <a:bodyPr/>
                    <a:lstStyle/>
                    <a:p>
                      <a:pPr marL="0" indent="0">
                        <a:buNone/>
                      </a:pPr>
                      <a:r>
                        <a:rPr lang="en-US" sz="1300" b="1" dirty="0">
                          <a:solidFill>
                            <a:srgbClr val="1A2733"/>
                          </a:solidFill>
                          <a:latin typeface="DM Sans" pitchFamily="34" charset="0"/>
                          <a:ea typeface="DM Sans" pitchFamily="34" charset="-122"/>
                          <a:cs typeface="DM Sans" pitchFamily="34" charset="-120"/>
                        </a:rPr>
                        <a:t>Non-recourse</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Guaranteed by FHA insurance</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Varies — read the specific loan documents</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5"/>
                  </a:ext>
                </a:extLst>
              </a:tr>
              <a:tr h="566928">
                <a:tc>
                  <a:txBody>
                    <a:bodyPr/>
                    <a:lstStyle/>
                    <a:p>
                      <a:pPr marL="0" indent="0">
                        <a:buNone/>
                      </a:pPr>
                      <a:r>
                        <a:rPr lang="en-US" sz="1300" b="1" dirty="0">
                          <a:solidFill>
                            <a:srgbClr val="1A2733"/>
                          </a:solidFill>
                          <a:latin typeface="DM Sans" pitchFamily="34" charset="0"/>
                          <a:ea typeface="DM Sans" pitchFamily="34" charset="-122"/>
                          <a:cs typeface="DM Sans" pitchFamily="34" charset="-120"/>
                        </a:rPr>
                        <a:t>Mortgage insurance</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2% upfront + 0.5% annual MIP</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buNone/>
                      </a:pPr>
                      <a:r>
                        <a:rPr lang="en-US" sz="1300" dirty="0">
                          <a:solidFill>
                            <a:srgbClr val="1A2733"/>
                          </a:solidFill>
                          <a:latin typeface="DM Sans" pitchFamily="34" charset="0"/>
                          <a:ea typeface="DM Sans" pitchFamily="34" charset="-122"/>
                          <a:cs typeface="DM Sans" pitchFamily="34" charset="-120"/>
                        </a:rPr>
                        <a:t>None — priced into the rate instead</a:t>
                      </a:r>
                      <a:endParaRPr lang="en-US" sz="1300" dirty="0">
                        <a:latin typeface="DM Sans" charset="0"/>
                        <a:ea typeface="DM Sans" charset="0"/>
                        <a:cs typeface="DM Sans"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5" name="Text 2"/>
          <p:cNvSpPr/>
          <p:nvPr/>
        </p:nvSpPr>
        <p:spPr>
          <a:xfrm>
            <a:off x="548640" y="5806440"/>
            <a:ext cx="11064240" cy="457200"/>
          </a:xfrm>
          <a:prstGeom prst="rect">
            <a:avLst/>
          </a:prstGeom>
          <a:noFill/>
          <a:ln/>
        </p:spPr>
        <p:txBody>
          <a:bodyPr wrap="square" lIns="0" tIns="0" rIns="0" bIns="0" rtlCol="0" anchor="ctr"/>
          <a:lstStyle/>
          <a:p>
            <a:pPr marL="0" indent="0">
              <a:buNone/>
            </a:pPr>
            <a:r>
              <a:rPr lang="en-US" sz="1350" i="1" dirty="0">
                <a:solidFill>
                  <a:srgbClr val="06559D"/>
                </a:solidFill>
                <a:latin typeface="DM Sans" pitchFamily="34" charset="0"/>
                <a:ea typeface="DM Sans" pitchFamily="34" charset="-122"/>
                <a:cs typeface="DM Sans" pitchFamily="34" charset="-120"/>
              </a:rPr>
              <a:t>Rule of thumb: at or under the FHA cap, HECM is the standard answer — regulated fees, all payout options, guaranteed protections.</a:t>
            </a:r>
            <a:endParaRPr lang="en-US" sz="1350" dirty="0"/>
          </a:p>
        </p:txBody>
      </p:sp>
      <p:sp>
        <p:nvSpPr>
          <p:cNvPr id="6" name="Text 3"/>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7" name="Text 4"/>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08</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1  ·  SIZING THE LOAN</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Three Factors Set How Much They Can Access</a:t>
            </a:r>
            <a:endParaRPr lang="en-US" sz="3200" dirty="0"/>
          </a:p>
        </p:txBody>
      </p:sp>
      <p:sp>
        <p:nvSpPr>
          <p:cNvPr id="4" name="Shape 2"/>
          <p:cNvSpPr/>
          <p:nvPr/>
        </p:nvSpPr>
        <p:spPr>
          <a:xfrm>
            <a:off x="548640" y="1783080"/>
            <a:ext cx="3566160" cy="356616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68680" y="2103120"/>
            <a:ext cx="685800" cy="685800"/>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1033272" y="2267712"/>
            <a:ext cx="356616" cy="356616"/>
          </a:xfrm>
          <a:prstGeom prst="rect">
            <a:avLst/>
          </a:prstGeom>
        </p:spPr>
      </p:pic>
      <p:sp>
        <p:nvSpPr>
          <p:cNvPr id="7" name="Text 4"/>
          <p:cNvSpPr/>
          <p:nvPr/>
        </p:nvSpPr>
        <p:spPr>
          <a:xfrm>
            <a:off x="868680" y="2971800"/>
            <a:ext cx="2971800" cy="274320"/>
          </a:xfrm>
          <a:prstGeom prst="rect">
            <a:avLst/>
          </a:prstGeom>
          <a:noFill/>
          <a:ln/>
        </p:spPr>
        <p:txBody>
          <a:bodyPr wrap="square" lIns="0" tIns="0" rIns="0" bIns="0" rtlCol="0" anchor="ctr"/>
          <a:lstStyle/>
          <a:p>
            <a:pPr marL="0" indent="0">
              <a:buNone/>
            </a:pPr>
            <a:r>
              <a:rPr lang="en-US" sz="1050" b="1" kern="0" spc="200" dirty="0">
                <a:solidFill>
                  <a:srgbClr val="E8A020"/>
                </a:solidFill>
                <a:latin typeface="DM Sans" pitchFamily="34" charset="0"/>
                <a:ea typeface="DM Sans" pitchFamily="34" charset="-122"/>
                <a:cs typeface="DM Sans" pitchFamily="34" charset="-120"/>
              </a:rPr>
              <a:t>OLDER = MORE</a:t>
            </a:r>
            <a:endParaRPr lang="en-US" sz="1050" dirty="0"/>
          </a:p>
        </p:txBody>
      </p:sp>
      <p:sp>
        <p:nvSpPr>
          <p:cNvPr id="8" name="Text 5"/>
          <p:cNvSpPr/>
          <p:nvPr/>
        </p:nvSpPr>
        <p:spPr>
          <a:xfrm>
            <a:off x="868680" y="3246120"/>
            <a:ext cx="2971800" cy="384048"/>
          </a:xfrm>
          <a:prstGeom prst="rect">
            <a:avLst/>
          </a:prstGeom>
          <a:noFill/>
          <a:ln/>
        </p:spPr>
        <p:txBody>
          <a:bodyPr wrap="square" lIns="0" tIns="0" rIns="0" bIns="0" rtlCol="0" anchor="ctr"/>
          <a:lstStyle/>
          <a:p>
            <a:pPr marL="0" indent="0">
              <a:buNone/>
            </a:pPr>
            <a:r>
              <a:rPr lang="en-US" sz="1800" b="1" dirty="0">
                <a:solidFill>
                  <a:srgbClr val="1A2733"/>
                </a:solidFill>
                <a:latin typeface="DM Sans" pitchFamily="34" charset="0"/>
                <a:ea typeface="DM Sans" pitchFamily="34" charset="-122"/>
                <a:cs typeface="DM Sans" pitchFamily="34" charset="-120"/>
              </a:rPr>
              <a:t>Age</a:t>
            </a:r>
            <a:endParaRPr lang="en-US" sz="1800" dirty="0"/>
          </a:p>
        </p:txBody>
      </p:sp>
      <p:sp>
        <p:nvSpPr>
          <p:cNvPr id="9" name="Text 6"/>
          <p:cNvSpPr/>
          <p:nvPr/>
        </p:nvSpPr>
        <p:spPr>
          <a:xfrm>
            <a:off x="868680" y="3703320"/>
            <a:ext cx="2971800" cy="1554480"/>
          </a:xfrm>
          <a:prstGeom prst="rect">
            <a:avLst/>
          </a:prstGeom>
          <a:noFill/>
          <a:ln/>
        </p:spPr>
        <p:txBody>
          <a:bodyPr wrap="square" lIns="0" tIns="0" rIns="0" bIns="0" rtlCol="0" anchor="ctr"/>
          <a:lstStyle/>
          <a:p>
            <a:pPr marL="0" indent="0">
              <a:lnSpc>
                <a:spcPts val="1600"/>
              </a:lnSpc>
              <a:buNone/>
            </a:pPr>
            <a:r>
              <a:rPr lang="en-US" sz="1150" dirty="0">
                <a:solidFill>
                  <a:srgbClr val="5A6B7A"/>
                </a:solidFill>
                <a:latin typeface="DM Sans" pitchFamily="34" charset="0"/>
                <a:ea typeface="DM Sans" pitchFamily="34" charset="-122"/>
                <a:cs typeface="DM Sans" pitchFamily="34" charset="-120"/>
              </a:rPr>
              <a:t>Older borrowers qualify for a higher share of the home's value. The youngest borrower — or eligible non-borrowing spouse — sets the factor.</a:t>
            </a:r>
            <a:endParaRPr lang="en-US" sz="1150" dirty="0"/>
          </a:p>
        </p:txBody>
      </p:sp>
      <p:sp>
        <p:nvSpPr>
          <p:cNvPr id="10" name="Shape 7"/>
          <p:cNvSpPr/>
          <p:nvPr/>
        </p:nvSpPr>
        <p:spPr>
          <a:xfrm>
            <a:off x="4370832" y="1783080"/>
            <a:ext cx="3566160" cy="356616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11" name="Shape 8"/>
          <p:cNvSpPr/>
          <p:nvPr/>
        </p:nvSpPr>
        <p:spPr>
          <a:xfrm>
            <a:off x="4690872" y="2103120"/>
            <a:ext cx="685800" cy="685800"/>
          </a:xfrm>
          <a:prstGeom prst="ellipse">
            <a:avLst/>
          </a:prstGeom>
          <a:solidFill>
            <a:srgbClr val="EEF4FA"/>
          </a:solidFill>
          <a:ln w="12700">
            <a:solidFill>
              <a:srgbClr val="06559D"/>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4855464" y="2267712"/>
            <a:ext cx="356616" cy="356616"/>
          </a:xfrm>
          <a:prstGeom prst="rect">
            <a:avLst/>
          </a:prstGeom>
        </p:spPr>
      </p:pic>
      <p:sp>
        <p:nvSpPr>
          <p:cNvPr id="13" name="Text 9"/>
          <p:cNvSpPr/>
          <p:nvPr/>
        </p:nvSpPr>
        <p:spPr>
          <a:xfrm>
            <a:off x="4690872" y="2971800"/>
            <a:ext cx="2971800" cy="274320"/>
          </a:xfrm>
          <a:prstGeom prst="rect">
            <a:avLst/>
          </a:prstGeom>
          <a:noFill/>
          <a:ln/>
        </p:spPr>
        <p:txBody>
          <a:bodyPr wrap="square" lIns="0" tIns="0" rIns="0" bIns="0" rtlCol="0" anchor="ctr"/>
          <a:lstStyle/>
          <a:p>
            <a:pPr marL="0" indent="0">
              <a:buNone/>
            </a:pPr>
            <a:r>
              <a:rPr lang="en-US" sz="1050" b="1" kern="0" spc="200" dirty="0">
                <a:solidFill>
                  <a:srgbClr val="E8A020"/>
                </a:solidFill>
                <a:latin typeface="DM Sans" pitchFamily="34" charset="0"/>
                <a:ea typeface="DM Sans" pitchFamily="34" charset="-122"/>
                <a:cs typeface="DM Sans" pitchFamily="34" charset="-120"/>
              </a:rPr>
              <a:t>HIGHER = MORE</a:t>
            </a:r>
            <a:endParaRPr lang="en-US" sz="1050" dirty="0"/>
          </a:p>
        </p:txBody>
      </p:sp>
      <p:sp>
        <p:nvSpPr>
          <p:cNvPr id="14" name="Text 10"/>
          <p:cNvSpPr/>
          <p:nvPr/>
        </p:nvSpPr>
        <p:spPr>
          <a:xfrm>
            <a:off x="4690872" y="3246120"/>
            <a:ext cx="2971800" cy="384048"/>
          </a:xfrm>
          <a:prstGeom prst="rect">
            <a:avLst/>
          </a:prstGeom>
          <a:noFill/>
          <a:ln/>
        </p:spPr>
        <p:txBody>
          <a:bodyPr wrap="square" lIns="0" tIns="0" rIns="0" bIns="0" rtlCol="0" anchor="ctr"/>
          <a:lstStyle/>
          <a:p>
            <a:pPr marL="0" indent="0">
              <a:buNone/>
            </a:pPr>
            <a:r>
              <a:rPr lang="en-US" sz="1800" b="1" dirty="0">
                <a:solidFill>
                  <a:srgbClr val="1A2733"/>
                </a:solidFill>
                <a:latin typeface="DM Sans" pitchFamily="34" charset="0"/>
                <a:ea typeface="DM Sans" pitchFamily="34" charset="-122"/>
                <a:cs typeface="DM Sans" pitchFamily="34" charset="-120"/>
              </a:rPr>
              <a:t>Home value</a:t>
            </a:r>
            <a:endParaRPr lang="en-US" sz="1800" dirty="0"/>
          </a:p>
        </p:txBody>
      </p:sp>
      <p:sp>
        <p:nvSpPr>
          <p:cNvPr id="15" name="Text 11"/>
          <p:cNvSpPr/>
          <p:nvPr/>
        </p:nvSpPr>
        <p:spPr>
          <a:xfrm>
            <a:off x="4690872" y="3703320"/>
            <a:ext cx="2971800" cy="1554480"/>
          </a:xfrm>
          <a:prstGeom prst="rect">
            <a:avLst/>
          </a:prstGeom>
          <a:noFill/>
          <a:ln/>
        </p:spPr>
        <p:txBody>
          <a:bodyPr wrap="square" lIns="0" tIns="0" rIns="0" bIns="0" rtlCol="0" anchor="ctr"/>
          <a:lstStyle/>
          <a:p>
            <a:pPr marL="0" indent="0">
              <a:lnSpc>
                <a:spcPts val="1600"/>
              </a:lnSpc>
              <a:buNone/>
            </a:pPr>
            <a:r>
              <a:rPr lang="en-US" sz="1150" dirty="0">
                <a:solidFill>
                  <a:srgbClr val="5A6B7A"/>
                </a:solidFill>
                <a:latin typeface="DM Sans" pitchFamily="34" charset="0"/>
                <a:ea typeface="DM Sans" pitchFamily="34" charset="-122"/>
                <a:cs typeface="DM Sans" pitchFamily="34" charset="-120"/>
              </a:rPr>
              <a:t>Appraised value, up to the 2026 HECM limit of $1,249,125. Value above the limit is not considered.</a:t>
            </a:r>
            <a:endParaRPr lang="en-US" sz="1150" dirty="0"/>
          </a:p>
        </p:txBody>
      </p:sp>
      <p:sp>
        <p:nvSpPr>
          <p:cNvPr id="16" name="Shape 12"/>
          <p:cNvSpPr/>
          <p:nvPr/>
        </p:nvSpPr>
        <p:spPr>
          <a:xfrm>
            <a:off x="8193024" y="1783080"/>
            <a:ext cx="3566160" cy="356616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17" name="Shape 13"/>
          <p:cNvSpPr/>
          <p:nvPr/>
        </p:nvSpPr>
        <p:spPr>
          <a:xfrm>
            <a:off x="8513064" y="2103120"/>
            <a:ext cx="685800" cy="685800"/>
          </a:xfrm>
          <a:prstGeom prst="ellipse">
            <a:avLst/>
          </a:prstGeom>
          <a:solidFill>
            <a:srgbClr val="EEF4FA"/>
          </a:solidFill>
          <a:ln w="12700">
            <a:solidFill>
              <a:srgbClr val="06559D"/>
            </a:solidFill>
            <a:prstDash val="solid"/>
          </a:ln>
        </p:spPr>
        <p:txBody>
          <a:bodyPr/>
          <a:lstStyle/>
          <a:p>
            <a:endParaRPr lang="en-US"/>
          </a:p>
        </p:txBody>
      </p:sp>
      <p:pic>
        <p:nvPicPr>
          <p:cNvPr id="18" name="Image 2" descr="preencoded.png"/>
          <p:cNvPicPr>
            <a:picLocks noChangeAspect="1"/>
          </p:cNvPicPr>
          <p:nvPr/>
        </p:nvPicPr>
        <p:blipFill>
          <a:blip r:embed="rId5"/>
          <a:stretch>
            <a:fillRect/>
          </a:stretch>
        </p:blipFill>
        <p:spPr>
          <a:xfrm>
            <a:off x="8677656" y="2267712"/>
            <a:ext cx="356616" cy="356616"/>
          </a:xfrm>
          <a:prstGeom prst="rect">
            <a:avLst/>
          </a:prstGeom>
        </p:spPr>
      </p:pic>
      <p:sp>
        <p:nvSpPr>
          <p:cNvPr id="19" name="Text 14"/>
          <p:cNvSpPr/>
          <p:nvPr/>
        </p:nvSpPr>
        <p:spPr>
          <a:xfrm>
            <a:off x="8513064" y="2971800"/>
            <a:ext cx="2971800" cy="274320"/>
          </a:xfrm>
          <a:prstGeom prst="rect">
            <a:avLst/>
          </a:prstGeom>
          <a:noFill/>
          <a:ln/>
        </p:spPr>
        <p:txBody>
          <a:bodyPr wrap="square" lIns="0" tIns="0" rIns="0" bIns="0" rtlCol="0" anchor="ctr"/>
          <a:lstStyle/>
          <a:p>
            <a:pPr marL="0" indent="0">
              <a:buNone/>
            </a:pPr>
            <a:r>
              <a:rPr lang="en-US" sz="1050" b="1" kern="0" spc="200" dirty="0">
                <a:solidFill>
                  <a:srgbClr val="E8A020"/>
                </a:solidFill>
                <a:latin typeface="DM Sans" pitchFamily="34" charset="0"/>
                <a:ea typeface="DM Sans" pitchFamily="34" charset="-122"/>
                <a:cs typeface="DM Sans" pitchFamily="34" charset="-120"/>
              </a:rPr>
              <a:t>LOWER = MORE</a:t>
            </a:r>
            <a:endParaRPr lang="en-US" sz="1050" dirty="0"/>
          </a:p>
        </p:txBody>
      </p:sp>
      <p:sp>
        <p:nvSpPr>
          <p:cNvPr id="20" name="Text 15"/>
          <p:cNvSpPr/>
          <p:nvPr/>
        </p:nvSpPr>
        <p:spPr>
          <a:xfrm>
            <a:off x="8513064" y="3246120"/>
            <a:ext cx="2971800" cy="384048"/>
          </a:xfrm>
          <a:prstGeom prst="rect">
            <a:avLst/>
          </a:prstGeom>
          <a:noFill/>
          <a:ln/>
        </p:spPr>
        <p:txBody>
          <a:bodyPr wrap="square" lIns="0" tIns="0" rIns="0" bIns="0" rtlCol="0" anchor="ctr"/>
          <a:lstStyle/>
          <a:p>
            <a:pPr marL="0" indent="0">
              <a:buNone/>
            </a:pPr>
            <a:r>
              <a:rPr lang="en-US" sz="1800" b="1" dirty="0">
                <a:solidFill>
                  <a:srgbClr val="1A2733"/>
                </a:solidFill>
                <a:latin typeface="DM Sans" pitchFamily="34" charset="0"/>
                <a:ea typeface="DM Sans" pitchFamily="34" charset="-122"/>
                <a:cs typeface="DM Sans" pitchFamily="34" charset="-120"/>
              </a:rPr>
              <a:t>Interest rates</a:t>
            </a:r>
            <a:endParaRPr lang="en-US" sz="1800" dirty="0"/>
          </a:p>
        </p:txBody>
      </p:sp>
      <p:sp>
        <p:nvSpPr>
          <p:cNvPr id="21" name="Text 16"/>
          <p:cNvSpPr/>
          <p:nvPr/>
        </p:nvSpPr>
        <p:spPr>
          <a:xfrm>
            <a:off x="8513064" y="3703320"/>
            <a:ext cx="2971800" cy="1554480"/>
          </a:xfrm>
          <a:prstGeom prst="rect">
            <a:avLst/>
          </a:prstGeom>
          <a:noFill/>
          <a:ln/>
        </p:spPr>
        <p:txBody>
          <a:bodyPr wrap="square" lIns="0" tIns="0" rIns="0" bIns="0" rtlCol="0" anchor="ctr"/>
          <a:lstStyle/>
          <a:p>
            <a:pPr marL="0" indent="0">
              <a:lnSpc>
                <a:spcPts val="1600"/>
              </a:lnSpc>
              <a:buNone/>
            </a:pPr>
            <a:r>
              <a:rPr lang="en-US" sz="1150" dirty="0">
                <a:solidFill>
                  <a:srgbClr val="5A6B7A"/>
                </a:solidFill>
                <a:latin typeface="DM Sans" pitchFamily="34" charset="0"/>
                <a:ea typeface="DM Sans" pitchFamily="34" charset="-122"/>
                <a:cs typeface="DM Sans" pitchFamily="34" charset="-120"/>
              </a:rPr>
              <a:t>Lower rates mean a higher principal limit. Rates change how much they can access — not a monthly cost, since there is none required.</a:t>
            </a:r>
            <a:endParaRPr lang="en-US" sz="1150" dirty="0"/>
          </a:p>
        </p:txBody>
      </p:sp>
      <p:sp>
        <p:nvSpPr>
          <p:cNvPr id="22" name="Shape 17"/>
          <p:cNvSpPr/>
          <p:nvPr/>
        </p:nvSpPr>
        <p:spPr>
          <a:xfrm>
            <a:off x="548640" y="5577840"/>
            <a:ext cx="11064240" cy="731520"/>
          </a:xfrm>
          <a:prstGeom prst="roundRect">
            <a:avLst>
              <a:gd name="adj" fmla="val 10000"/>
            </a:avLst>
          </a:prstGeom>
          <a:solidFill>
            <a:srgbClr val="EEF4FA"/>
          </a:solidFill>
          <a:ln w="9525">
            <a:solidFill>
              <a:srgbClr val="06559D"/>
            </a:solidFill>
            <a:prstDash val="solid"/>
          </a:ln>
        </p:spPr>
        <p:txBody>
          <a:bodyPr/>
          <a:lstStyle/>
          <a:p>
            <a:endParaRPr lang="en-US"/>
          </a:p>
        </p:txBody>
      </p:sp>
      <p:sp>
        <p:nvSpPr>
          <p:cNvPr id="23" name="Text 18"/>
          <p:cNvSpPr/>
          <p:nvPr/>
        </p:nvSpPr>
        <p:spPr>
          <a:xfrm>
            <a:off x="914400" y="5715000"/>
            <a:ext cx="10424160" cy="502920"/>
          </a:xfrm>
          <a:prstGeom prst="rect">
            <a:avLst/>
          </a:prstGeom>
          <a:noFill/>
          <a:ln/>
        </p:spPr>
        <p:txBody>
          <a:bodyPr wrap="square" lIns="0" tIns="0" rIns="0" bIns="0" rtlCol="0" anchor="ctr"/>
          <a:lstStyle/>
          <a:p>
            <a:pPr marL="0" indent="0">
              <a:buNone/>
            </a:pPr>
            <a:r>
              <a:rPr lang="en-US" sz="1300" b="1" dirty="0">
                <a:solidFill>
                  <a:srgbClr val="06559D"/>
                </a:solidFill>
                <a:latin typeface="DM Sans" pitchFamily="34" charset="0"/>
                <a:ea typeface="DM Sans" pitchFamily="34" charset="-122"/>
                <a:cs typeface="DM Sans" pitchFamily="34" charset="-120"/>
              </a:rPr>
              <a:t>Rule of thumb: </a:t>
            </a:r>
            <a:r>
              <a:rPr lang="en-US" sz="1300" dirty="0">
                <a:solidFill>
                  <a:srgbClr val="1A2733"/>
                </a:solidFill>
                <a:latin typeface="DM Sans" pitchFamily="34" charset="0"/>
                <a:ea typeface="DM Sans" pitchFamily="34" charset="-122"/>
                <a:cs typeface="DM Sans" pitchFamily="34" charset="-120"/>
              </a:rPr>
              <a:t>a 72-year-old with a $400,000 home might access roughly $200,000–$240,000, depending on rates. Let’s run it live in Lendsight and watch the number move.</a:t>
            </a:r>
            <a:endParaRPr lang="en-US" sz="1300" dirty="0"/>
          </a:p>
        </p:txBody>
      </p:sp>
      <p:sp>
        <p:nvSpPr>
          <p:cNvPr id="24" name="Text 19"/>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5" name="Text 20"/>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09</a:t>
            </a:r>
            <a:endParaRPr lang="en-US" sz="800" dirty="0"/>
          </a:p>
        </p:txBody>
      </p:sp>
      <p:sp>
        <p:nvSpPr>
          <p:cNvPr id="9101" name="LendsightBadge"/>
          <p:cNvSpPr/>
          <p:nvPr/>
        </p:nvSpPr>
        <p:spPr>
          <a:xfrm>
            <a:off x="9555480" y="402336"/>
            <a:ext cx="2084831" cy="365760"/>
          </a:xfrm>
          <a:prstGeom prst="roundRect">
            <a:avLst>
              <a:gd name="adj" fmla="val 50000"/>
            </a:avLst>
          </a:prstGeom>
          <a:solidFill>
            <a:srgbClr val="FDF3E1"/>
          </a:solidFill>
          <a:ln w="13970">
            <a:solidFill>
              <a:srgbClr val="E8A020"/>
            </a:solidFill>
          </a:ln>
        </p:spPr>
        <p:txBody>
          <a:bodyPr lIns="0" rIns="0" anchor="ctr"/>
          <a:lstStyle/>
          <a:p>
            <a:pPr algn="ctr"/>
            <a:r>
              <a:rPr lang="en-US" sz="1000" b="1" spc="150" dirty="0">
                <a:solidFill>
                  <a:srgbClr val="8A5A00"/>
                </a:solidFill>
                <a:latin typeface="DM Sans"/>
              </a:rPr>
              <a:t>⚡ LENDSIGHT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1  ·  GETTING PAID</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Four Ways to Receive the Funds</a:t>
            </a:r>
            <a:endParaRPr lang="en-US" sz="3200" dirty="0"/>
          </a:p>
        </p:txBody>
      </p:sp>
      <p:sp>
        <p:nvSpPr>
          <p:cNvPr id="4" name="Shape 2"/>
          <p:cNvSpPr/>
          <p:nvPr/>
        </p:nvSpPr>
        <p:spPr>
          <a:xfrm>
            <a:off x="548640" y="1783080"/>
            <a:ext cx="5349240" cy="1828800"/>
          </a:xfrm>
          <a:prstGeom prst="roundRect">
            <a:avLst>
              <a:gd name="adj" fmla="val 4000"/>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22960" y="20391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6579" y="2192731"/>
            <a:ext cx="332842" cy="332842"/>
          </a:xfrm>
          <a:prstGeom prst="rect">
            <a:avLst/>
          </a:prstGeom>
        </p:spPr>
      </p:pic>
      <p:sp>
        <p:nvSpPr>
          <p:cNvPr id="7" name="Text 4"/>
          <p:cNvSpPr/>
          <p:nvPr/>
        </p:nvSpPr>
        <p:spPr>
          <a:xfrm>
            <a:off x="1627632" y="2112264"/>
            <a:ext cx="4114800" cy="457200"/>
          </a:xfrm>
          <a:prstGeom prst="rect">
            <a:avLst/>
          </a:prstGeom>
          <a:noFill/>
          <a:ln/>
        </p:spPr>
        <p:txBody>
          <a:bodyPr wrap="square" lIns="0" tIns="0" rIns="0" bIns="0" rtlCol="0" anchor="ctr"/>
          <a:lstStyle/>
          <a:p>
            <a:pPr marL="0" indent="0">
              <a:buNone/>
            </a:pPr>
            <a:r>
              <a:rPr lang="en-US" sz="1600" b="1" dirty="0">
                <a:solidFill>
                  <a:srgbClr val="1A2733"/>
                </a:solidFill>
                <a:latin typeface="DM Sans" pitchFamily="34" charset="0"/>
                <a:ea typeface="DM Sans" pitchFamily="34" charset="-122"/>
                <a:cs typeface="DM Sans" pitchFamily="34" charset="-120"/>
              </a:rPr>
              <a:t>Lump sum</a:t>
            </a:r>
            <a:endParaRPr lang="en-US" sz="1600" dirty="0"/>
          </a:p>
        </p:txBody>
      </p:sp>
      <p:sp>
        <p:nvSpPr>
          <p:cNvPr id="8" name="Text 5"/>
          <p:cNvSpPr/>
          <p:nvPr/>
        </p:nvSpPr>
        <p:spPr>
          <a:xfrm>
            <a:off x="822960" y="2743200"/>
            <a:ext cx="4800600" cy="77724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DM Sans" pitchFamily="34" charset="0"/>
                <a:ea typeface="DM Sans" pitchFamily="34" charset="-122"/>
                <a:cs typeface="DM Sans" pitchFamily="34" charset="-120"/>
              </a:rPr>
              <a:t>Everything at closing, fixed rate. Best for paying off an existing mortgage. Subject to the 60% first-year draw limit.</a:t>
            </a:r>
            <a:endParaRPr lang="en-US" sz="1200" dirty="0"/>
          </a:p>
        </p:txBody>
      </p:sp>
      <p:sp>
        <p:nvSpPr>
          <p:cNvPr id="9" name="Shape 6"/>
          <p:cNvSpPr/>
          <p:nvPr/>
        </p:nvSpPr>
        <p:spPr>
          <a:xfrm>
            <a:off x="6263640" y="1783080"/>
            <a:ext cx="5349240" cy="1828800"/>
          </a:xfrm>
          <a:prstGeom prst="roundRect">
            <a:avLst>
              <a:gd name="adj" fmla="val 4000"/>
            </a:avLst>
          </a:prstGeom>
          <a:solidFill>
            <a:srgbClr val="F7FAFD"/>
          </a:solidFill>
          <a:ln w="9525">
            <a:solidFill>
              <a:srgbClr val="D8E2EC"/>
            </a:solidFill>
            <a:prstDash val="solid"/>
          </a:ln>
        </p:spPr>
        <p:txBody>
          <a:bodyPr/>
          <a:lstStyle/>
          <a:p>
            <a:endParaRPr lang="en-US"/>
          </a:p>
        </p:txBody>
      </p:sp>
      <p:sp>
        <p:nvSpPr>
          <p:cNvPr id="10" name="Shape 7"/>
          <p:cNvSpPr/>
          <p:nvPr/>
        </p:nvSpPr>
        <p:spPr>
          <a:xfrm>
            <a:off x="6537960" y="20391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691579" y="2192731"/>
            <a:ext cx="332842" cy="332842"/>
          </a:xfrm>
          <a:prstGeom prst="rect">
            <a:avLst/>
          </a:prstGeom>
        </p:spPr>
      </p:pic>
      <p:sp>
        <p:nvSpPr>
          <p:cNvPr id="12" name="Text 8"/>
          <p:cNvSpPr/>
          <p:nvPr/>
        </p:nvSpPr>
        <p:spPr>
          <a:xfrm>
            <a:off x="7342632" y="2112264"/>
            <a:ext cx="4114800" cy="457200"/>
          </a:xfrm>
          <a:prstGeom prst="rect">
            <a:avLst/>
          </a:prstGeom>
          <a:noFill/>
          <a:ln/>
        </p:spPr>
        <p:txBody>
          <a:bodyPr wrap="square" lIns="0" tIns="0" rIns="0" bIns="0" rtlCol="0" anchor="ctr"/>
          <a:lstStyle/>
          <a:p>
            <a:pPr marL="0" indent="0">
              <a:buNone/>
            </a:pPr>
            <a:r>
              <a:rPr lang="en-US" sz="1600" b="1" dirty="0">
                <a:solidFill>
                  <a:srgbClr val="1A2733"/>
                </a:solidFill>
                <a:latin typeface="DM Sans" pitchFamily="34" charset="0"/>
                <a:ea typeface="DM Sans" pitchFamily="34" charset="-122"/>
                <a:cs typeface="DM Sans" pitchFamily="34" charset="-120"/>
              </a:rPr>
              <a:t>Monthly payments</a:t>
            </a:r>
            <a:endParaRPr lang="en-US" sz="1600" dirty="0"/>
          </a:p>
        </p:txBody>
      </p:sp>
      <p:sp>
        <p:nvSpPr>
          <p:cNvPr id="13" name="Text 9"/>
          <p:cNvSpPr/>
          <p:nvPr/>
        </p:nvSpPr>
        <p:spPr>
          <a:xfrm>
            <a:off x="6537960" y="2743200"/>
            <a:ext cx="4800600" cy="77724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DM Sans" pitchFamily="34" charset="0"/>
                <a:ea typeface="DM Sans" pitchFamily="34" charset="-122"/>
                <a:cs typeface="DM Sans" pitchFamily="34" charset="-120"/>
              </a:rPr>
              <a:t>Tenure: checks for life in the home. Term: larger checks over a set period. A pension drawn from the house.</a:t>
            </a:r>
            <a:endParaRPr lang="en-US" sz="1200" dirty="0"/>
          </a:p>
        </p:txBody>
      </p:sp>
      <p:sp>
        <p:nvSpPr>
          <p:cNvPr id="14" name="Shape 10"/>
          <p:cNvSpPr/>
          <p:nvPr/>
        </p:nvSpPr>
        <p:spPr>
          <a:xfrm>
            <a:off x="548640" y="3794760"/>
            <a:ext cx="5349240" cy="1828800"/>
          </a:xfrm>
          <a:prstGeom prst="roundRect">
            <a:avLst>
              <a:gd name="adj" fmla="val 4000"/>
            </a:avLst>
          </a:prstGeom>
          <a:solidFill>
            <a:srgbClr val="F7FAFD"/>
          </a:solidFill>
          <a:ln w="9525">
            <a:solidFill>
              <a:srgbClr val="D8E2EC"/>
            </a:solidFill>
            <a:prstDash val="solid"/>
          </a:ln>
        </p:spPr>
        <p:txBody>
          <a:bodyPr/>
          <a:lstStyle/>
          <a:p>
            <a:endParaRPr lang="en-US"/>
          </a:p>
        </p:txBody>
      </p:sp>
      <p:sp>
        <p:nvSpPr>
          <p:cNvPr id="15" name="Shape 11"/>
          <p:cNvSpPr/>
          <p:nvPr/>
        </p:nvSpPr>
        <p:spPr>
          <a:xfrm>
            <a:off x="822960" y="405079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6579" y="4204411"/>
            <a:ext cx="332842" cy="332842"/>
          </a:xfrm>
          <a:prstGeom prst="rect">
            <a:avLst/>
          </a:prstGeom>
        </p:spPr>
      </p:pic>
      <p:sp>
        <p:nvSpPr>
          <p:cNvPr id="17" name="Text 12"/>
          <p:cNvSpPr/>
          <p:nvPr/>
        </p:nvSpPr>
        <p:spPr>
          <a:xfrm>
            <a:off x="1627632" y="4123944"/>
            <a:ext cx="4114800" cy="457200"/>
          </a:xfrm>
          <a:prstGeom prst="rect">
            <a:avLst/>
          </a:prstGeom>
          <a:noFill/>
          <a:ln/>
        </p:spPr>
        <p:txBody>
          <a:bodyPr wrap="square" lIns="0" tIns="0" rIns="0" bIns="0" rtlCol="0" anchor="ctr"/>
          <a:lstStyle/>
          <a:p>
            <a:pPr marL="0" indent="0">
              <a:buNone/>
            </a:pPr>
            <a:r>
              <a:rPr lang="en-US" sz="1600" b="1" dirty="0">
                <a:solidFill>
                  <a:srgbClr val="1A2733"/>
                </a:solidFill>
                <a:latin typeface="DM Sans" pitchFamily="34" charset="0"/>
                <a:ea typeface="DM Sans" pitchFamily="34" charset="-122"/>
                <a:cs typeface="DM Sans" pitchFamily="34" charset="-120"/>
              </a:rPr>
              <a:t>Line of credit</a:t>
            </a:r>
            <a:endParaRPr lang="en-US" sz="1600" dirty="0"/>
          </a:p>
        </p:txBody>
      </p:sp>
      <p:sp>
        <p:nvSpPr>
          <p:cNvPr id="18" name="Text 13"/>
          <p:cNvSpPr/>
          <p:nvPr/>
        </p:nvSpPr>
        <p:spPr>
          <a:xfrm>
            <a:off x="822960" y="4754880"/>
            <a:ext cx="4800600" cy="77724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DM Sans" pitchFamily="34" charset="0"/>
                <a:ea typeface="DM Sans" pitchFamily="34" charset="-122"/>
                <a:cs typeface="DM Sans" pitchFamily="34" charset="-120"/>
              </a:rPr>
              <a:t>Draw as needed — the unused portion grows, and the line can't be frozen or cancelled. The planner's favorite.</a:t>
            </a:r>
            <a:endParaRPr lang="en-US" sz="1200" dirty="0"/>
          </a:p>
        </p:txBody>
      </p:sp>
      <p:sp>
        <p:nvSpPr>
          <p:cNvPr id="19" name="Shape 14"/>
          <p:cNvSpPr/>
          <p:nvPr/>
        </p:nvSpPr>
        <p:spPr>
          <a:xfrm>
            <a:off x="6263640" y="3794760"/>
            <a:ext cx="5349240" cy="1828800"/>
          </a:xfrm>
          <a:prstGeom prst="roundRect">
            <a:avLst>
              <a:gd name="adj" fmla="val 4000"/>
            </a:avLst>
          </a:prstGeom>
          <a:solidFill>
            <a:srgbClr val="F7FAFD"/>
          </a:solidFill>
          <a:ln w="9525">
            <a:solidFill>
              <a:srgbClr val="D8E2EC"/>
            </a:solidFill>
            <a:prstDash val="solid"/>
          </a:ln>
        </p:spPr>
        <p:txBody>
          <a:bodyPr/>
          <a:lstStyle/>
          <a:p>
            <a:endParaRPr lang="en-US"/>
          </a:p>
        </p:txBody>
      </p:sp>
      <p:sp>
        <p:nvSpPr>
          <p:cNvPr id="20" name="Shape 15"/>
          <p:cNvSpPr/>
          <p:nvPr/>
        </p:nvSpPr>
        <p:spPr>
          <a:xfrm>
            <a:off x="6537960" y="405079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691579" y="4204411"/>
            <a:ext cx="332842" cy="332842"/>
          </a:xfrm>
          <a:prstGeom prst="rect">
            <a:avLst/>
          </a:prstGeom>
        </p:spPr>
      </p:pic>
      <p:sp>
        <p:nvSpPr>
          <p:cNvPr id="22" name="Text 16"/>
          <p:cNvSpPr/>
          <p:nvPr/>
        </p:nvSpPr>
        <p:spPr>
          <a:xfrm>
            <a:off x="7342632" y="4123944"/>
            <a:ext cx="4114800" cy="457200"/>
          </a:xfrm>
          <a:prstGeom prst="rect">
            <a:avLst/>
          </a:prstGeom>
          <a:noFill/>
          <a:ln/>
        </p:spPr>
        <p:txBody>
          <a:bodyPr wrap="square" lIns="0" tIns="0" rIns="0" bIns="0" rtlCol="0" anchor="ctr"/>
          <a:lstStyle/>
          <a:p>
            <a:pPr marL="0" indent="0">
              <a:buNone/>
            </a:pPr>
            <a:r>
              <a:rPr lang="en-US" sz="1600" b="1" dirty="0">
                <a:solidFill>
                  <a:srgbClr val="1A2733"/>
                </a:solidFill>
                <a:latin typeface="DM Sans" pitchFamily="34" charset="0"/>
                <a:ea typeface="DM Sans" pitchFamily="34" charset="-122"/>
                <a:cs typeface="DM Sans" pitchFamily="34" charset="-120"/>
              </a:rPr>
              <a:t>Combination</a:t>
            </a:r>
            <a:endParaRPr lang="en-US" sz="1600" dirty="0"/>
          </a:p>
        </p:txBody>
      </p:sp>
      <p:sp>
        <p:nvSpPr>
          <p:cNvPr id="23" name="Text 17"/>
          <p:cNvSpPr/>
          <p:nvPr/>
        </p:nvSpPr>
        <p:spPr>
          <a:xfrm>
            <a:off x="6537960" y="4754880"/>
            <a:ext cx="4800600" cy="77724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DM Sans" pitchFamily="34" charset="0"/>
                <a:ea typeface="DM Sans" pitchFamily="34" charset="-122"/>
                <a:cs typeface="DM Sans" pitchFamily="34" charset="-120"/>
              </a:rPr>
              <a:t>Mix any of the above. Common: a small lump sum at closing plus a line of credit reserved for the future.</a:t>
            </a:r>
            <a:endParaRPr lang="en-US" sz="1200" dirty="0"/>
          </a:p>
        </p:txBody>
      </p:sp>
      <p:sp>
        <p:nvSpPr>
          <p:cNvPr id="24" name="Text 18"/>
          <p:cNvSpPr/>
          <p:nvPr/>
        </p:nvSpPr>
        <p:spPr>
          <a:xfrm>
            <a:off x="548640" y="5897880"/>
            <a:ext cx="11064240" cy="365760"/>
          </a:xfrm>
          <a:prstGeom prst="rect">
            <a:avLst/>
          </a:prstGeom>
          <a:noFill/>
          <a:ln/>
        </p:spPr>
        <p:txBody>
          <a:bodyPr wrap="square" lIns="0" tIns="0" rIns="0" bIns="0" rtlCol="0" anchor="ctr"/>
          <a:lstStyle/>
          <a:p>
            <a:pPr marL="0" indent="0" algn="ctr">
              <a:buNone/>
            </a:pPr>
            <a:r>
              <a:rPr lang="en-US" sz="1300" i="1" dirty="0">
                <a:solidFill>
                  <a:srgbClr val="06559D"/>
                </a:solidFill>
                <a:latin typeface="DM Sans" pitchFamily="34" charset="0"/>
                <a:ea typeface="DM Sans" pitchFamily="34" charset="-122"/>
                <a:cs typeface="DM Sans" pitchFamily="34" charset="-120"/>
              </a:rPr>
              <a:t>The line of credit is what turns this from a loan into a planning tool. Next slide shows why.</a:t>
            </a:r>
            <a:endParaRPr lang="en-US" sz="1300" dirty="0"/>
          </a:p>
        </p:txBody>
      </p:sp>
      <p:sp>
        <p:nvSpPr>
          <p:cNvPr id="25" name="Text 19"/>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6" name="Text 20"/>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10</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1  ·  THE GROWTH FEATURE</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The Credit Line Grows — Regardless of Home Value</a:t>
            </a:r>
            <a:endParaRPr lang="en-US" sz="3200" dirty="0"/>
          </a:p>
        </p:txBody>
      </p:sp>
      <p:graphicFrame>
        <p:nvGraphicFramePr>
          <p:cNvPr id="4" name="Chart 0"/>
          <p:cNvGraphicFramePr/>
          <p:nvPr/>
        </p:nvGraphicFramePr>
        <p:xfrm>
          <a:off x="548640" y="1737360"/>
          <a:ext cx="676656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548640" y="5897880"/>
            <a:ext cx="6766560" cy="36576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62-year-old borrower, $1,209,800 home, 5.875% growth rate. Illustrative — growth will vary with rates.</a:t>
            </a:r>
            <a:endParaRPr lang="en-US" sz="1050" dirty="0"/>
          </a:p>
        </p:txBody>
      </p:sp>
      <p:sp>
        <p:nvSpPr>
          <p:cNvPr id="6" name="Text 3"/>
          <p:cNvSpPr/>
          <p:nvPr/>
        </p:nvSpPr>
        <p:spPr>
          <a:xfrm>
            <a:off x="7635240" y="1783080"/>
            <a:ext cx="4023360" cy="365760"/>
          </a:xfrm>
          <a:prstGeom prst="rect">
            <a:avLst/>
          </a:prstGeom>
          <a:noFill/>
          <a:ln/>
        </p:spPr>
        <p:txBody>
          <a:bodyPr wrap="square" lIns="0" tIns="0" rIns="0" bIns="0" rtlCol="0" anchor="ctr"/>
          <a:lstStyle/>
          <a:p>
            <a:pPr marL="0" indent="0">
              <a:buNone/>
            </a:pPr>
            <a:r>
              <a:rPr lang="en-US" sz="1550" b="1" dirty="0">
                <a:solidFill>
                  <a:srgbClr val="1A2733"/>
                </a:solidFill>
                <a:latin typeface="DM Sans" pitchFamily="34" charset="0"/>
                <a:ea typeface="DM Sans" pitchFamily="34" charset="-122"/>
                <a:cs typeface="DM Sans" pitchFamily="34" charset="-120"/>
              </a:rPr>
              <a:t>Three facts advisors should memorize</a:t>
            </a:r>
            <a:endParaRPr lang="en-US" sz="1550" dirty="0"/>
          </a:p>
        </p:txBody>
      </p:sp>
      <p:sp>
        <p:nvSpPr>
          <p:cNvPr id="7" name="Shape 4"/>
          <p:cNvSpPr/>
          <p:nvPr/>
        </p:nvSpPr>
        <p:spPr>
          <a:xfrm>
            <a:off x="7635240" y="2286000"/>
            <a:ext cx="3977640" cy="822960"/>
          </a:xfrm>
          <a:prstGeom prst="roundRect">
            <a:avLst>
              <a:gd name="adj" fmla="val 8889"/>
            </a:avLst>
          </a:prstGeom>
          <a:solidFill>
            <a:srgbClr val="EEF4FA"/>
          </a:solidFill>
          <a:ln w="9525">
            <a:solidFill>
              <a:srgbClr val="D8E2EC"/>
            </a:solidFill>
            <a:prstDash val="solid"/>
          </a:ln>
        </p:spPr>
        <p:txBody>
          <a:bodyPr/>
          <a:lstStyle/>
          <a:p>
            <a:endParaRPr lang="en-US"/>
          </a:p>
        </p:txBody>
      </p:sp>
      <p:sp>
        <p:nvSpPr>
          <p:cNvPr id="8" name="Text 5"/>
          <p:cNvSpPr/>
          <p:nvPr/>
        </p:nvSpPr>
        <p:spPr>
          <a:xfrm>
            <a:off x="7863840" y="2514600"/>
            <a:ext cx="365760" cy="365760"/>
          </a:xfrm>
          <a:prstGeom prst="rect">
            <a:avLst/>
          </a:prstGeom>
          <a:noFill/>
          <a:ln/>
        </p:spPr>
        <p:txBody>
          <a:bodyPr wrap="square" lIns="0" tIns="0" rIns="0" bIns="0" rtlCol="0" anchor="ctr"/>
          <a:lstStyle/>
          <a:p>
            <a:pPr marL="0" indent="0">
              <a:buNone/>
            </a:pPr>
            <a:r>
              <a:rPr lang="en-US" sz="1800" b="1" dirty="0">
                <a:solidFill>
                  <a:srgbClr val="E8A020"/>
                </a:solidFill>
                <a:latin typeface="DM Sans" pitchFamily="34" charset="0"/>
                <a:ea typeface="DM Sans" pitchFamily="34" charset="-122"/>
                <a:cs typeface="DM Sans" pitchFamily="34" charset="-120"/>
              </a:rPr>
              <a:t>1</a:t>
            </a:r>
            <a:endParaRPr lang="en-US" sz="1800" dirty="0"/>
          </a:p>
        </p:txBody>
      </p:sp>
      <p:sp>
        <p:nvSpPr>
          <p:cNvPr id="9" name="Text 6"/>
          <p:cNvSpPr/>
          <p:nvPr/>
        </p:nvSpPr>
        <p:spPr>
          <a:xfrm>
            <a:off x="8321040" y="2395728"/>
            <a:ext cx="3154680" cy="640080"/>
          </a:xfrm>
          <a:prstGeom prst="rect">
            <a:avLst/>
          </a:prstGeom>
          <a:noFill/>
          <a:ln/>
        </p:spPr>
        <p:txBody>
          <a:bodyPr wrap="square" lIns="0" tIns="0" rIns="0" bIns="0" rtlCol="0" anchor="ctr"/>
          <a:lstStyle/>
          <a:p>
            <a:pPr marL="0" indent="0">
              <a:buNone/>
            </a:pPr>
            <a:r>
              <a:rPr lang="en-US" sz="1200" dirty="0">
                <a:solidFill>
                  <a:srgbClr val="1A2733"/>
                </a:solidFill>
                <a:latin typeface="DM Sans" pitchFamily="34" charset="0"/>
                <a:ea typeface="DM Sans" pitchFamily="34" charset="-122"/>
                <a:cs typeface="DM Sans" pitchFamily="34" charset="-120"/>
              </a:rPr>
              <a:t>The line grows no matter what happens to the value of the home.</a:t>
            </a:r>
            <a:endParaRPr lang="en-US" sz="1200" dirty="0"/>
          </a:p>
        </p:txBody>
      </p:sp>
      <p:sp>
        <p:nvSpPr>
          <p:cNvPr id="10" name="Shape 7"/>
          <p:cNvSpPr/>
          <p:nvPr/>
        </p:nvSpPr>
        <p:spPr>
          <a:xfrm>
            <a:off x="7635240" y="3246120"/>
            <a:ext cx="3977640" cy="822960"/>
          </a:xfrm>
          <a:prstGeom prst="roundRect">
            <a:avLst>
              <a:gd name="adj" fmla="val 8889"/>
            </a:avLst>
          </a:prstGeom>
          <a:solidFill>
            <a:srgbClr val="EEF4FA"/>
          </a:solidFill>
          <a:ln w="9525">
            <a:solidFill>
              <a:srgbClr val="D8E2EC"/>
            </a:solidFill>
            <a:prstDash val="solid"/>
          </a:ln>
        </p:spPr>
        <p:txBody>
          <a:bodyPr/>
          <a:lstStyle/>
          <a:p>
            <a:endParaRPr lang="en-US"/>
          </a:p>
        </p:txBody>
      </p:sp>
      <p:sp>
        <p:nvSpPr>
          <p:cNvPr id="11" name="Text 8"/>
          <p:cNvSpPr/>
          <p:nvPr/>
        </p:nvSpPr>
        <p:spPr>
          <a:xfrm>
            <a:off x="7863840" y="3474720"/>
            <a:ext cx="365760" cy="365760"/>
          </a:xfrm>
          <a:prstGeom prst="rect">
            <a:avLst/>
          </a:prstGeom>
          <a:noFill/>
          <a:ln/>
        </p:spPr>
        <p:txBody>
          <a:bodyPr wrap="square" lIns="0" tIns="0" rIns="0" bIns="0" rtlCol="0" anchor="ctr"/>
          <a:lstStyle/>
          <a:p>
            <a:pPr marL="0" indent="0">
              <a:buNone/>
            </a:pPr>
            <a:r>
              <a:rPr lang="en-US" sz="1800" b="1" dirty="0">
                <a:solidFill>
                  <a:srgbClr val="E8A020"/>
                </a:solidFill>
                <a:latin typeface="DM Sans" pitchFamily="34" charset="0"/>
                <a:ea typeface="DM Sans" pitchFamily="34" charset="-122"/>
                <a:cs typeface="DM Sans" pitchFamily="34" charset="-120"/>
              </a:rPr>
              <a:t>2</a:t>
            </a:r>
            <a:endParaRPr lang="en-US" sz="1800" dirty="0"/>
          </a:p>
        </p:txBody>
      </p:sp>
      <p:sp>
        <p:nvSpPr>
          <p:cNvPr id="12" name="Text 9"/>
          <p:cNvSpPr/>
          <p:nvPr/>
        </p:nvSpPr>
        <p:spPr>
          <a:xfrm>
            <a:off x="8321040" y="3355848"/>
            <a:ext cx="3154680" cy="640080"/>
          </a:xfrm>
          <a:prstGeom prst="rect">
            <a:avLst/>
          </a:prstGeom>
          <a:noFill/>
          <a:ln/>
        </p:spPr>
        <p:txBody>
          <a:bodyPr wrap="square" lIns="0" tIns="0" rIns="0" bIns="0" rtlCol="0" anchor="ctr"/>
          <a:lstStyle/>
          <a:p>
            <a:pPr marL="0" indent="0">
              <a:buNone/>
            </a:pPr>
            <a:r>
              <a:rPr lang="en-US" sz="1200" dirty="0">
                <a:solidFill>
                  <a:srgbClr val="1A2733"/>
                </a:solidFill>
                <a:latin typeface="DM Sans" pitchFamily="34" charset="0"/>
                <a:ea typeface="DM Sans" pitchFamily="34" charset="-122"/>
                <a:cs typeface="DM Sans" pitchFamily="34" charset="-120"/>
              </a:rPr>
              <a:t>The line cannot be cancelled or frozen while terms are met.</a:t>
            </a:r>
            <a:endParaRPr lang="en-US" sz="1200" dirty="0"/>
          </a:p>
        </p:txBody>
      </p:sp>
      <p:sp>
        <p:nvSpPr>
          <p:cNvPr id="13" name="Shape 10"/>
          <p:cNvSpPr/>
          <p:nvPr/>
        </p:nvSpPr>
        <p:spPr>
          <a:xfrm>
            <a:off x="7635240" y="4206240"/>
            <a:ext cx="3977640" cy="822960"/>
          </a:xfrm>
          <a:prstGeom prst="roundRect">
            <a:avLst>
              <a:gd name="adj" fmla="val 8889"/>
            </a:avLst>
          </a:prstGeom>
          <a:solidFill>
            <a:srgbClr val="EEF4FA"/>
          </a:solidFill>
          <a:ln w="9525">
            <a:solidFill>
              <a:srgbClr val="D8E2EC"/>
            </a:solidFill>
            <a:prstDash val="solid"/>
          </a:ln>
        </p:spPr>
        <p:txBody>
          <a:bodyPr/>
          <a:lstStyle/>
          <a:p>
            <a:endParaRPr lang="en-US"/>
          </a:p>
        </p:txBody>
      </p:sp>
      <p:sp>
        <p:nvSpPr>
          <p:cNvPr id="14" name="Text 11"/>
          <p:cNvSpPr/>
          <p:nvPr/>
        </p:nvSpPr>
        <p:spPr>
          <a:xfrm>
            <a:off x="7863840" y="4434840"/>
            <a:ext cx="365760" cy="365760"/>
          </a:xfrm>
          <a:prstGeom prst="rect">
            <a:avLst/>
          </a:prstGeom>
          <a:noFill/>
          <a:ln/>
        </p:spPr>
        <p:txBody>
          <a:bodyPr wrap="square" lIns="0" tIns="0" rIns="0" bIns="0" rtlCol="0" anchor="ctr"/>
          <a:lstStyle/>
          <a:p>
            <a:pPr marL="0" indent="0">
              <a:buNone/>
            </a:pPr>
            <a:r>
              <a:rPr lang="en-US" sz="1800" b="1" dirty="0">
                <a:solidFill>
                  <a:srgbClr val="E8A020"/>
                </a:solidFill>
                <a:latin typeface="DM Sans" pitchFamily="34" charset="0"/>
                <a:ea typeface="DM Sans" pitchFamily="34" charset="-122"/>
                <a:cs typeface="DM Sans" pitchFamily="34" charset="-120"/>
              </a:rPr>
              <a:t>3</a:t>
            </a:r>
            <a:endParaRPr lang="en-US" sz="1800" dirty="0"/>
          </a:p>
        </p:txBody>
      </p:sp>
      <p:sp>
        <p:nvSpPr>
          <p:cNvPr id="15" name="Text 12"/>
          <p:cNvSpPr/>
          <p:nvPr/>
        </p:nvSpPr>
        <p:spPr>
          <a:xfrm>
            <a:off x="8321040" y="4315968"/>
            <a:ext cx="3154680" cy="640080"/>
          </a:xfrm>
          <a:prstGeom prst="rect">
            <a:avLst/>
          </a:prstGeom>
          <a:noFill/>
          <a:ln/>
        </p:spPr>
        <p:txBody>
          <a:bodyPr wrap="square" lIns="0" tIns="0" rIns="0" bIns="0" rtlCol="0" anchor="ctr"/>
          <a:lstStyle/>
          <a:p>
            <a:pPr marL="0" indent="0">
              <a:buNone/>
            </a:pPr>
            <a:r>
              <a:rPr lang="en-US" sz="1200" dirty="0">
                <a:solidFill>
                  <a:srgbClr val="1A2733"/>
                </a:solidFill>
                <a:latin typeface="DM Sans" pitchFamily="34" charset="0"/>
                <a:ea typeface="DM Sans" pitchFamily="34" charset="-122"/>
                <a:cs typeface="DM Sans" pitchFamily="34" charset="-120"/>
              </a:rPr>
              <a:t>No payments are required to keep it open.</a:t>
            </a:r>
            <a:endParaRPr lang="en-US" sz="1200" dirty="0"/>
          </a:p>
        </p:txBody>
      </p:sp>
      <p:sp>
        <p:nvSpPr>
          <p:cNvPr id="16" name="Shape 13"/>
          <p:cNvSpPr/>
          <p:nvPr/>
        </p:nvSpPr>
        <p:spPr>
          <a:xfrm>
            <a:off x="7635240" y="5257800"/>
            <a:ext cx="3977640" cy="868680"/>
          </a:xfrm>
          <a:prstGeom prst="roundRect">
            <a:avLst>
              <a:gd name="adj" fmla="val 8421"/>
            </a:avLst>
          </a:prstGeom>
          <a:solidFill>
            <a:srgbClr val="FDF3E1"/>
          </a:solidFill>
          <a:ln w="9525">
            <a:solidFill>
              <a:srgbClr val="E8A020"/>
            </a:solidFill>
            <a:prstDash val="solid"/>
          </a:ln>
        </p:spPr>
        <p:txBody>
          <a:bodyPr/>
          <a:lstStyle/>
          <a:p>
            <a:endParaRPr lang="en-US"/>
          </a:p>
        </p:txBody>
      </p:sp>
      <p:sp>
        <p:nvSpPr>
          <p:cNvPr id="17" name="Text 14"/>
          <p:cNvSpPr/>
          <p:nvPr/>
        </p:nvSpPr>
        <p:spPr>
          <a:xfrm>
            <a:off x="7863840" y="5376672"/>
            <a:ext cx="3566160" cy="640080"/>
          </a:xfrm>
          <a:prstGeom prst="rect">
            <a:avLst/>
          </a:prstGeom>
          <a:noFill/>
          <a:ln/>
        </p:spPr>
        <p:txBody>
          <a:bodyPr wrap="square" lIns="0" tIns="0" rIns="0" bIns="0" rtlCol="0" anchor="ctr"/>
          <a:lstStyle/>
          <a:p>
            <a:pPr marL="0" indent="0">
              <a:buNone/>
            </a:pPr>
            <a:r>
              <a:rPr lang="en-US" sz="1200" b="1" dirty="0">
                <a:solidFill>
                  <a:srgbClr val="1A2733"/>
                </a:solidFill>
                <a:latin typeface="DM Sans" pitchFamily="34" charset="0"/>
                <a:ea typeface="DM Sans" pitchFamily="34" charset="-122"/>
                <a:cs typeface="DM Sans" pitchFamily="34" charset="-120"/>
              </a:rPr>
              <a:t>The available line can exceed the home value it started against.</a:t>
            </a:r>
            <a:endParaRPr lang="en-US" sz="1200" dirty="0"/>
          </a:p>
        </p:txBody>
      </p:sp>
      <p:sp>
        <p:nvSpPr>
          <p:cNvPr id="18" name="Text 15"/>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19" name="Text 16"/>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11</a:t>
            </a:r>
            <a:endParaRPr lang="en-US" sz="800" dirty="0"/>
          </a:p>
        </p:txBody>
      </p:sp>
      <p:sp>
        <p:nvSpPr>
          <p:cNvPr id="9102" name="LendsightBadge"/>
          <p:cNvSpPr/>
          <p:nvPr/>
        </p:nvSpPr>
        <p:spPr>
          <a:xfrm>
            <a:off x="9555480" y="402336"/>
            <a:ext cx="2084831" cy="365760"/>
          </a:xfrm>
          <a:prstGeom prst="roundRect">
            <a:avLst>
              <a:gd name="adj" fmla="val 50000"/>
            </a:avLst>
          </a:prstGeom>
          <a:solidFill>
            <a:srgbClr val="FDF3E1"/>
          </a:solidFill>
          <a:ln w="13970">
            <a:solidFill>
              <a:srgbClr val="E8A020"/>
            </a:solidFill>
          </a:ln>
        </p:spPr>
        <p:txBody>
          <a:bodyPr lIns="0" rIns="0" anchor="ctr"/>
          <a:lstStyle/>
          <a:p>
            <a:pPr algn="ctr"/>
            <a:r>
              <a:rPr lang="en-US" sz="1000" b="1" spc="150" dirty="0">
                <a:solidFill>
                  <a:srgbClr val="8A5A00"/>
                </a:solidFill>
                <a:latin typeface="DM Sans"/>
              </a:rPr>
              <a:t>⚡ LENDSIGHT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1  ·  FULL DISCLOSURE</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What It Costs — and What the Borrower Owes the Deal</a:t>
            </a:r>
            <a:endParaRPr lang="en-US" sz="3200" dirty="0"/>
          </a:p>
        </p:txBody>
      </p:sp>
      <p:sp>
        <p:nvSpPr>
          <p:cNvPr id="4" name="Text 2"/>
          <p:cNvSpPr/>
          <p:nvPr/>
        </p:nvSpPr>
        <p:spPr>
          <a:xfrm>
            <a:off x="548640" y="1691640"/>
            <a:ext cx="5394960" cy="320040"/>
          </a:xfrm>
          <a:prstGeom prst="rect">
            <a:avLst/>
          </a:prstGeom>
          <a:noFill/>
          <a:ln/>
        </p:spPr>
        <p:txBody>
          <a:bodyPr wrap="square" lIns="0" tIns="0" rIns="0" bIns="0" rtlCol="0" anchor="ctr"/>
          <a:lstStyle/>
          <a:p>
            <a:pPr marL="0" indent="0">
              <a:buNone/>
            </a:pPr>
            <a:r>
              <a:rPr lang="en-US" sz="1500" b="1" dirty="0">
                <a:solidFill>
                  <a:srgbClr val="1A2733"/>
                </a:solidFill>
                <a:latin typeface="DM Sans" pitchFamily="34" charset="0"/>
                <a:ea typeface="DM Sans" pitchFamily="34" charset="-122"/>
                <a:cs typeface="DM Sans" pitchFamily="34" charset="-120"/>
              </a:rPr>
              <a:t>The costs, itemized</a:t>
            </a:r>
            <a:endParaRPr lang="en-US" sz="15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2103120"/>
          <a:ext cx="5394960" cy="914400"/>
        </p:xfrm>
        <a:graphic>
          <a:graphicData uri="http://schemas.openxmlformats.org/drawingml/2006/table">
            <a:tbl>
              <a:tblPr/>
              <a:tblGrid>
                <a:gridCol w="310896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tblGrid>
              <a:tr h="411480">
                <a:tc>
                  <a:txBody>
                    <a:bodyPr/>
                    <a:lstStyle/>
                    <a:p>
                      <a:pPr marL="0" indent="0">
                        <a:buNone/>
                      </a:pPr>
                      <a:r>
                        <a:rPr lang="en-US" sz="1150" b="1" dirty="0">
                          <a:solidFill>
                            <a:srgbClr val="FFFFFF"/>
                          </a:solidFill>
                          <a:latin typeface="DM Sans" pitchFamily="34" charset="0"/>
                          <a:ea typeface="DM Sans" pitchFamily="34" charset="-122"/>
                          <a:cs typeface="DM Sans" pitchFamily="34" charset="-120"/>
                        </a:rPr>
                        <a:t>Item</a:t>
                      </a:r>
                      <a:endParaRPr lang="en-US" sz="115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06559D"/>
                    </a:solidFill>
                  </a:tcPr>
                </a:tc>
                <a:tc>
                  <a:txBody>
                    <a:bodyPr/>
                    <a:lstStyle/>
                    <a:p>
                      <a:pPr marL="0" indent="0" algn="r">
                        <a:buNone/>
                      </a:pPr>
                      <a:r>
                        <a:rPr lang="en-US" sz="1150" b="1" dirty="0">
                          <a:solidFill>
                            <a:srgbClr val="FFFFFF"/>
                          </a:solidFill>
                          <a:latin typeface="DM Sans" pitchFamily="34" charset="0"/>
                          <a:ea typeface="DM Sans" pitchFamily="34" charset="-122"/>
                          <a:cs typeface="DM Sans" pitchFamily="34" charset="-120"/>
                        </a:rPr>
                        <a:t>Amount</a:t>
                      </a:r>
                      <a:endParaRPr lang="en-US" sz="115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06559D"/>
                    </a:solidFill>
                  </a:tcPr>
                </a:tc>
                <a:extLst>
                  <a:ext uri="{0D108BD9-81ED-4DB2-BD59-A6C34878D82A}">
                    <a16:rowId xmlns:a16="http://schemas.microsoft.com/office/drawing/2014/main" val="10000"/>
                  </a:ext>
                </a:extLst>
              </a:tr>
              <a:tr h="411480">
                <a:tc>
                  <a:txBody>
                    <a:bodyPr/>
                    <a:lstStyle/>
                    <a:p>
                      <a:pPr marL="0" indent="0">
                        <a:buNone/>
                      </a:pPr>
                      <a:r>
                        <a:rPr lang="en-US" sz="1100" dirty="0">
                          <a:solidFill>
                            <a:srgbClr val="1A2733"/>
                          </a:solidFill>
                          <a:latin typeface="DM Sans" pitchFamily="34" charset="0"/>
                          <a:ea typeface="DM Sans" pitchFamily="34" charset="-122"/>
                          <a:cs typeface="DM Sans" pitchFamily="34" charset="-120"/>
                        </a:rPr>
                        <a:t>Upfront MIP (FHA insurance)</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100" b="1" dirty="0">
                          <a:solidFill>
                            <a:srgbClr val="1A2733"/>
                          </a:solidFill>
                          <a:latin typeface="DM Sans" pitchFamily="34" charset="0"/>
                          <a:ea typeface="DM Sans" pitchFamily="34" charset="-122"/>
                          <a:cs typeface="DM Sans" pitchFamily="34" charset="-120"/>
                        </a:rPr>
                        <a:t>2% of home value</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1"/>
                  </a:ext>
                </a:extLst>
              </a:tr>
              <a:tr h="411480">
                <a:tc>
                  <a:txBody>
                    <a:bodyPr/>
                    <a:lstStyle/>
                    <a:p>
                      <a:pPr marL="0" indent="0">
                        <a:buNone/>
                      </a:pPr>
                      <a:r>
                        <a:rPr lang="en-US" sz="1100" dirty="0">
                          <a:solidFill>
                            <a:srgbClr val="1A2733"/>
                          </a:solidFill>
                          <a:latin typeface="DM Sans" pitchFamily="34" charset="0"/>
                          <a:ea typeface="DM Sans" pitchFamily="34" charset="-122"/>
                          <a:cs typeface="DM Sans" pitchFamily="34" charset="-120"/>
                        </a:rPr>
                        <a:t>Origination fee</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100" b="1" dirty="0">
                          <a:solidFill>
                            <a:srgbClr val="1A2733"/>
                          </a:solidFill>
                          <a:latin typeface="DM Sans" pitchFamily="34" charset="0"/>
                          <a:ea typeface="DM Sans" pitchFamily="34" charset="-122"/>
                          <a:cs typeface="DM Sans" pitchFamily="34" charset="-120"/>
                        </a:rPr>
                        <a:t>Up to $6,000 — HUD-capped</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11480">
                <a:tc>
                  <a:txBody>
                    <a:bodyPr/>
                    <a:lstStyle/>
                    <a:p>
                      <a:pPr marL="0" indent="0">
                        <a:buNone/>
                      </a:pPr>
                      <a:r>
                        <a:rPr lang="en-US" sz="1100" dirty="0">
                          <a:solidFill>
                            <a:srgbClr val="1A2733"/>
                          </a:solidFill>
                          <a:latin typeface="DM Sans" pitchFamily="34" charset="0"/>
                          <a:ea typeface="DM Sans" pitchFamily="34" charset="-122"/>
                          <a:cs typeface="DM Sans" pitchFamily="34" charset="-120"/>
                        </a:rPr>
                        <a:t>FHA appraisal</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100" b="1" dirty="0">
                          <a:solidFill>
                            <a:srgbClr val="1A2733"/>
                          </a:solidFill>
                          <a:latin typeface="DM Sans" pitchFamily="34" charset="0"/>
                          <a:ea typeface="DM Sans" pitchFamily="34" charset="-122"/>
                          <a:cs typeface="DM Sans" pitchFamily="34" charset="-120"/>
                        </a:rPr>
                        <a:t>$400–$700</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3"/>
                  </a:ext>
                </a:extLst>
              </a:tr>
              <a:tr h="411480">
                <a:tc>
                  <a:txBody>
                    <a:bodyPr/>
                    <a:lstStyle/>
                    <a:p>
                      <a:pPr marL="0" indent="0">
                        <a:buNone/>
                      </a:pPr>
                      <a:r>
                        <a:rPr lang="en-US" sz="1100" dirty="0">
                          <a:solidFill>
                            <a:srgbClr val="1A2733"/>
                          </a:solidFill>
                          <a:latin typeface="DM Sans" pitchFamily="34" charset="0"/>
                          <a:ea typeface="DM Sans" pitchFamily="34" charset="-122"/>
                          <a:cs typeface="DM Sans" pitchFamily="34" charset="-120"/>
                        </a:rPr>
                        <a:t>Title &amp; closing</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100" b="1" dirty="0">
                          <a:solidFill>
                            <a:srgbClr val="1A2733"/>
                          </a:solidFill>
                          <a:latin typeface="DM Sans" pitchFamily="34" charset="0"/>
                          <a:ea typeface="DM Sans" pitchFamily="34" charset="-122"/>
                          <a:cs typeface="DM Sans" pitchFamily="34" charset="-120"/>
                        </a:rPr>
                        <a:t>$1,500–$3,500</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11480">
                <a:tc>
                  <a:txBody>
                    <a:bodyPr/>
                    <a:lstStyle/>
                    <a:p>
                      <a:pPr marL="0" indent="0">
                        <a:buNone/>
                      </a:pPr>
                      <a:r>
                        <a:rPr lang="en-US" sz="1100" dirty="0">
                          <a:solidFill>
                            <a:srgbClr val="1A2733"/>
                          </a:solidFill>
                          <a:latin typeface="DM Sans" pitchFamily="34" charset="0"/>
                          <a:ea typeface="DM Sans" pitchFamily="34" charset="-122"/>
                          <a:cs typeface="DM Sans" pitchFamily="34" charset="-120"/>
                        </a:rPr>
                        <a:t>HUD counseling</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100" b="1" dirty="0">
                          <a:solidFill>
                            <a:srgbClr val="1A2733"/>
                          </a:solidFill>
                          <a:latin typeface="DM Sans" pitchFamily="34" charset="0"/>
                          <a:ea typeface="DM Sans" pitchFamily="34" charset="-122"/>
                          <a:cs typeface="DM Sans" pitchFamily="34" charset="-120"/>
                        </a:rPr>
                        <a:t>~$125</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5"/>
                  </a:ext>
                </a:extLst>
              </a:tr>
              <a:tr h="411480">
                <a:tc>
                  <a:txBody>
                    <a:bodyPr/>
                    <a:lstStyle/>
                    <a:p>
                      <a:pPr marL="0" indent="0">
                        <a:buNone/>
                      </a:pPr>
                      <a:r>
                        <a:rPr lang="en-US" sz="1100" dirty="0">
                          <a:solidFill>
                            <a:srgbClr val="1A2733"/>
                          </a:solidFill>
                          <a:latin typeface="DM Sans" pitchFamily="34" charset="0"/>
                          <a:ea typeface="DM Sans" pitchFamily="34" charset="-122"/>
                          <a:cs typeface="DM Sans" pitchFamily="34" charset="-120"/>
                        </a:rPr>
                        <a:t>Ongoing MIP</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100" b="1" dirty="0">
                          <a:solidFill>
                            <a:srgbClr val="1A2733"/>
                          </a:solidFill>
                          <a:latin typeface="DM Sans" pitchFamily="34" charset="0"/>
                          <a:ea typeface="DM Sans" pitchFamily="34" charset="-122"/>
                          <a:cs typeface="DM Sans" pitchFamily="34" charset="-120"/>
                        </a:rPr>
                        <a:t>0.5%/yr, accrues to balance</a:t>
                      </a:r>
                      <a:endParaRPr lang="en-US" sz="1100" dirty="0">
                        <a:latin typeface="DM Sans" charset="0"/>
                        <a:ea typeface="DM Sans" charset="0"/>
                        <a:cs typeface="DM Sans" charset="0"/>
                      </a:endParaRPr>
                    </a:p>
                  </a:txBody>
                  <a:tcPr marL="54864" marR="54864" marT="54864" marB="54864" anchor="ctr">
                    <a:lnL w="7620" cap="flat" cmpd="sng" algn="ctr">
                      <a:solidFill>
                        <a:srgbClr val="D8E2EC"/>
                      </a:solidFill>
                      <a:prstDash val="solid"/>
                      <a:round/>
                      <a:headEnd type="none" w="med" len="med"/>
                      <a:tailEnd type="none" w="med" len="med"/>
                    </a:lnL>
                    <a:lnR w="7620" cap="flat" cmpd="sng" algn="ctr">
                      <a:solidFill>
                        <a:srgbClr val="D8E2EC"/>
                      </a:solidFill>
                      <a:prstDash val="solid"/>
                      <a:round/>
                      <a:headEnd type="none" w="med" len="med"/>
                      <a:tailEnd type="none" w="med" len="med"/>
                    </a:lnR>
                    <a:lnT w="7620" cap="flat" cmpd="sng" algn="ctr">
                      <a:solidFill>
                        <a:srgbClr val="D8E2EC"/>
                      </a:solidFill>
                      <a:prstDash val="solid"/>
                      <a:round/>
                      <a:headEnd type="none" w="med" len="med"/>
                      <a:tailEnd type="none" w="med" len="med"/>
                    </a:lnT>
                    <a:lnB w="7620"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6" name="Shape 3"/>
          <p:cNvSpPr/>
          <p:nvPr/>
        </p:nvSpPr>
        <p:spPr>
          <a:xfrm>
            <a:off x="548640" y="5166360"/>
            <a:ext cx="5394960" cy="868680"/>
          </a:xfrm>
          <a:prstGeom prst="roundRect">
            <a:avLst>
              <a:gd name="adj" fmla="val 8421"/>
            </a:avLst>
          </a:prstGeom>
          <a:solidFill>
            <a:srgbClr val="EAF4EE"/>
          </a:solidFill>
          <a:ln w="9525">
            <a:solidFill>
              <a:srgbClr val="2E7D4F"/>
            </a:solidFill>
            <a:prstDash val="solid"/>
          </a:ln>
        </p:spPr>
        <p:txBody>
          <a:bodyPr/>
          <a:lstStyle/>
          <a:p>
            <a:endParaRPr lang="en-US"/>
          </a:p>
        </p:txBody>
      </p:sp>
      <p:sp>
        <p:nvSpPr>
          <p:cNvPr id="7" name="Text 4"/>
          <p:cNvSpPr/>
          <p:nvPr/>
        </p:nvSpPr>
        <p:spPr>
          <a:xfrm>
            <a:off x="822960" y="5303520"/>
            <a:ext cx="4892040" cy="658368"/>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DM Sans" pitchFamily="34" charset="0"/>
                <a:ea typeface="DM Sans" pitchFamily="34" charset="-122"/>
                <a:cs typeface="DM Sans" pitchFamily="34" charset="-120"/>
              </a:rPr>
              <a:t>Most costs are financed into the loan — $0 out of pocket at closing. The MIP is what buys the non-recourse guarantee.</a:t>
            </a:r>
            <a:endParaRPr lang="en-US" sz="1150" dirty="0"/>
          </a:p>
        </p:txBody>
      </p:sp>
      <p:sp>
        <p:nvSpPr>
          <p:cNvPr id="8" name="Text 5"/>
          <p:cNvSpPr/>
          <p:nvPr/>
        </p:nvSpPr>
        <p:spPr>
          <a:xfrm>
            <a:off x="6263640" y="1691640"/>
            <a:ext cx="5394960" cy="320040"/>
          </a:xfrm>
          <a:prstGeom prst="rect">
            <a:avLst/>
          </a:prstGeom>
          <a:noFill/>
          <a:ln/>
        </p:spPr>
        <p:txBody>
          <a:bodyPr wrap="square" lIns="0" tIns="0" rIns="0" bIns="0" rtlCol="0" anchor="ctr"/>
          <a:lstStyle/>
          <a:p>
            <a:pPr marL="0" indent="0">
              <a:buNone/>
            </a:pPr>
            <a:r>
              <a:rPr lang="en-US" sz="1500" b="1" dirty="0">
                <a:solidFill>
                  <a:srgbClr val="1A2733"/>
                </a:solidFill>
                <a:latin typeface="DM Sans" pitchFamily="34" charset="0"/>
                <a:ea typeface="DM Sans" pitchFamily="34" charset="-122"/>
                <a:cs typeface="DM Sans" pitchFamily="34" charset="-120"/>
              </a:rPr>
              <a:t>The three homeowner obligations</a:t>
            </a:r>
            <a:endParaRPr lang="en-US" sz="1500" dirty="0"/>
          </a:p>
        </p:txBody>
      </p:sp>
      <p:sp>
        <p:nvSpPr>
          <p:cNvPr id="9" name="Shape 6"/>
          <p:cNvSpPr/>
          <p:nvPr/>
        </p:nvSpPr>
        <p:spPr>
          <a:xfrm>
            <a:off x="6263640" y="2103120"/>
            <a:ext cx="5349240" cy="804672"/>
          </a:xfrm>
          <a:prstGeom prst="roundRect">
            <a:avLst>
              <a:gd name="adj" fmla="val 9091"/>
            </a:avLst>
          </a:prstGeom>
          <a:solidFill>
            <a:srgbClr val="F7FAFD"/>
          </a:solidFill>
          <a:ln w="9525">
            <a:solidFill>
              <a:srgbClr val="D8E2EC"/>
            </a:solidFill>
            <a:prstDash val="solid"/>
          </a:ln>
        </p:spPr>
        <p:txBody>
          <a:bodyPr/>
          <a:lstStyle/>
          <a:p>
            <a:endParaRPr lang="en-US"/>
          </a:p>
        </p:txBody>
      </p:sp>
      <p:sp>
        <p:nvSpPr>
          <p:cNvPr id="10" name="Shape 7"/>
          <p:cNvSpPr/>
          <p:nvPr/>
        </p:nvSpPr>
        <p:spPr>
          <a:xfrm>
            <a:off x="6537960" y="2231136"/>
            <a:ext cx="548640" cy="548640"/>
          </a:xfrm>
          <a:prstGeom prst="ellipse">
            <a:avLst/>
          </a:prstGeom>
          <a:solidFill>
            <a:srgbClr val="FDF3E1"/>
          </a:solidFill>
          <a:ln w="12700">
            <a:solidFill>
              <a:srgbClr val="E8A020"/>
            </a:solidFill>
            <a:prstDash val="solid"/>
          </a:ln>
        </p:spPr>
        <p:txBody>
          <a:bodyPr/>
          <a:lstStyle/>
          <a:p>
            <a:endParaRPr lang="en-US"/>
          </a:p>
        </p:txBody>
      </p:sp>
      <p:pic>
        <p:nvPicPr>
          <p:cNvPr id="11" name="Image 0" descr="preencoded.png"/>
          <p:cNvPicPr>
            <a:picLocks noChangeAspect="1"/>
          </p:cNvPicPr>
          <p:nvPr/>
        </p:nvPicPr>
        <p:blipFill>
          <a:blip r:embed="rId3"/>
          <a:stretch>
            <a:fillRect/>
          </a:stretch>
        </p:blipFill>
        <p:spPr>
          <a:xfrm>
            <a:off x="6669634" y="2362810"/>
            <a:ext cx="285293" cy="285293"/>
          </a:xfrm>
          <a:prstGeom prst="rect">
            <a:avLst/>
          </a:prstGeom>
        </p:spPr>
      </p:pic>
      <p:sp>
        <p:nvSpPr>
          <p:cNvPr id="12" name="Text 8"/>
          <p:cNvSpPr/>
          <p:nvPr/>
        </p:nvSpPr>
        <p:spPr>
          <a:xfrm>
            <a:off x="7269480" y="2212848"/>
            <a:ext cx="4206240" cy="310896"/>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Stay current on property taxes</a:t>
            </a:r>
            <a:endParaRPr lang="en-US" sz="1250" dirty="0"/>
          </a:p>
        </p:txBody>
      </p:sp>
      <p:sp>
        <p:nvSpPr>
          <p:cNvPr id="5" name="Text 9"/>
          <p:cNvSpPr/>
          <p:nvPr/>
        </p:nvSpPr>
        <p:spPr>
          <a:xfrm>
            <a:off x="7269480" y="2523744"/>
            <a:ext cx="4206240" cy="310896"/>
          </a:xfrm>
          <a:prstGeom prst="rect">
            <a:avLst/>
          </a:prstGeom>
          <a:noFill/>
          <a:ln/>
        </p:spPr>
        <p:txBody>
          <a:bodyPr wrap="square" lIns="0" tIns="0" rIns="0" bIns="0" rtlCol="0" anchor="ctr"/>
          <a:lstStyle/>
          <a:p>
            <a:pPr marL="0" indent="0">
              <a:buNone/>
            </a:pPr>
            <a:r>
              <a:rPr lang="en-US" sz="1100" dirty="0">
                <a:solidFill>
                  <a:srgbClr val="5A6B7A"/>
                </a:solidFill>
                <a:latin typeface="DM Sans" pitchFamily="34" charset="0"/>
                <a:ea typeface="DM Sans" pitchFamily="34" charset="-122"/>
                <a:cs typeface="DM Sans" pitchFamily="34" charset="-120"/>
              </a:rPr>
              <a:t>Falling behind can trigger default.</a:t>
            </a:r>
            <a:endParaRPr lang="en-US" sz="1100" dirty="0"/>
          </a:p>
        </p:txBody>
      </p:sp>
      <p:sp>
        <p:nvSpPr>
          <p:cNvPr id="14" name="Shape 10"/>
          <p:cNvSpPr/>
          <p:nvPr/>
        </p:nvSpPr>
        <p:spPr>
          <a:xfrm>
            <a:off x="6263640" y="3035808"/>
            <a:ext cx="5349240" cy="804672"/>
          </a:xfrm>
          <a:prstGeom prst="roundRect">
            <a:avLst>
              <a:gd name="adj" fmla="val 9091"/>
            </a:avLst>
          </a:prstGeom>
          <a:solidFill>
            <a:srgbClr val="F7FAFD"/>
          </a:solidFill>
          <a:ln w="9525">
            <a:solidFill>
              <a:srgbClr val="D8E2EC"/>
            </a:solidFill>
            <a:prstDash val="solid"/>
          </a:ln>
        </p:spPr>
        <p:txBody>
          <a:bodyPr/>
          <a:lstStyle/>
          <a:p>
            <a:endParaRPr lang="en-US"/>
          </a:p>
        </p:txBody>
      </p:sp>
      <p:sp>
        <p:nvSpPr>
          <p:cNvPr id="15" name="Shape 11"/>
          <p:cNvSpPr/>
          <p:nvPr/>
        </p:nvSpPr>
        <p:spPr>
          <a:xfrm>
            <a:off x="6537960" y="3163824"/>
            <a:ext cx="548640" cy="548640"/>
          </a:xfrm>
          <a:prstGeom prst="ellipse">
            <a:avLst/>
          </a:prstGeom>
          <a:solidFill>
            <a:srgbClr val="FDF3E1"/>
          </a:solidFill>
          <a:ln w="12700">
            <a:solidFill>
              <a:srgbClr val="E8A020"/>
            </a:solidFill>
            <a:prstDash val="solid"/>
          </a:ln>
        </p:spPr>
        <p:txBody>
          <a:bodyPr/>
          <a:lstStyle/>
          <a:p>
            <a:endParaRPr lang="en-US"/>
          </a:p>
        </p:txBody>
      </p:sp>
      <p:pic>
        <p:nvPicPr>
          <p:cNvPr id="16" name="Image 1" descr="preencoded.png"/>
          <p:cNvPicPr>
            <a:picLocks noChangeAspect="1"/>
          </p:cNvPicPr>
          <p:nvPr/>
        </p:nvPicPr>
        <p:blipFill>
          <a:blip r:embed="rId4"/>
          <a:stretch>
            <a:fillRect/>
          </a:stretch>
        </p:blipFill>
        <p:spPr>
          <a:xfrm>
            <a:off x="6669634" y="3295498"/>
            <a:ext cx="285293" cy="285293"/>
          </a:xfrm>
          <a:prstGeom prst="rect">
            <a:avLst/>
          </a:prstGeom>
        </p:spPr>
      </p:pic>
      <p:sp>
        <p:nvSpPr>
          <p:cNvPr id="17" name="Text 12"/>
          <p:cNvSpPr/>
          <p:nvPr/>
        </p:nvSpPr>
        <p:spPr>
          <a:xfrm>
            <a:off x="7269480" y="3145536"/>
            <a:ext cx="4206240" cy="310896"/>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Keep homeowners insurance active</a:t>
            </a:r>
            <a:endParaRPr lang="en-US" sz="1250" dirty="0"/>
          </a:p>
        </p:txBody>
      </p:sp>
      <p:sp>
        <p:nvSpPr>
          <p:cNvPr id="18" name="Text 13"/>
          <p:cNvSpPr/>
          <p:nvPr/>
        </p:nvSpPr>
        <p:spPr>
          <a:xfrm>
            <a:off x="7269480" y="3456432"/>
            <a:ext cx="4206240" cy="310896"/>
          </a:xfrm>
          <a:prstGeom prst="rect">
            <a:avLst/>
          </a:prstGeom>
          <a:noFill/>
          <a:ln/>
        </p:spPr>
        <p:txBody>
          <a:bodyPr wrap="square" lIns="0" tIns="0" rIns="0" bIns="0" rtlCol="0" anchor="ctr"/>
          <a:lstStyle/>
          <a:p>
            <a:pPr marL="0" indent="0">
              <a:buNone/>
            </a:pPr>
            <a:r>
              <a:rPr lang="en-US" sz="1100" dirty="0">
                <a:solidFill>
                  <a:srgbClr val="5A6B7A"/>
                </a:solidFill>
                <a:latin typeface="DM Sans" pitchFamily="34" charset="0"/>
                <a:ea typeface="DM Sans" pitchFamily="34" charset="-122"/>
                <a:cs typeface="DM Sans" pitchFamily="34" charset="-120"/>
              </a:rPr>
              <a:t>Adequate coverage at all times.</a:t>
            </a:r>
            <a:endParaRPr lang="en-US" sz="1100" dirty="0"/>
          </a:p>
        </p:txBody>
      </p:sp>
      <p:sp>
        <p:nvSpPr>
          <p:cNvPr id="19" name="Shape 14"/>
          <p:cNvSpPr/>
          <p:nvPr/>
        </p:nvSpPr>
        <p:spPr>
          <a:xfrm>
            <a:off x="6263640" y="3968496"/>
            <a:ext cx="5349240" cy="804672"/>
          </a:xfrm>
          <a:prstGeom prst="roundRect">
            <a:avLst>
              <a:gd name="adj" fmla="val 9091"/>
            </a:avLst>
          </a:prstGeom>
          <a:solidFill>
            <a:srgbClr val="F7FAFD"/>
          </a:solidFill>
          <a:ln w="9525">
            <a:solidFill>
              <a:srgbClr val="D8E2EC"/>
            </a:solidFill>
            <a:prstDash val="solid"/>
          </a:ln>
        </p:spPr>
        <p:txBody>
          <a:bodyPr/>
          <a:lstStyle/>
          <a:p>
            <a:endParaRPr lang="en-US"/>
          </a:p>
        </p:txBody>
      </p:sp>
      <p:sp>
        <p:nvSpPr>
          <p:cNvPr id="20" name="Shape 15"/>
          <p:cNvSpPr/>
          <p:nvPr/>
        </p:nvSpPr>
        <p:spPr>
          <a:xfrm>
            <a:off x="6537960" y="4096512"/>
            <a:ext cx="548640" cy="548640"/>
          </a:xfrm>
          <a:prstGeom prst="ellipse">
            <a:avLst/>
          </a:prstGeom>
          <a:solidFill>
            <a:srgbClr val="FDF3E1"/>
          </a:solidFill>
          <a:ln w="12700">
            <a:solidFill>
              <a:srgbClr val="E8A020"/>
            </a:solidFill>
            <a:prstDash val="solid"/>
          </a:ln>
        </p:spPr>
        <p:txBody>
          <a:bodyPr/>
          <a:lstStyle/>
          <a:p>
            <a:endParaRPr lang="en-US"/>
          </a:p>
        </p:txBody>
      </p:sp>
      <p:pic>
        <p:nvPicPr>
          <p:cNvPr id="21" name="Image 2" descr="preencoded.png"/>
          <p:cNvPicPr>
            <a:picLocks noChangeAspect="1"/>
          </p:cNvPicPr>
          <p:nvPr/>
        </p:nvPicPr>
        <p:blipFill>
          <a:blip r:embed="rId5"/>
          <a:stretch>
            <a:fillRect/>
          </a:stretch>
        </p:blipFill>
        <p:spPr>
          <a:xfrm>
            <a:off x="6669634" y="4228186"/>
            <a:ext cx="285293" cy="285293"/>
          </a:xfrm>
          <a:prstGeom prst="rect">
            <a:avLst/>
          </a:prstGeom>
        </p:spPr>
      </p:pic>
      <p:sp>
        <p:nvSpPr>
          <p:cNvPr id="22" name="Text 16"/>
          <p:cNvSpPr/>
          <p:nvPr/>
        </p:nvSpPr>
        <p:spPr>
          <a:xfrm>
            <a:off x="7269480" y="4078224"/>
            <a:ext cx="4206240" cy="310896"/>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Maintain the home</a:t>
            </a:r>
            <a:endParaRPr lang="en-US" sz="1250" dirty="0"/>
          </a:p>
        </p:txBody>
      </p:sp>
      <p:sp>
        <p:nvSpPr>
          <p:cNvPr id="23" name="Text 17"/>
          <p:cNvSpPr/>
          <p:nvPr/>
        </p:nvSpPr>
        <p:spPr>
          <a:xfrm>
            <a:off x="7269480" y="4389120"/>
            <a:ext cx="4206240" cy="310896"/>
          </a:xfrm>
          <a:prstGeom prst="rect">
            <a:avLst/>
          </a:prstGeom>
          <a:noFill/>
          <a:ln/>
        </p:spPr>
        <p:txBody>
          <a:bodyPr wrap="square" lIns="0" tIns="0" rIns="0" bIns="0" rtlCol="0" anchor="ctr"/>
          <a:lstStyle/>
          <a:p>
            <a:pPr marL="0" indent="0">
              <a:buNone/>
            </a:pPr>
            <a:r>
              <a:rPr lang="en-US" sz="1100" dirty="0">
                <a:solidFill>
                  <a:srgbClr val="5A6B7A"/>
                </a:solidFill>
                <a:latin typeface="DM Sans" pitchFamily="34" charset="0"/>
                <a:ea typeface="DM Sans" pitchFamily="34" charset="-122"/>
                <a:cs typeface="DM Sans" pitchFamily="34" charset="-120"/>
              </a:rPr>
              <a:t>Reasonable condition; fix issues early.</a:t>
            </a:r>
            <a:endParaRPr lang="en-US" sz="1100" dirty="0"/>
          </a:p>
        </p:txBody>
      </p:sp>
      <p:sp>
        <p:nvSpPr>
          <p:cNvPr id="24" name="Shape 18"/>
          <p:cNvSpPr/>
          <p:nvPr/>
        </p:nvSpPr>
        <p:spPr>
          <a:xfrm>
            <a:off x="6263640" y="5166360"/>
            <a:ext cx="5349240" cy="868680"/>
          </a:xfrm>
          <a:prstGeom prst="roundRect">
            <a:avLst>
              <a:gd name="adj" fmla="val 8421"/>
            </a:avLst>
          </a:prstGeom>
          <a:solidFill>
            <a:srgbClr val="EEF4FA"/>
          </a:solidFill>
          <a:ln w="9525">
            <a:solidFill>
              <a:srgbClr val="06559D"/>
            </a:solidFill>
            <a:prstDash val="solid"/>
          </a:ln>
        </p:spPr>
        <p:txBody>
          <a:bodyPr/>
          <a:lstStyle/>
          <a:p>
            <a:endParaRPr lang="en-US"/>
          </a:p>
        </p:txBody>
      </p:sp>
      <p:sp>
        <p:nvSpPr>
          <p:cNvPr id="25" name="Text 19"/>
          <p:cNvSpPr/>
          <p:nvPr/>
        </p:nvSpPr>
        <p:spPr>
          <a:xfrm>
            <a:off x="6537960" y="5303520"/>
            <a:ext cx="4846320" cy="658368"/>
          </a:xfrm>
          <a:prstGeom prst="rect">
            <a:avLst/>
          </a:prstGeom>
          <a:noFill/>
          <a:ln/>
        </p:spPr>
        <p:txBody>
          <a:bodyPr wrap="square" lIns="0" tIns="0" rIns="0" bIns="0" rtlCol="0" anchor="ctr"/>
          <a:lstStyle/>
          <a:p>
            <a:pPr marL="0" indent="0">
              <a:lnSpc>
                <a:spcPts val="1500"/>
              </a:lnSpc>
              <a:buNone/>
            </a:pPr>
            <a:r>
              <a:rPr lang="en-US" sz="1150" b="1" dirty="0">
                <a:solidFill>
                  <a:srgbClr val="06559D"/>
                </a:solidFill>
                <a:latin typeface="DM Sans" pitchFamily="34" charset="0"/>
                <a:ea typeface="DM Sans" pitchFamily="34" charset="-122"/>
                <a:cs typeface="DM Sans" pitchFamily="34" charset="-120"/>
              </a:rPr>
              <a:t>LESA safety net: </a:t>
            </a:r>
            <a:r>
              <a:rPr lang="en-US" sz="1150" dirty="0">
                <a:solidFill>
                  <a:srgbClr val="1A2733"/>
                </a:solidFill>
                <a:latin typeface="DM Sans" pitchFamily="34" charset="0"/>
                <a:ea typeface="DM Sans" pitchFamily="34" charset="-122"/>
                <a:cs typeface="DM Sans" pitchFamily="34" charset="-120"/>
              </a:rPr>
              <a:t>if the assessment flags risk, a set-aside pays taxes and insurance automatically from loan proceeds.</a:t>
            </a:r>
            <a:endParaRPr lang="en-US" sz="1150" dirty="0"/>
          </a:p>
        </p:txBody>
      </p:sp>
      <p:sp>
        <p:nvSpPr>
          <p:cNvPr id="26" name="Text 20"/>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7" name="Text 21"/>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12</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2A4A"/>
        </a:solidFill>
        <a:effectLst/>
      </p:bgPr>
    </p:bg>
    <p:spTree>
      <p:nvGrpSpPr>
        <p:cNvPr id="1" name=""/>
        <p:cNvGrpSpPr/>
        <p:nvPr/>
      </p:nvGrpSpPr>
      <p:grpSpPr>
        <a:xfrm>
          <a:off x="0" y="0"/>
          <a:ext cx="0" cy="0"/>
          <a:chOff x="0" y="0"/>
          <a:chExt cx="0" cy="0"/>
        </a:xfrm>
      </p:grpSpPr>
      <p:sp>
        <p:nvSpPr>
          <p:cNvPr id="2" name="Shape 0"/>
          <p:cNvSpPr/>
          <p:nvPr/>
        </p:nvSpPr>
        <p:spPr>
          <a:xfrm>
            <a:off x="8869680" y="-2377440"/>
            <a:ext cx="7315200" cy="7315200"/>
          </a:xfrm>
          <a:prstGeom prst="ellipse">
            <a:avLst/>
          </a:prstGeom>
          <a:solidFill>
            <a:srgbClr val="C0392B">
              <a:alpha val="22000"/>
            </a:srgbClr>
          </a:solidFill>
          <a:ln w="12700">
            <a:solidFill>
              <a:srgbClr val="C0392B"/>
            </a:solidFill>
            <a:prstDash val="solid"/>
          </a:ln>
        </p:spPr>
        <p:txBody>
          <a:bodyPr/>
          <a:lstStyle/>
          <a:p>
            <a:endParaRPr lang="en-US"/>
          </a:p>
        </p:txBody>
      </p:sp>
      <p:sp>
        <p:nvSpPr>
          <p:cNvPr id="3" name="Text 1"/>
          <p:cNvSpPr/>
          <p:nvPr/>
        </p:nvSpPr>
        <p:spPr>
          <a:xfrm>
            <a:off x="822960" y="1920240"/>
            <a:ext cx="7315200" cy="365760"/>
          </a:xfrm>
          <a:prstGeom prst="rect">
            <a:avLst/>
          </a:prstGeom>
          <a:noFill/>
          <a:ln/>
        </p:spPr>
        <p:txBody>
          <a:bodyPr wrap="square" lIns="0" tIns="0" rIns="0" bIns="0" rtlCol="0" anchor="ctr"/>
          <a:lstStyle/>
          <a:p>
            <a:pPr marL="0" indent="0">
              <a:buNone/>
            </a:pPr>
            <a:r>
              <a:rPr lang="en-US" sz="1600" b="1" kern="0" spc="400" dirty="0">
                <a:solidFill>
                  <a:srgbClr val="E8A020"/>
                </a:solidFill>
                <a:latin typeface="DM Sans" pitchFamily="34" charset="0"/>
                <a:ea typeface="DM Sans" pitchFamily="34" charset="-122"/>
                <a:cs typeface="DM Sans" pitchFamily="34" charset="-120"/>
              </a:rPr>
              <a:t>PART TWO</a:t>
            </a:r>
            <a:endParaRPr lang="en-US" sz="1600" dirty="0"/>
          </a:p>
        </p:txBody>
      </p:sp>
      <p:sp>
        <p:nvSpPr>
          <p:cNvPr id="4" name="Text 2"/>
          <p:cNvSpPr/>
          <p:nvPr/>
        </p:nvSpPr>
        <p:spPr>
          <a:xfrm>
            <a:off x="822960" y="2377440"/>
            <a:ext cx="10241280" cy="914400"/>
          </a:xfrm>
          <a:prstGeom prst="rect">
            <a:avLst/>
          </a:prstGeom>
          <a:noFill/>
          <a:ln/>
        </p:spPr>
        <p:txBody>
          <a:bodyPr wrap="square" lIns="0" tIns="0" rIns="0" bIns="0" rtlCol="0" anchor="ctr"/>
          <a:lstStyle/>
          <a:p>
            <a:pPr marL="0" indent="0">
              <a:buNone/>
            </a:pPr>
            <a:r>
              <a:rPr lang="en-US" sz="4400" b="1" dirty="0">
                <a:solidFill>
                  <a:srgbClr val="FFFFFF"/>
                </a:solidFill>
                <a:latin typeface="DM Sans" pitchFamily="34" charset="0"/>
                <a:ea typeface="DM Sans" pitchFamily="34" charset="-122"/>
                <a:cs typeface="DM Sans" pitchFamily="34" charset="-120"/>
              </a:rPr>
              <a:t>When the Answer Is No</a:t>
            </a:r>
            <a:endParaRPr lang="en-US" sz="4400" dirty="0"/>
          </a:p>
        </p:txBody>
      </p:sp>
      <p:sp>
        <p:nvSpPr>
          <p:cNvPr id="5" name="Text 3"/>
          <p:cNvSpPr/>
          <p:nvPr/>
        </p:nvSpPr>
        <p:spPr>
          <a:xfrm>
            <a:off x="822960" y="3474720"/>
            <a:ext cx="9692640" cy="914400"/>
          </a:xfrm>
          <a:prstGeom prst="rect">
            <a:avLst/>
          </a:prstGeom>
          <a:noFill/>
          <a:ln/>
        </p:spPr>
        <p:txBody>
          <a:bodyPr wrap="square" lIns="0" tIns="0" rIns="0" bIns="0" rtlCol="0" anchor="ctr"/>
          <a:lstStyle/>
          <a:p>
            <a:pPr marL="0" indent="0">
              <a:lnSpc>
                <a:spcPts val="2600"/>
              </a:lnSpc>
              <a:buNone/>
            </a:pPr>
            <a:r>
              <a:rPr lang="en-US" sz="1800" dirty="0">
                <a:solidFill>
                  <a:srgbClr val="CADCFC"/>
                </a:solidFill>
                <a:latin typeface="DM Sans" pitchFamily="34" charset="0"/>
                <a:ea typeface="DM Sans" pitchFamily="34" charset="-122"/>
                <a:cs typeface="DM Sans" pitchFamily="34" charset="-120"/>
              </a:rPr>
              <a:t>The section most reverse mortgage presentations skip.</a:t>
            </a:r>
            <a:endParaRPr lang="en-US" sz="1800" dirty="0"/>
          </a:p>
          <a:p>
            <a:pPr marL="0" indent="0">
              <a:lnSpc>
                <a:spcPts val="2600"/>
              </a:lnSpc>
              <a:buNone/>
            </a:pPr>
            <a:r>
              <a:rPr lang="en-US" sz="1800" dirty="0">
                <a:solidFill>
                  <a:srgbClr val="CADCFC"/>
                </a:solidFill>
                <a:latin typeface="DM Sans" pitchFamily="34" charset="0"/>
                <a:ea typeface="DM Sans" pitchFamily="34" charset="-122"/>
                <a:cs typeface="DM Sans" pitchFamily="34" charset="-120"/>
              </a:rPr>
              <a:t>Eight red flags that should end the conversation — before an application ever starts.</a:t>
            </a:r>
            <a:endParaRPr lang="en-US" sz="1800" dirty="0"/>
          </a:p>
        </p:txBody>
      </p:sp>
      <p:sp>
        <p:nvSpPr>
          <p:cNvPr id="6" name="Shape 4"/>
          <p:cNvSpPr/>
          <p:nvPr/>
        </p:nvSpPr>
        <p:spPr>
          <a:xfrm>
            <a:off x="822960" y="4617720"/>
            <a:ext cx="2286000" cy="457200"/>
          </a:xfrm>
          <a:prstGeom prst="roundRect">
            <a:avLst>
              <a:gd name="adj" fmla="val 50000"/>
            </a:avLst>
          </a:prstGeom>
          <a:solidFill>
            <a:srgbClr val="0A2A4A">
              <a:alpha val="0"/>
            </a:srgbClr>
          </a:solidFill>
          <a:ln w="15240">
            <a:solidFill>
              <a:srgbClr val="E8A020"/>
            </a:solidFill>
            <a:prstDash val="solid"/>
          </a:ln>
        </p:spPr>
        <p:txBody>
          <a:bodyPr/>
          <a:lstStyle/>
          <a:p>
            <a:endParaRPr lang="en-US"/>
          </a:p>
        </p:txBody>
      </p:sp>
      <p:sp>
        <p:nvSpPr>
          <p:cNvPr id="7" name="Text 5"/>
          <p:cNvSpPr/>
          <p:nvPr/>
        </p:nvSpPr>
        <p:spPr>
          <a:xfrm>
            <a:off x="822960" y="4617720"/>
            <a:ext cx="2286000" cy="457200"/>
          </a:xfrm>
          <a:prstGeom prst="rect">
            <a:avLst/>
          </a:prstGeom>
          <a:noFill/>
          <a:ln/>
        </p:spPr>
        <p:txBody>
          <a:bodyPr wrap="square" lIns="0" tIns="0" rIns="0" bIns="0" rtlCol="0" anchor="ctr"/>
          <a:lstStyle/>
          <a:p>
            <a:pPr marL="0" indent="0" algn="ctr">
              <a:buNone/>
            </a:pPr>
            <a:r>
              <a:rPr lang="en-US" sz="1100" b="1" kern="0" spc="200" dirty="0">
                <a:solidFill>
                  <a:srgbClr val="E8A020"/>
                </a:solidFill>
                <a:latin typeface="DM Sans" pitchFamily="34" charset="0"/>
                <a:ea typeface="DM Sans" pitchFamily="34" charset="-122"/>
                <a:cs typeface="DM Sans" pitchFamily="34" charset="-120"/>
              </a:rPr>
              <a:t>≈ 10 MINUTES</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C0392B"/>
                </a:solidFill>
                <a:latin typeface="DM Sans" pitchFamily="34" charset="0"/>
                <a:ea typeface="DM Sans" pitchFamily="34" charset="-122"/>
                <a:cs typeface="DM Sans" pitchFamily="34" charset="-120"/>
              </a:rPr>
              <a:t>PART 2  ·  THE SCREEN</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Eight Red Flags: When to Steer a Client Away</a:t>
            </a:r>
            <a:endParaRPr lang="en-US" sz="3200" dirty="0"/>
          </a:p>
        </p:txBody>
      </p:sp>
      <p:sp>
        <p:nvSpPr>
          <p:cNvPr id="4" name="Shape 2"/>
          <p:cNvSpPr/>
          <p:nvPr/>
        </p:nvSpPr>
        <p:spPr>
          <a:xfrm>
            <a:off x="548640" y="1783080"/>
            <a:ext cx="2651760" cy="1920240"/>
          </a:xfrm>
          <a:prstGeom prst="roundRect">
            <a:avLst>
              <a:gd name="adj" fmla="val 3810"/>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04672" y="2011680"/>
            <a:ext cx="548640" cy="548640"/>
          </a:xfrm>
          <a:prstGeom prst="ellipse">
            <a:avLst/>
          </a:prstGeom>
          <a:solidFill>
            <a:srgbClr val="FBEEEA"/>
          </a:solidFill>
          <a:ln w="12700">
            <a:solidFill>
              <a:srgbClr val="C0392B"/>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36346" y="2143354"/>
            <a:ext cx="285293" cy="285293"/>
          </a:xfrm>
          <a:prstGeom prst="rect">
            <a:avLst/>
          </a:prstGeom>
        </p:spPr>
      </p:pic>
      <p:sp>
        <p:nvSpPr>
          <p:cNvPr id="7" name="Text 4"/>
          <p:cNvSpPr/>
          <p:nvPr/>
        </p:nvSpPr>
        <p:spPr>
          <a:xfrm>
            <a:off x="2606040" y="2039112"/>
            <a:ext cx="411480" cy="411480"/>
          </a:xfrm>
          <a:prstGeom prst="rect">
            <a:avLst/>
          </a:prstGeom>
          <a:noFill/>
          <a:ln/>
        </p:spPr>
        <p:txBody>
          <a:bodyPr wrap="square" lIns="0" tIns="0" rIns="0" bIns="0" rtlCol="0" anchor="ctr"/>
          <a:lstStyle/>
          <a:p>
            <a:pPr marL="0" indent="0" algn="r">
              <a:buNone/>
            </a:pPr>
            <a:r>
              <a:rPr lang="en-US" sz="2000" b="1" dirty="0">
                <a:solidFill>
                  <a:srgbClr val="D8E2EC"/>
                </a:solidFill>
                <a:latin typeface="DM Sans" pitchFamily="34" charset="0"/>
                <a:ea typeface="DM Sans" pitchFamily="34" charset="-122"/>
                <a:cs typeface="DM Sans" pitchFamily="34" charset="-120"/>
              </a:rPr>
              <a:t>1</a:t>
            </a:r>
            <a:endParaRPr lang="en-US" sz="2000" dirty="0"/>
          </a:p>
        </p:txBody>
      </p:sp>
      <p:sp>
        <p:nvSpPr>
          <p:cNvPr id="8" name="Text 5"/>
          <p:cNvSpPr/>
          <p:nvPr/>
        </p:nvSpPr>
        <p:spPr>
          <a:xfrm>
            <a:off x="804672" y="2697480"/>
            <a:ext cx="2194560" cy="548640"/>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Moving within 3–5 years</a:t>
            </a:r>
            <a:endParaRPr lang="en-US" sz="1250" dirty="0"/>
          </a:p>
        </p:txBody>
      </p:sp>
      <p:sp>
        <p:nvSpPr>
          <p:cNvPr id="9" name="Text 6"/>
          <p:cNvSpPr/>
          <p:nvPr/>
        </p:nvSpPr>
        <p:spPr>
          <a:xfrm>
            <a:off x="804672" y="3200400"/>
            <a:ext cx="2194560" cy="45720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Upfront costs need time to amortize.</a:t>
            </a:r>
            <a:endParaRPr lang="en-US" sz="1050" dirty="0"/>
          </a:p>
        </p:txBody>
      </p:sp>
      <p:sp>
        <p:nvSpPr>
          <p:cNvPr id="10" name="Shape 7"/>
          <p:cNvSpPr/>
          <p:nvPr/>
        </p:nvSpPr>
        <p:spPr>
          <a:xfrm>
            <a:off x="3410712" y="1783080"/>
            <a:ext cx="2651760" cy="1920240"/>
          </a:xfrm>
          <a:prstGeom prst="roundRect">
            <a:avLst>
              <a:gd name="adj" fmla="val 3810"/>
            </a:avLst>
          </a:prstGeom>
          <a:solidFill>
            <a:srgbClr val="F7FAFD"/>
          </a:solidFill>
          <a:ln w="9525">
            <a:solidFill>
              <a:srgbClr val="D8E2EC"/>
            </a:solidFill>
            <a:prstDash val="solid"/>
          </a:ln>
        </p:spPr>
        <p:txBody>
          <a:bodyPr/>
          <a:lstStyle/>
          <a:p>
            <a:endParaRPr lang="en-US"/>
          </a:p>
        </p:txBody>
      </p:sp>
      <p:sp>
        <p:nvSpPr>
          <p:cNvPr id="11" name="Shape 8"/>
          <p:cNvSpPr/>
          <p:nvPr/>
        </p:nvSpPr>
        <p:spPr>
          <a:xfrm>
            <a:off x="3666744" y="2011680"/>
            <a:ext cx="548640" cy="548640"/>
          </a:xfrm>
          <a:prstGeom prst="ellipse">
            <a:avLst/>
          </a:prstGeom>
          <a:solidFill>
            <a:srgbClr val="FBEEEA"/>
          </a:solidFill>
          <a:ln w="12700">
            <a:solidFill>
              <a:srgbClr val="C0392B"/>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3798418" y="2143354"/>
            <a:ext cx="285293" cy="285293"/>
          </a:xfrm>
          <a:prstGeom prst="rect">
            <a:avLst/>
          </a:prstGeom>
        </p:spPr>
      </p:pic>
      <p:sp>
        <p:nvSpPr>
          <p:cNvPr id="13" name="Text 9"/>
          <p:cNvSpPr/>
          <p:nvPr/>
        </p:nvSpPr>
        <p:spPr>
          <a:xfrm>
            <a:off x="5468112" y="2039112"/>
            <a:ext cx="411480" cy="411480"/>
          </a:xfrm>
          <a:prstGeom prst="rect">
            <a:avLst/>
          </a:prstGeom>
          <a:noFill/>
          <a:ln/>
        </p:spPr>
        <p:txBody>
          <a:bodyPr wrap="square" lIns="0" tIns="0" rIns="0" bIns="0" rtlCol="0" anchor="ctr"/>
          <a:lstStyle/>
          <a:p>
            <a:pPr marL="0" indent="0" algn="r">
              <a:buNone/>
            </a:pPr>
            <a:r>
              <a:rPr lang="en-US" sz="2000" b="1" dirty="0">
                <a:solidFill>
                  <a:srgbClr val="D8E2EC"/>
                </a:solidFill>
                <a:latin typeface="DM Sans" pitchFamily="34" charset="0"/>
                <a:ea typeface="DM Sans" pitchFamily="34" charset="-122"/>
                <a:cs typeface="DM Sans" pitchFamily="34" charset="-120"/>
              </a:rPr>
              <a:t>2</a:t>
            </a:r>
            <a:endParaRPr lang="en-US" sz="2000" dirty="0"/>
          </a:p>
        </p:txBody>
      </p:sp>
      <p:sp>
        <p:nvSpPr>
          <p:cNvPr id="14" name="Text 10"/>
          <p:cNvSpPr/>
          <p:nvPr/>
        </p:nvSpPr>
        <p:spPr>
          <a:xfrm>
            <a:off x="3666744" y="2697480"/>
            <a:ext cx="2194560" cy="548640"/>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Debt-free legacy is goal #1</a:t>
            </a:r>
            <a:endParaRPr lang="en-US" sz="1250" dirty="0"/>
          </a:p>
        </p:txBody>
      </p:sp>
      <p:sp>
        <p:nvSpPr>
          <p:cNvPr id="15" name="Text 11"/>
          <p:cNvSpPr/>
          <p:nvPr/>
        </p:nvSpPr>
        <p:spPr>
          <a:xfrm>
            <a:off x="3666744" y="3200400"/>
            <a:ext cx="2194560" cy="45720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Equity declines by design.</a:t>
            </a:r>
            <a:endParaRPr lang="en-US" sz="1050" dirty="0"/>
          </a:p>
        </p:txBody>
      </p:sp>
      <p:sp>
        <p:nvSpPr>
          <p:cNvPr id="16" name="Shape 12"/>
          <p:cNvSpPr/>
          <p:nvPr/>
        </p:nvSpPr>
        <p:spPr>
          <a:xfrm>
            <a:off x="6272784" y="1783080"/>
            <a:ext cx="2651760" cy="1920240"/>
          </a:xfrm>
          <a:prstGeom prst="roundRect">
            <a:avLst>
              <a:gd name="adj" fmla="val 3810"/>
            </a:avLst>
          </a:prstGeom>
          <a:solidFill>
            <a:srgbClr val="F7FAFD"/>
          </a:solidFill>
          <a:ln w="9525">
            <a:solidFill>
              <a:srgbClr val="D8E2EC"/>
            </a:solidFill>
            <a:prstDash val="solid"/>
          </a:ln>
        </p:spPr>
        <p:txBody>
          <a:bodyPr/>
          <a:lstStyle/>
          <a:p>
            <a:endParaRPr lang="en-US"/>
          </a:p>
        </p:txBody>
      </p:sp>
      <p:sp>
        <p:nvSpPr>
          <p:cNvPr id="17" name="Shape 13"/>
          <p:cNvSpPr/>
          <p:nvPr/>
        </p:nvSpPr>
        <p:spPr>
          <a:xfrm>
            <a:off x="6528816" y="2011680"/>
            <a:ext cx="548640" cy="548640"/>
          </a:xfrm>
          <a:prstGeom prst="ellipse">
            <a:avLst/>
          </a:prstGeom>
          <a:solidFill>
            <a:srgbClr val="FBEEEA"/>
          </a:solidFill>
          <a:ln w="12700">
            <a:solidFill>
              <a:srgbClr val="C0392B"/>
            </a:solidFill>
            <a:prstDash val="solid"/>
          </a:ln>
        </p:spPr>
        <p:txBody>
          <a:bodyPr/>
          <a:lstStyle/>
          <a:p>
            <a:endParaRPr lang="en-US"/>
          </a:p>
        </p:txBody>
      </p:sp>
      <p:pic>
        <p:nvPicPr>
          <p:cNvPr id="18" name="Image 2" descr="preencoded.png"/>
          <p:cNvPicPr>
            <a:picLocks noChangeAspect="1"/>
          </p:cNvPicPr>
          <p:nvPr/>
        </p:nvPicPr>
        <p:blipFill>
          <a:blip r:embed="rId5"/>
          <a:stretch>
            <a:fillRect/>
          </a:stretch>
        </p:blipFill>
        <p:spPr>
          <a:xfrm>
            <a:off x="6660490" y="2143354"/>
            <a:ext cx="285293" cy="285293"/>
          </a:xfrm>
          <a:prstGeom prst="rect">
            <a:avLst/>
          </a:prstGeom>
        </p:spPr>
      </p:pic>
      <p:sp>
        <p:nvSpPr>
          <p:cNvPr id="19" name="Text 14"/>
          <p:cNvSpPr/>
          <p:nvPr/>
        </p:nvSpPr>
        <p:spPr>
          <a:xfrm>
            <a:off x="8330184" y="2039112"/>
            <a:ext cx="411480" cy="411480"/>
          </a:xfrm>
          <a:prstGeom prst="rect">
            <a:avLst/>
          </a:prstGeom>
          <a:noFill/>
          <a:ln/>
        </p:spPr>
        <p:txBody>
          <a:bodyPr wrap="square" lIns="0" tIns="0" rIns="0" bIns="0" rtlCol="0" anchor="ctr"/>
          <a:lstStyle/>
          <a:p>
            <a:pPr marL="0" indent="0" algn="r">
              <a:buNone/>
            </a:pPr>
            <a:r>
              <a:rPr lang="en-US" sz="2000" b="1" dirty="0">
                <a:solidFill>
                  <a:srgbClr val="D8E2EC"/>
                </a:solidFill>
                <a:latin typeface="DM Sans" pitchFamily="34" charset="0"/>
                <a:ea typeface="DM Sans" pitchFamily="34" charset="-122"/>
                <a:cs typeface="DM Sans" pitchFamily="34" charset="-120"/>
              </a:rPr>
              <a:t>3</a:t>
            </a:r>
            <a:endParaRPr lang="en-US" sz="2000" dirty="0"/>
          </a:p>
        </p:txBody>
      </p:sp>
      <p:sp>
        <p:nvSpPr>
          <p:cNvPr id="20" name="Text 15"/>
          <p:cNvSpPr/>
          <p:nvPr/>
        </p:nvSpPr>
        <p:spPr>
          <a:xfrm>
            <a:off x="6528816" y="2697480"/>
            <a:ext cx="2194560" cy="548640"/>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Can't sustain taxes &amp; upkeep</a:t>
            </a:r>
            <a:endParaRPr lang="en-US" sz="1250" dirty="0"/>
          </a:p>
        </p:txBody>
      </p:sp>
      <p:sp>
        <p:nvSpPr>
          <p:cNvPr id="21" name="Text 16"/>
          <p:cNvSpPr/>
          <p:nvPr/>
        </p:nvSpPr>
        <p:spPr>
          <a:xfrm>
            <a:off x="6528816" y="3200400"/>
            <a:ext cx="2194560" cy="45720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The three chores are non-negotiable.</a:t>
            </a:r>
            <a:endParaRPr lang="en-US" sz="1050" dirty="0"/>
          </a:p>
        </p:txBody>
      </p:sp>
      <p:sp>
        <p:nvSpPr>
          <p:cNvPr id="22" name="Shape 17"/>
          <p:cNvSpPr/>
          <p:nvPr/>
        </p:nvSpPr>
        <p:spPr>
          <a:xfrm>
            <a:off x="9134856" y="1783080"/>
            <a:ext cx="2651760" cy="1920240"/>
          </a:xfrm>
          <a:prstGeom prst="roundRect">
            <a:avLst>
              <a:gd name="adj" fmla="val 3810"/>
            </a:avLst>
          </a:prstGeom>
          <a:solidFill>
            <a:srgbClr val="F7FAFD"/>
          </a:solidFill>
          <a:ln w="9525">
            <a:solidFill>
              <a:srgbClr val="D8E2EC"/>
            </a:solidFill>
            <a:prstDash val="solid"/>
          </a:ln>
        </p:spPr>
        <p:txBody>
          <a:bodyPr/>
          <a:lstStyle/>
          <a:p>
            <a:endParaRPr lang="en-US"/>
          </a:p>
        </p:txBody>
      </p:sp>
      <p:sp>
        <p:nvSpPr>
          <p:cNvPr id="23" name="Shape 18"/>
          <p:cNvSpPr/>
          <p:nvPr/>
        </p:nvSpPr>
        <p:spPr>
          <a:xfrm>
            <a:off x="9390888" y="2011680"/>
            <a:ext cx="548640" cy="548640"/>
          </a:xfrm>
          <a:prstGeom prst="ellipse">
            <a:avLst/>
          </a:prstGeom>
          <a:solidFill>
            <a:srgbClr val="FBEEEA"/>
          </a:solidFill>
          <a:ln w="12700">
            <a:solidFill>
              <a:srgbClr val="C0392B"/>
            </a:solidFill>
            <a:prstDash val="solid"/>
          </a:ln>
        </p:spPr>
        <p:txBody>
          <a:bodyPr/>
          <a:lstStyle/>
          <a:p>
            <a:endParaRPr lang="en-US"/>
          </a:p>
        </p:txBody>
      </p:sp>
      <p:pic>
        <p:nvPicPr>
          <p:cNvPr id="24" name="Image 3" descr="preencoded.png"/>
          <p:cNvPicPr>
            <a:picLocks noChangeAspect="1"/>
          </p:cNvPicPr>
          <p:nvPr/>
        </p:nvPicPr>
        <p:blipFill>
          <a:blip r:embed="rId6"/>
          <a:stretch>
            <a:fillRect/>
          </a:stretch>
        </p:blipFill>
        <p:spPr>
          <a:xfrm>
            <a:off x="9522562" y="2143354"/>
            <a:ext cx="285293" cy="285293"/>
          </a:xfrm>
          <a:prstGeom prst="rect">
            <a:avLst/>
          </a:prstGeom>
        </p:spPr>
      </p:pic>
      <p:sp>
        <p:nvSpPr>
          <p:cNvPr id="25" name="Text 19"/>
          <p:cNvSpPr/>
          <p:nvPr/>
        </p:nvSpPr>
        <p:spPr>
          <a:xfrm>
            <a:off x="11192256" y="2039112"/>
            <a:ext cx="411480" cy="411480"/>
          </a:xfrm>
          <a:prstGeom prst="rect">
            <a:avLst/>
          </a:prstGeom>
          <a:noFill/>
          <a:ln/>
        </p:spPr>
        <p:txBody>
          <a:bodyPr wrap="square" lIns="0" tIns="0" rIns="0" bIns="0" rtlCol="0" anchor="ctr"/>
          <a:lstStyle/>
          <a:p>
            <a:pPr marL="0" indent="0" algn="r">
              <a:buNone/>
            </a:pPr>
            <a:r>
              <a:rPr lang="en-US" sz="2000" b="1" dirty="0">
                <a:solidFill>
                  <a:srgbClr val="D8E2EC"/>
                </a:solidFill>
                <a:latin typeface="DM Sans" pitchFamily="34" charset="0"/>
                <a:ea typeface="DM Sans" pitchFamily="34" charset="-122"/>
                <a:cs typeface="DM Sans" pitchFamily="34" charset="-120"/>
              </a:rPr>
              <a:t>4</a:t>
            </a:r>
            <a:endParaRPr lang="en-US" sz="2000" dirty="0"/>
          </a:p>
        </p:txBody>
      </p:sp>
      <p:sp>
        <p:nvSpPr>
          <p:cNvPr id="26" name="Text 20"/>
          <p:cNvSpPr/>
          <p:nvPr/>
        </p:nvSpPr>
        <p:spPr>
          <a:xfrm>
            <a:off x="9390888" y="2697480"/>
            <a:ext cx="2194560" cy="548640"/>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Small, short-term cash need</a:t>
            </a:r>
            <a:endParaRPr lang="en-US" sz="1250" dirty="0"/>
          </a:p>
        </p:txBody>
      </p:sp>
      <p:sp>
        <p:nvSpPr>
          <p:cNvPr id="27" name="Text 21"/>
          <p:cNvSpPr/>
          <p:nvPr/>
        </p:nvSpPr>
        <p:spPr>
          <a:xfrm>
            <a:off x="9390888" y="3200400"/>
            <a:ext cx="2194560" cy="45720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A HELOC is cheaper capital for that.</a:t>
            </a:r>
            <a:endParaRPr lang="en-US" sz="1050" dirty="0"/>
          </a:p>
        </p:txBody>
      </p:sp>
      <p:sp>
        <p:nvSpPr>
          <p:cNvPr id="28" name="Shape 22"/>
          <p:cNvSpPr/>
          <p:nvPr/>
        </p:nvSpPr>
        <p:spPr>
          <a:xfrm>
            <a:off x="548640" y="3886200"/>
            <a:ext cx="2651760" cy="1920240"/>
          </a:xfrm>
          <a:prstGeom prst="roundRect">
            <a:avLst>
              <a:gd name="adj" fmla="val 3810"/>
            </a:avLst>
          </a:prstGeom>
          <a:solidFill>
            <a:srgbClr val="F7FAFD"/>
          </a:solidFill>
          <a:ln w="9525">
            <a:solidFill>
              <a:srgbClr val="D8E2EC"/>
            </a:solidFill>
            <a:prstDash val="solid"/>
          </a:ln>
        </p:spPr>
        <p:txBody>
          <a:bodyPr/>
          <a:lstStyle/>
          <a:p>
            <a:endParaRPr lang="en-US"/>
          </a:p>
        </p:txBody>
      </p:sp>
      <p:sp>
        <p:nvSpPr>
          <p:cNvPr id="29" name="Shape 23"/>
          <p:cNvSpPr/>
          <p:nvPr/>
        </p:nvSpPr>
        <p:spPr>
          <a:xfrm>
            <a:off x="804672" y="4114800"/>
            <a:ext cx="548640" cy="548640"/>
          </a:xfrm>
          <a:prstGeom prst="ellipse">
            <a:avLst/>
          </a:prstGeom>
          <a:solidFill>
            <a:srgbClr val="FBEEEA"/>
          </a:solidFill>
          <a:ln w="12700">
            <a:solidFill>
              <a:srgbClr val="C0392B"/>
            </a:solidFill>
            <a:prstDash val="solid"/>
          </a:ln>
        </p:spPr>
        <p:txBody>
          <a:bodyPr/>
          <a:lstStyle/>
          <a:p>
            <a:endParaRPr lang="en-US"/>
          </a:p>
        </p:txBody>
      </p:sp>
      <p:pic>
        <p:nvPicPr>
          <p:cNvPr id="30" name="Image 4" descr="preencoded.png"/>
          <p:cNvPicPr>
            <a:picLocks noChangeAspect="1"/>
          </p:cNvPicPr>
          <p:nvPr/>
        </p:nvPicPr>
        <p:blipFill>
          <a:blip r:embed="rId7"/>
          <a:stretch>
            <a:fillRect/>
          </a:stretch>
        </p:blipFill>
        <p:spPr>
          <a:xfrm>
            <a:off x="936346" y="4246474"/>
            <a:ext cx="285293" cy="285293"/>
          </a:xfrm>
          <a:prstGeom prst="rect">
            <a:avLst/>
          </a:prstGeom>
        </p:spPr>
      </p:pic>
      <p:sp>
        <p:nvSpPr>
          <p:cNvPr id="31" name="Text 24"/>
          <p:cNvSpPr/>
          <p:nvPr/>
        </p:nvSpPr>
        <p:spPr>
          <a:xfrm>
            <a:off x="2606040" y="4142232"/>
            <a:ext cx="411480" cy="411480"/>
          </a:xfrm>
          <a:prstGeom prst="rect">
            <a:avLst/>
          </a:prstGeom>
          <a:noFill/>
          <a:ln/>
        </p:spPr>
        <p:txBody>
          <a:bodyPr wrap="square" lIns="0" tIns="0" rIns="0" bIns="0" rtlCol="0" anchor="ctr"/>
          <a:lstStyle/>
          <a:p>
            <a:pPr marL="0" indent="0" algn="r">
              <a:buNone/>
            </a:pPr>
            <a:r>
              <a:rPr lang="en-US" sz="2000" b="1" dirty="0">
                <a:solidFill>
                  <a:srgbClr val="D8E2EC"/>
                </a:solidFill>
                <a:latin typeface="DM Sans" pitchFamily="34" charset="0"/>
                <a:ea typeface="DM Sans" pitchFamily="34" charset="-122"/>
                <a:cs typeface="DM Sans" pitchFamily="34" charset="-120"/>
              </a:rPr>
              <a:t>5</a:t>
            </a:r>
            <a:endParaRPr lang="en-US" sz="2000" dirty="0"/>
          </a:p>
        </p:txBody>
      </p:sp>
      <p:sp>
        <p:nvSpPr>
          <p:cNvPr id="32" name="Text 25"/>
          <p:cNvSpPr/>
          <p:nvPr/>
        </p:nvSpPr>
        <p:spPr>
          <a:xfrm>
            <a:off x="804672" y="4800600"/>
            <a:ext cx="2194560" cy="548640"/>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Spending problem, not liquidity</a:t>
            </a:r>
            <a:endParaRPr lang="en-US" sz="1250" dirty="0"/>
          </a:p>
        </p:txBody>
      </p:sp>
      <p:sp>
        <p:nvSpPr>
          <p:cNvPr id="33" name="Text 26"/>
          <p:cNvSpPr/>
          <p:nvPr/>
        </p:nvSpPr>
        <p:spPr>
          <a:xfrm>
            <a:off x="804672" y="5303520"/>
            <a:ext cx="2194560" cy="45720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A lump sum accelerates the damage.</a:t>
            </a:r>
            <a:endParaRPr lang="en-US" sz="1050" dirty="0"/>
          </a:p>
        </p:txBody>
      </p:sp>
      <p:sp>
        <p:nvSpPr>
          <p:cNvPr id="34" name="Shape 27"/>
          <p:cNvSpPr/>
          <p:nvPr/>
        </p:nvSpPr>
        <p:spPr>
          <a:xfrm>
            <a:off x="3410712" y="3886200"/>
            <a:ext cx="2651760" cy="1920240"/>
          </a:xfrm>
          <a:prstGeom prst="roundRect">
            <a:avLst>
              <a:gd name="adj" fmla="val 3810"/>
            </a:avLst>
          </a:prstGeom>
          <a:solidFill>
            <a:srgbClr val="F7FAFD"/>
          </a:solidFill>
          <a:ln w="9525">
            <a:solidFill>
              <a:srgbClr val="D8E2EC"/>
            </a:solidFill>
            <a:prstDash val="solid"/>
          </a:ln>
        </p:spPr>
        <p:txBody>
          <a:bodyPr/>
          <a:lstStyle/>
          <a:p>
            <a:endParaRPr lang="en-US"/>
          </a:p>
        </p:txBody>
      </p:sp>
      <p:sp>
        <p:nvSpPr>
          <p:cNvPr id="35" name="Shape 28"/>
          <p:cNvSpPr/>
          <p:nvPr/>
        </p:nvSpPr>
        <p:spPr>
          <a:xfrm>
            <a:off x="3666744" y="4114800"/>
            <a:ext cx="548640" cy="548640"/>
          </a:xfrm>
          <a:prstGeom prst="ellipse">
            <a:avLst/>
          </a:prstGeom>
          <a:solidFill>
            <a:srgbClr val="FBEEEA"/>
          </a:solidFill>
          <a:ln w="12700">
            <a:solidFill>
              <a:srgbClr val="C0392B"/>
            </a:solidFill>
            <a:prstDash val="solid"/>
          </a:ln>
        </p:spPr>
        <p:txBody>
          <a:bodyPr/>
          <a:lstStyle/>
          <a:p>
            <a:endParaRPr lang="en-US"/>
          </a:p>
        </p:txBody>
      </p:sp>
      <p:pic>
        <p:nvPicPr>
          <p:cNvPr id="36" name="Image 5" descr="preencoded.png"/>
          <p:cNvPicPr>
            <a:picLocks noChangeAspect="1"/>
          </p:cNvPicPr>
          <p:nvPr/>
        </p:nvPicPr>
        <p:blipFill>
          <a:blip r:embed="rId8"/>
          <a:stretch>
            <a:fillRect/>
          </a:stretch>
        </p:blipFill>
        <p:spPr>
          <a:xfrm>
            <a:off x="3798418" y="4246474"/>
            <a:ext cx="285293" cy="285293"/>
          </a:xfrm>
          <a:prstGeom prst="rect">
            <a:avLst/>
          </a:prstGeom>
        </p:spPr>
      </p:pic>
      <p:sp>
        <p:nvSpPr>
          <p:cNvPr id="37" name="Text 29"/>
          <p:cNvSpPr/>
          <p:nvPr/>
        </p:nvSpPr>
        <p:spPr>
          <a:xfrm>
            <a:off x="5468112" y="4142232"/>
            <a:ext cx="411480" cy="411480"/>
          </a:xfrm>
          <a:prstGeom prst="rect">
            <a:avLst/>
          </a:prstGeom>
          <a:noFill/>
          <a:ln/>
        </p:spPr>
        <p:txBody>
          <a:bodyPr wrap="square" lIns="0" tIns="0" rIns="0" bIns="0" rtlCol="0" anchor="ctr"/>
          <a:lstStyle/>
          <a:p>
            <a:pPr marL="0" indent="0" algn="r">
              <a:buNone/>
            </a:pPr>
            <a:r>
              <a:rPr lang="en-US" sz="2000" b="1" dirty="0">
                <a:solidFill>
                  <a:srgbClr val="D8E2EC"/>
                </a:solidFill>
                <a:latin typeface="DM Sans" pitchFamily="34" charset="0"/>
                <a:ea typeface="DM Sans" pitchFamily="34" charset="-122"/>
                <a:cs typeface="DM Sans" pitchFamily="34" charset="-120"/>
              </a:rPr>
              <a:t>6</a:t>
            </a:r>
            <a:endParaRPr lang="en-US" sz="2000" dirty="0"/>
          </a:p>
        </p:txBody>
      </p:sp>
      <p:sp>
        <p:nvSpPr>
          <p:cNvPr id="38" name="Text 30"/>
          <p:cNvSpPr/>
          <p:nvPr/>
        </p:nvSpPr>
        <p:spPr>
          <a:xfrm>
            <a:off x="3666744" y="4800600"/>
            <a:ext cx="2194560" cy="548640"/>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Unprotected under-62 spouse</a:t>
            </a:r>
            <a:endParaRPr lang="en-US" sz="1250" dirty="0"/>
          </a:p>
        </p:txBody>
      </p:sp>
      <p:sp>
        <p:nvSpPr>
          <p:cNvPr id="39" name="Text 31"/>
          <p:cNvSpPr/>
          <p:nvPr/>
        </p:nvSpPr>
        <p:spPr>
          <a:xfrm>
            <a:off x="3666744" y="5303520"/>
            <a:ext cx="2194560" cy="45720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Occupancy rules must be solved first.</a:t>
            </a:r>
            <a:endParaRPr lang="en-US" sz="1050" dirty="0"/>
          </a:p>
        </p:txBody>
      </p:sp>
      <p:sp>
        <p:nvSpPr>
          <p:cNvPr id="40" name="Shape 32"/>
          <p:cNvSpPr/>
          <p:nvPr/>
        </p:nvSpPr>
        <p:spPr>
          <a:xfrm>
            <a:off x="6272784" y="3886200"/>
            <a:ext cx="2651760" cy="1920240"/>
          </a:xfrm>
          <a:prstGeom prst="roundRect">
            <a:avLst>
              <a:gd name="adj" fmla="val 3810"/>
            </a:avLst>
          </a:prstGeom>
          <a:solidFill>
            <a:srgbClr val="F7FAFD"/>
          </a:solidFill>
          <a:ln w="9525">
            <a:solidFill>
              <a:srgbClr val="D8E2EC"/>
            </a:solidFill>
            <a:prstDash val="solid"/>
          </a:ln>
        </p:spPr>
        <p:txBody>
          <a:bodyPr/>
          <a:lstStyle/>
          <a:p>
            <a:endParaRPr lang="en-US"/>
          </a:p>
        </p:txBody>
      </p:sp>
      <p:sp>
        <p:nvSpPr>
          <p:cNvPr id="41" name="Shape 33"/>
          <p:cNvSpPr/>
          <p:nvPr/>
        </p:nvSpPr>
        <p:spPr>
          <a:xfrm>
            <a:off x="6528816" y="4114800"/>
            <a:ext cx="548640" cy="548640"/>
          </a:xfrm>
          <a:prstGeom prst="ellipse">
            <a:avLst/>
          </a:prstGeom>
          <a:solidFill>
            <a:srgbClr val="FBEEEA"/>
          </a:solidFill>
          <a:ln w="12700">
            <a:solidFill>
              <a:srgbClr val="C0392B"/>
            </a:solidFill>
            <a:prstDash val="solid"/>
          </a:ln>
        </p:spPr>
        <p:txBody>
          <a:bodyPr/>
          <a:lstStyle/>
          <a:p>
            <a:endParaRPr lang="en-US"/>
          </a:p>
        </p:txBody>
      </p:sp>
      <p:pic>
        <p:nvPicPr>
          <p:cNvPr id="42" name="Image 6" descr="preencoded.png"/>
          <p:cNvPicPr>
            <a:picLocks noChangeAspect="1"/>
          </p:cNvPicPr>
          <p:nvPr/>
        </p:nvPicPr>
        <p:blipFill>
          <a:blip r:embed="rId9"/>
          <a:stretch>
            <a:fillRect/>
          </a:stretch>
        </p:blipFill>
        <p:spPr>
          <a:xfrm>
            <a:off x="6660490" y="4246474"/>
            <a:ext cx="285293" cy="285293"/>
          </a:xfrm>
          <a:prstGeom prst="rect">
            <a:avLst/>
          </a:prstGeom>
        </p:spPr>
      </p:pic>
      <p:sp>
        <p:nvSpPr>
          <p:cNvPr id="43" name="Text 34"/>
          <p:cNvSpPr/>
          <p:nvPr/>
        </p:nvSpPr>
        <p:spPr>
          <a:xfrm>
            <a:off x="8330184" y="4142232"/>
            <a:ext cx="411480" cy="411480"/>
          </a:xfrm>
          <a:prstGeom prst="rect">
            <a:avLst/>
          </a:prstGeom>
          <a:noFill/>
          <a:ln/>
        </p:spPr>
        <p:txBody>
          <a:bodyPr wrap="square" lIns="0" tIns="0" rIns="0" bIns="0" rtlCol="0" anchor="ctr"/>
          <a:lstStyle/>
          <a:p>
            <a:pPr marL="0" indent="0" algn="r">
              <a:buNone/>
            </a:pPr>
            <a:r>
              <a:rPr lang="en-US" sz="2000" b="1" dirty="0">
                <a:solidFill>
                  <a:srgbClr val="D8E2EC"/>
                </a:solidFill>
                <a:latin typeface="DM Sans" pitchFamily="34" charset="0"/>
                <a:ea typeface="DM Sans" pitchFamily="34" charset="-122"/>
                <a:cs typeface="DM Sans" pitchFamily="34" charset="-120"/>
              </a:rPr>
              <a:t>7</a:t>
            </a:r>
            <a:endParaRPr lang="en-US" sz="2000" dirty="0"/>
          </a:p>
        </p:txBody>
      </p:sp>
      <p:sp>
        <p:nvSpPr>
          <p:cNvPr id="44" name="Text 35"/>
          <p:cNvSpPr/>
          <p:nvPr/>
        </p:nvSpPr>
        <p:spPr>
          <a:xfrm>
            <a:off x="6528816" y="4800600"/>
            <a:ext cx="2194560" cy="548640"/>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Downsizing solves it cleaner</a:t>
            </a:r>
            <a:endParaRPr lang="en-US" sz="1250" dirty="0"/>
          </a:p>
        </p:txBody>
      </p:sp>
      <p:sp>
        <p:nvSpPr>
          <p:cNvPr id="45" name="Text 36"/>
          <p:cNvSpPr/>
          <p:nvPr/>
        </p:nvSpPr>
        <p:spPr>
          <a:xfrm>
            <a:off x="6528816" y="5303520"/>
            <a:ext cx="2194560" cy="45720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Sometimes selling is the whole answer.</a:t>
            </a:r>
            <a:endParaRPr lang="en-US" sz="1050" dirty="0"/>
          </a:p>
        </p:txBody>
      </p:sp>
      <p:sp>
        <p:nvSpPr>
          <p:cNvPr id="46" name="Shape 37"/>
          <p:cNvSpPr/>
          <p:nvPr/>
        </p:nvSpPr>
        <p:spPr>
          <a:xfrm>
            <a:off x="9134856" y="3886200"/>
            <a:ext cx="2651760" cy="1920240"/>
          </a:xfrm>
          <a:prstGeom prst="roundRect">
            <a:avLst>
              <a:gd name="adj" fmla="val 3810"/>
            </a:avLst>
          </a:prstGeom>
          <a:solidFill>
            <a:srgbClr val="F7FAFD"/>
          </a:solidFill>
          <a:ln w="9525">
            <a:solidFill>
              <a:srgbClr val="D8E2EC"/>
            </a:solidFill>
            <a:prstDash val="solid"/>
          </a:ln>
        </p:spPr>
        <p:txBody>
          <a:bodyPr/>
          <a:lstStyle/>
          <a:p>
            <a:endParaRPr lang="en-US"/>
          </a:p>
        </p:txBody>
      </p:sp>
      <p:sp>
        <p:nvSpPr>
          <p:cNvPr id="47" name="Shape 38"/>
          <p:cNvSpPr/>
          <p:nvPr/>
        </p:nvSpPr>
        <p:spPr>
          <a:xfrm>
            <a:off x="9390888" y="4114800"/>
            <a:ext cx="548640" cy="548640"/>
          </a:xfrm>
          <a:prstGeom prst="ellipse">
            <a:avLst/>
          </a:prstGeom>
          <a:solidFill>
            <a:srgbClr val="FBEEEA"/>
          </a:solidFill>
          <a:ln w="12700">
            <a:solidFill>
              <a:srgbClr val="C0392B"/>
            </a:solidFill>
            <a:prstDash val="solid"/>
          </a:ln>
        </p:spPr>
        <p:txBody>
          <a:bodyPr/>
          <a:lstStyle/>
          <a:p>
            <a:endParaRPr lang="en-US"/>
          </a:p>
        </p:txBody>
      </p:sp>
      <p:pic>
        <p:nvPicPr>
          <p:cNvPr id="48" name="Image 7" descr="preencoded.png"/>
          <p:cNvPicPr>
            <a:picLocks noChangeAspect="1"/>
          </p:cNvPicPr>
          <p:nvPr/>
        </p:nvPicPr>
        <p:blipFill>
          <a:blip r:embed="rId10"/>
          <a:stretch>
            <a:fillRect/>
          </a:stretch>
        </p:blipFill>
        <p:spPr>
          <a:xfrm>
            <a:off x="9522562" y="4246474"/>
            <a:ext cx="285293" cy="285293"/>
          </a:xfrm>
          <a:prstGeom prst="rect">
            <a:avLst/>
          </a:prstGeom>
        </p:spPr>
      </p:pic>
      <p:sp>
        <p:nvSpPr>
          <p:cNvPr id="49" name="Text 39"/>
          <p:cNvSpPr/>
          <p:nvPr/>
        </p:nvSpPr>
        <p:spPr>
          <a:xfrm>
            <a:off x="11192256" y="4142232"/>
            <a:ext cx="411480" cy="411480"/>
          </a:xfrm>
          <a:prstGeom prst="rect">
            <a:avLst/>
          </a:prstGeom>
          <a:noFill/>
          <a:ln/>
        </p:spPr>
        <p:txBody>
          <a:bodyPr wrap="square" lIns="0" tIns="0" rIns="0" bIns="0" rtlCol="0" anchor="ctr"/>
          <a:lstStyle/>
          <a:p>
            <a:pPr marL="0" indent="0" algn="r">
              <a:buNone/>
            </a:pPr>
            <a:r>
              <a:rPr lang="en-US" sz="2000" b="1" dirty="0">
                <a:solidFill>
                  <a:srgbClr val="D8E2EC"/>
                </a:solidFill>
                <a:latin typeface="DM Sans" pitchFamily="34" charset="0"/>
                <a:ea typeface="DM Sans" pitchFamily="34" charset="-122"/>
                <a:cs typeface="DM Sans" pitchFamily="34" charset="-120"/>
              </a:rPr>
              <a:t>8</a:t>
            </a:r>
            <a:endParaRPr lang="en-US" sz="2000" dirty="0"/>
          </a:p>
        </p:txBody>
      </p:sp>
      <p:sp>
        <p:nvSpPr>
          <p:cNvPr id="50" name="Text 40"/>
          <p:cNvSpPr/>
          <p:nvPr/>
        </p:nvSpPr>
        <p:spPr>
          <a:xfrm>
            <a:off x="9390888" y="4800600"/>
            <a:ext cx="2194560" cy="548640"/>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Medicaid exposure, no spend plan</a:t>
            </a:r>
            <a:endParaRPr lang="en-US" sz="1250" dirty="0"/>
          </a:p>
        </p:txBody>
      </p:sp>
      <p:sp>
        <p:nvSpPr>
          <p:cNvPr id="51" name="Text 41"/>
          <p:cNvSpPr/>
          <p:nvPr/>
        </p:nvSpPr>
        <p:spPr>
          <a:xfrm>
            <a:off x="9390888" y="5303520"/>
            <a:ext cx="2194560" cy="45720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Unspent proceeds can count as assets.</a:t>
            </a:r>
            <a:endParaRPr lang="en-US" sz="1050" dirty="0"/>
          </a:p>
        </p:txBody>
      </p:sp>
      <p:sp>
        <p:nvSpPr>
          <p:cNvPr id="52" name="Text 42"/>
          <p:cNvSpPr/>
          <p:nvPr/>
        </p:nvSpPr>
        <p:spPr>
          <a:xfrm>
            <a:off x="548640" y="5989320"/>
            <a:ext cx="11064240" cy="320040"/>
          </a:xfrm>
          <a:prstGeom prst="rect">
            <a:avLst/>
          </a:prstGeom>
          <a:noFill/>
          <a:ln/>
        </p:spPr>
        <p:txBody>
          <a:bodyPr wrap="square" lIns="0" tIns="0" rIns="0" bIns="0" rtlCol="0" anchor="ctr"/>
          <a:lstStyle/>
          <a:p>
            <a:pPr marL="0" indent="0" algn="ctr">
              <a:buNone/>
            </a:pPr>
            <a:r>
              <a:rPr lang="en-US" sz="1250" i="1" dirty="0">
                <a:solidFill>
                  <a:srgbClr val="5A6B7A"/>
                </a:solidFill>
                <a:latin typeface="DM Sans" pitchFamily="34" charset="0"/>
                <a:ea typeface="DM Sans" pitchFamily="34" charset="-122"/>
                <a:cs typeface="DM Sans" pitchFamily="34" charset="-120"/>
              </a:rPr>
              <a:t>Next two slides: what each flag looks like in practice.</a:t>
            </a:r>
            <a:endParaRPr lang="en-US" sz="1250" dirty="0"/>
          </a:p>
        </p:txBody>
      </p:sp>
      <p:sp>
        <p:nvSpPr>
          <p:cNvPr id="53" name="Text 43"/>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54" name="Text 44"/>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14</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C0392B"/>
                </a:solidFill>
                <a:latin typeface="DM Sans" pitchFamily="34" charset="0"/>
                <a:ea typeface="DM Sans" pitchFamily="34" charset="-122"/>
                <a:cs typeface="DM Sans" pitchFamily="34" charset="-120"/>
              </a:rPr>
              <a:t>PART 2  ·  RED FLAGS 1–4</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Timeline, Legacy, Capacity, and Scale</a:t>
            </a:r>
            <a:endParaRPr lang="en-US" sz="3200" dirty="0"/>
          </a:p>
        </p:txBody>
      </p:sp>
      <p:sp>
        <p:nvSpPr>
          <p:cNvPr id="4" name="Shape 2"/>
          <p:cNvSpPr/>
          <p:nvPr/>
        </p:nvSpPr>
        <p:spPr>
          <a:xfrm>
            <a:off x="548640" y="1783080"/>
            <a:ext cx="11064240" cy="960120"/>
          </a:xfrm>
          <a:prstGeom prst="roundRect">
            <a:avLst>
              <a:gd name="adj" fmla="val 7619"/>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41248" y="1984248"/>
            <a:ext cx="548640" cy="548640"/>
          </a:xfrm>
          <a:prstGeom prst="ellipse">
            <a:avLst/>
          </a:prstGeom>
          <a:solidFill>
            <a:srgbClr val="FBEEEA"/>
          </a:solidFill>
          <a:ln w="15875">
            <a:solidFill>
              <a:srgbClr val="C0392B"/>
            </a:solidFill>
            <a:prstDash val="solid"/>
          </a:ln>
        </p:spPr>
        <p:txBody>
          <a:bodyPr/>
          <a:lstStyle/>
          <a:p>
            <a:endParaRPr lang="en-US"/>
          </a:p>
        </p:txBody>
      </p:sp>
      <p:sp>
        <p:nvSpPr>
          <p:cNvPr id="6" name="Text 4"/>
          <p:cNvSpPr/>
          <p:nvPr/>
        </p:nvSpPr>
        <p:spPr>
          <a:xfrm>
            <a:off x="841248" y="1984248"/>
            <a:ext cx="548640" cy="548640"/>
          </a:xfrm>
          <a:prstGeom prst="rect">
            <a:avLst/>
          </a:prstGeom>
          <a:noFill/>
          <a:ln/>
        </p:spPr>
        <p:txBody>
          <a:bodyPr wrap="square" lIns="0" tIns="0" rIns="0" bIns="0" rtlCol="0" anchor="ctr"/>
          <a:lstStyle/>
          <a:p>
            <a:pPr marL="0" indent="0" algn="ctr">
              <a:buNone/>
            </a:pPr>
            <a:r>
              <a:rPr lang="en-US" sz="1700" b="1" dirty="0">
                <a:solidFill>
                  <a:srgbClr val="C0392B"/>
                </a:solidFill>
                <a:latin typeface="DM Sans" pitchFamily="34" charset="0"/>
                <a:ea typeface="DM Sans" pitchFamily="34" charset="-122"/>
                <a:cs typeface="DM Sans" pitchFamily="34" charset="-120"/>
              </a:rPr>
              <a:t>1</a:t>
            </a:r>
            <a:endParaRPr lang="en-US" sz="1700" dirty="0"/>
          </a:p>
        </p:txBody>
      </p:sp>
      <p:sp>
        <p:nvSpPr>
          <p:cNvPr id="7" name="Text 5"/>
          <p:cNvSpPr/>
          <p:nvPr/>
        </p:nvSpPr>
        <p:spPr>
          <a:xfrm>
            <a:off x="1627632" y="1874520"/>
            <a:ext cx="9784080" cy="29260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Moving within 3–5 years</a:t>
            </a:r>
            <a:endParaRPr lang="en-US" sz="1400" dirty="0"/>
          </a:p>
        </p:txBody>
      </p:sp>
      <p:sp>
        <p:nvSpPr>
          <p:cNvPr id="8" name="Text 6"/>
          <p:cNvSpPr/>
          <p:nvPr/>
        </p:nvSpPr>
        <p:spPr>
          <a:xfrm>
            <a:off x="1627632" y="2167128"/>
            <a:ext cx="6720840" cy="548640"/>
          </a:xfrm>
          <a:prstGeom prst="rect">
            <a:avLst/>
          </a:prstGeom>
          <a:noFill/>
          <a:ln/>
        </p:spPr>
        <p:txBody>
          <a:bodyPr wrap="square" lIns="0" tIns="0" rIns="0" bIns="0" rtlCol="0" anchor="ctr"/>
          <a:lstStyle/>
          <a:p>
            <a:pPr marL="0" indent="0">
              <a:lnSpc>
                <a:spcPts val="1400"/>
              </a:lnSpc>
              <a:buNone/>
            </a:pPr>
            <a:r>
              <a:rPr lang="en-US" sz="1100" dirty="0">
                <a:solidFill>
                  <a:srgbClr val="5A6B7A"/>
                </a:solidFill>
                <a:latin typeface="DM Sans" pitchFamily="34" charset="0"/>
                <a:ea typeface="DM Sans" pitchFamily="34" charset="-122"/>
                <a:cs typeface="DM Sans" pitchFamily="34" charset="-120"/>
              </a:rPr>
              <a:t>Upfront MIP and closing costs make this expensive money over a short horizon. If the home sells soon anyway, the costs are rarely justified.</a:t>
            </a:r>
            <a:endParaRPr lang="en-US" sz="1100" dirty="0"/>
          </a:p>
        </p:txBody>
      </p:sp>
      <p:sp>
        <p:nvSpPr>
          <p:cNvPr id="9" name="Text 7"/>
          <p:cNvSpPr/>
          <p:nvPr/>
        </p:nvSpPr>
        <p:spPr>
          <a:xfrm>
            <a:off x="8549640" y="2167128"/>
            <a:ext cx="2880360" cy="548640"/>
          </a:xfrm>
          <a:prstGeom prst="rect">
            <a:avLst/>
          </a:prstGeom>
          <a:noFill/>
          <a:ln/>
        </p:spPr>
        <p:txBody>
          <a:bodyPr wrap="square" lIns="0" tIns="0" rIns="0" bIns="0" rtlCol="0" anchor="ctr"/>
          <a:lstStyle/>
          <a:p>
            <a:pPr marL="0" indent="0">
              <a:lnSpc>
                <a:spcPts val="1300"/>
              </a:lnSpc>
              <a:buNone/>
            </a:pPr>
            <a:r>
              <a:rPr lang="en-US" sz="1050" i="1" dirty="0">
                <a:solidFill>
                  <a:srgbClr val="2E7D4F"/>
                </a:solidFill>
                <a:latin typeface="DM Sans" pitchFamily="34" charset="0"/>
                <a:ea typeface="DM Sans" pitchFamily="34" charset="-122"/>
                <a:cs typeface="DM Sans" pitchFamily="34" charset="-120"/>
              </a:rPr>
              <a:t>Better path: bridge with savings or a HELOC, then sell.</a:t>
            </a:r>
            <a:endParaRPr lang="en-US" sz="1050" dirty="0"/>
          </a:p>
        </p:txBody>
      </p:sp>
      <p:sp>
        <p:nvSpPr>
          <p:cNvPr id="10" name="Shape 8"/>
          <p:cNvSpPr/>
          <p:nvPr/>
        </p:nvSpPr>
        <p:spPr>
          <a:xfrm>
            <a:off x="548640" y="2862072"/>
            <a:ext cx="11064240" cy="960120"/>
          </a:xfrm>
          <a:prstGeom prst="roundRect">
            <a:avLst>
              <a:gd name="adj" fmla="val 7619"/>
            </a:avLst>
          </a:prstGeom>
          <a:solidFill>
            <a:srgbClr val="F7FAFD"/>
          </a:solidFill>
          <a:ln w="9525">
            <a:solidFill>
              <a:srgbClr val="D8E2EC"/>
            </a:solidFill>
            <a:prstDash val="solid"/>
          </a:ln>
        </p:spPr>
        <p:txBody>
          <a:bodyPr/>
          <a:lstStyle/>
          <a:p>
            <a:endParaRPr lang="en-US"/>
          </a:p>
        </p:txBody>
      </p:sp>
      <p:sp>
        <p:nvSpPr>
          <p:cNvPr id="11" name="Shape 9"/>
          <p:cNvSpPr/>
          <p:nvPr/>
        </p:nvSpPr>
        <p:spPr>
          <a:xfrm>
            <a:off x="841248" y="3063240"/>
            <a:ext cx="548640" cy="548640"/>
          </a:xfrm>
          <a:prstGeom prst="ellipse">
            <a:avLst/>
          </a:prstGeom>
          <a:solidFill>
            <a:srgbClr val="FBEEEA"/>
          </a:solidFill>
          <a:ln w="15875">
            <a:solidFill>
              <a:srgbClr val="C0392B"/>
            </a:solidFill>
            <a:prstDash val="solid"/>
          </a:ln>
        </p:spPr>
        <p:txBody>
          <a:bodyPr/>
          <a:lstStyle/>
          <a:p>
            <a:endParaRPr lang="en-US"/>
          </a:p>
        </p:txBody>
      </p:sp>
      <p:sp>
        <p:nvSpPr>
          <p:cNvPr id="12" name="Text 10"/>
          <p:cNvSpPr/>
          <p:nvPr/>
        </p:nvSpPr>
        <p:spPr>
          <a:xfrm>
            <a:off x="841248" y="3063240"/>
            <a:ext cx="548640" cy="548640"/>
          </a:xfrm>
          <a:prstGeom prst="rect">
            <a:avLst/>
          </a:prstGeom>
          <a:noFill/>
          <a:ln/>
        </p:spPr>
        <p:txBody>
          <a:bodyPr wrap="square" lIns="0" tIns="0" rIns="0" bIns="0" rtlCol="0" anchor="ctr"/>
          <a:lstStyle/>
          <a:p>
            <a:pPr marL="0" indent="0" algn="ctr">
              <a:buNone/>
            </a:pPr>
            <a:r>
              <a:rPr lang="en-US" sz="1700" b="1" dirty="0">
                <a:solidFill>
                  <a:srgbClr val="C0392B"/>
                </a:solidFill>
                <a:latin typeface="DM Sans" pitchFamily="34" charset="0"/>
                <a:ea typeface="DM Sans" pitchFamily="34" charset="-122"/>
                <a:cs typeface="DM Sans" pitchFamily="34" charset="-120"/>
              </a:rPr>
              <a:t>2</a:t>
            </a:r>
            <a:endParaRPr lang="en-US" sz="1700" dirty="0"/>
          </a:p>
        </p:txBody>
      </p:sp>
      <p:sp>
        <p:nvSpPr>
          <p:cNvPr id="13" name="Text 11"/>
          <p:cNvSpPr/>
          <p:nvPr/>
        </p:nvSpPr>
        <p:spPr>
          <a:xfrm>
            <a:off x="1627632" y="2953512"/>
            <a:ext cx="9784080" cy="29260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Leaving the home debt-free is the top priority</a:t>
            </a:r>
            <a:endParaRPr lang="en-US" sz="1400" dirty="0"/>
          </a:p>
        </p:txBody>
      </p:sp>
      <p:sp>
        <p:nvSpPr>
          <p:cNvPr id="14" name="Text 12"/>
          <p:cNvSpPr/>
          <p:nvPr/>
        </p:nvSpPr>
        <p:spPr>
          <a:xfrm>
            <a:off x="1627632" y="3246120"/>
            <a:ext cx="6720840" cy="548640"/>
          </a:xfrm>
          <a:prstGeom prst="rect">
            <a:avLst/>
          </a:prstGeom>
          <a:noFill/>
          <a:ln/>
        </p:spPr>
        <p:txBody>
          <a:bodyPr wrap="square" lIns="0" tIns="0" rIns="0" bIns="0" rtlCol="0" anchor="ctr"/>
          <a:lstStyle/>
          <a:p>
            <a:pPr marL="0" indent="0">
              <a:lnSpc>
                <a:spcPts val="1400"/>
              </a:lnSpc>
              <a:buNone/>
            </a:pPr>
            <a:r>
              <a:rPr lang="en-US" sz="1100" dirty="0">
                <a:solidFill>
                  <a:srgbClr val="5A6B7A"/>
                </a:solidFill>
                <a:latin typeface="DM Sans" pitchFamily="34" charset="0"/>
                <a:ea typeface="DM Sans" pitchFamily="34" charset="-122"/>
                <a:cs typeface="DM Sans" pitchFamily="34" charset="-120"/>
              </a:rPr>
              <a:t>The balance grows and equity shrinks by design. Heirs never owe more than the home is worth — but there will be less to inherit.</a:t>
            </a:r>
            <a:endParaRPr lang="en-US" sz="1100" dirty="0"/>
          </a:p>
        </p:txBody>
      </p:sp>
      <p:sp>
        <p:nvSpPr>
          <p:cNvPr id="15" name="Text 13"/>
          <p:cNvSpPr/>
          <p:nvPr/>
        </p:nvSpPr>
        <p:spPr>
          <a:xfrm>
            <a:off x="8549640" y="3246120"/>
            <a:ext cx="2880360" cy="548640"/>
          </a:xfrm>
          <a:prstGeom prst="rect">
            <a:avLst/>
          </a:prstGeom>
          <a:noFill/>
          <a:ln/>
        </p:spPr>
        <p:txBody>
          <a:bodyPr wrap="square" lIns="0" tIns="0" rIns="0" bIns="0" rtlCol="0" anchor="ctr"/>
          <a:lstStyle/>
          <a:p>
            <a:pPr marL="0" indent="0">
              <a:lnSpc>
                <a:spcPts val="1300"/>
              </a:lnSpc>
              <a:buNone/>
            </a:pPr>
            <a:r>
              <a:rPr lang="en-US" sz="1050" i="1" dirty="0">
                <a:solidFill>
                  <a:srgbClr val="2E7D4F"/>
                </a:solidFill>
                <a:latin typeface="DM Sans" pitchFamily="34" charset="0"/>
                <a:ea typeface="DM Sans" pitchFamily="34" charset="-122"/>
                <a:cs typeface="DM Sans" pitchFamily="34" charset="-120"/>
              </a:rPr>
              <a:t>Better path: honor the goal. Model the trade-off and let the client choose.</a:t>
            </a:r>
            <a:endParaRPr lang="en-US" sz="1050" dirty="0"/>
          </a:p>
        </p:txBody>
      </p:sp>
      <p:sp>
        <p:nvSpPr>
          <p:cNvPr id="16" name="Shape 14"/>
          <p:cNvSpPr/>
          <p:nvPr/>
        </p:nvSpPr>
        <p:spPr>
          <a:xfrm>
            <a:off x="548640" y="3941064"/>
            <a:ext cx="11064240" cy="960120"/>
          </a:xfrm>
          <a:prstGeom prst="roundRect">
            <a:avLst>
              <a:gd name="adj" fmla="val 7619"/>
            </a:avLst>
          </a:prstGeom>
          <a:solidFill>
            <a:srgbClr val="F7FAFD"/>
          </a:solidFill>
          <a:ln w="9525">
            <a:solidFill>
              <a:srgbClr val="D8E2EC"/>
            </a:solidFill>
            <a:prstDash val="solid"/>
          </a:ln>
        </p:spPr>
        <p:txBody>
          <a:bodyPr/>
          <a:lstStyle/>
          <a:p>
            <a:endParaRPr lang="en-US"/>
          </a:p>
        </p:txBody>
      </p:sp>
      <p:sp>
        <p:nvSpPr>
          <p:cNvPr id="17" name="Shape 15"/>
          <p:cNvSpPr/>
          <p:nvPr/>
        </p:nvSpPr>
        <p:spPr>
          <a:xfrm>
            <a:off x="841248" y="4142232"/>
            <a:ext cx="548640" cy="548640"/>
          </a:xfrm>
          <a:prstGeom prst="ellipse">
            <a:avLst/>
          </a:prstGeom>
          <a:solidFill>
            <a:srgbClr val="FBEEEA"/>
          </a:solidFill>
          <a:ln w="15875">
            <a:solidFill>
              <a:srgbClr val="C0392B"/>
            </a:solidFill>
            <a:prstDash val="solid"/>
          </a:ln>
        </p:spPr>
        <p:txBody>
          <a:bodyPr/>
          <a:lstStyle/>
          <a:p>
            <a:endParaRPr lang="en-US"/>
          </a:p>
        </p:txBody>
      </p:sp>
      <p:sp>
        <p:nvSpPr>
          <p:cNvPr id="18" name="Text 16"/>
          <p:cNvSpPr/>
          <p:nvPr/>
        </p:nvSpPr>
        <p:spPr>
          <a:xfrm>
            <a:off x="841248" y="4142232"/>
            <a:ext cx="548640" cy="548640"/>
          </a:xfrm>
          <a:prstGeom prst="rect">
            <a:avLst/>
          </a:prstGeom>
          <a:noFill/>
          <a:ln/>
        </p:spPr>
        <p:txBody>
          <a:bodyPr wrap="square" lIns="0" tIns="0" rIns="0" bIns="0" rtlCol="0" anchor="ctr"/>
          <a:lstStyle/>
          <a:p>
            <a:pPr marL="0" indent="0" algn="ctr">
              <a:buNone/>
            </a:pPr>
            <a:r>
              <a:rPr lang="en-US" sz="1700" b="1" dirty="0">
                <a:solidFill>
                  <a:srgbClr val="C0392B"/>
                </a:solidFill>
                <a:latin typeface="DM Sans" pitchFamily="34" charset="0"/>
                <a:ea typeface="DM Sans" pitchFamily="34" charset="-122"/>
                <a:cs typeface="DM Sans" pitchFamily="34" charset="-120"/>
              </a:rPr>
              <a:t>3</a:t>
            </a:r>
            <a:endParaRPr lang="en-US" sz="1700" dirty="0"/>
          </a:p>
        </p:txBody>
      </p:sp>
      <p:sp>
        <p:nvSpPr>
          <p:cNvPr id="19" name="Text 17"/>
          <p:cNvSpPr/>
          <p:nvPr/>
        </p:nvSpPr>
        <p:spPr>
          <a:xfrm>
            <a:off x="1627632" y="4032504"/>
            <a:ext cx="9784080" cy="29260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Cannot sustain taxes, insurance, and maintenance</a:t>
            </a:r>
            <a:endParaRPr lang="en-US" sz="1400" dirty="0"/>
          </a:p>
        </p:txBody>
      </p:sp>
      <p:sp>
        <p:nvSpPr>
          <p:cNvPr id="20" name="Text 18"/>
          <p:cNvSpPr/>
          <p:nvPr/>
        </p:nvSpPr>
        <p:spPr>
          <a:xfrm>
            <a:off x="1627632" y="4325112"/>
            <a:ext cx="6720840" cy="548640"/>
          </a:xfrm>
          <a:prstGeom prst="rect">
            <a:avLst/>
          </a:prstGeom>
          <a:noFill/>
          <a:ln/>
        </p:spPr>
        <p:txBody>
          <a:bodyPr wrap="square" lIns="0" tIns="0" rIns="0" bIns="0" rtlCol="0" anchor="ctr"/>
          <a:lstStyle/>
          <a:p>
            <a:pPr marL="0" indent="0">
              <a:lnSpc>
                <a:spcPts val="1400"/>
              </a:lnSpc>
              <a:buNone/>
            </a:pPr>
            <a:r>
              <a:rPr lang="en-US" sz="1100" dirty="0">
                <a:solidFill>
                  <a:srgbClr val="5A6B7A"/>
                </a:solidFill>
                <a:latin typeface="DM Sans" pitchFamily="34" charset="0"/>
                <a:ea typeface="DM Sans" pitchFamily="34" charset="-122"/>
                <a:cs typeface="DM Sans" pitchFamily="34" charset="-120"/>
              </a:rPr>
              <a:t>These are the conditions of the loan. Falling behind can call it due. A LESA can help — but it reduces available proceeds.</a:t>
            </a:r>
            <a:endParaRPr lang="en-US" sz="1100" dirty="0"/>
          </a:p>
        </p:txBody>
      </p:sp>
      <p:sp>
        <p:nvSpPr>
          <p:cNvPr id="21" name="Text 19"/>
          <p:cNvSpPr/>
          <p:nvPr/>
        </p:nvSpPr>
        <p:spPr>
          <a:xfrm>
            <a:off x="8549640" y="4325112"/>
            <a:ext cx="2880360" cy="548640"/>
          </a:xfrm>
          <a:prstGeom prst="rect">
            <a:avLst/>
          </a:prstGeom>
          <a:noFill/>
          <a:ln/>
        </p:spPr>
        <p:txBody>
          <a:bodyPr wrap="square" lIns="0" tIns="0" rIns="0" bIns="0" rtlCol="0" anchor="ctr"/>
          <a:lstStyle/>
          <a:p>
            <a:pPr marL="0" indent="0">
              <a:lnSpc>
                <a:spcPts val="1300"/>
              </a:lnSpc>
              <a:buNone/>
            </a:pPr>
            <a:r>
              <a:rPr lang="en-US" sz="1050" i="1" dirty="0">
                <a:solidFill>
                  <a:srgbClr val="2E7D4F"/>
                </a:solidFill>
                <a:latin typeface="DM Sans" pitchFamily="34" charset="0"/>
                <a:ea typeface="DM Sans" pitchFamily="34" charset="-122"/>
                <a:cs typeface="DM Sans" pitchFamily="34" charset="-120"/>
              </a:rPr>
              <a:t>Better path: assistance programs, tax deferral, or a family solution.</a:t>
            </a:r>
            <a:endParaRPr lang="en-US" sz="1050" dirty="0"/>
          </a:p>
        </p:txBody>
      </p:sp>
      <p:sp>
        <p:nvSpPr>
          <p:cNvPr id="22" name="Shape 20"/>
          <p:cNvSpPr/>
          <p:nvPr/>
        </p:nvSpPr>
        <p:spPr>
          <a:xfrm>
            <a:off x="548640" y="5020056"/>
            <a:ext cx="11064240" cy="960120"/>
          </a:xfrm>
          <a:prstGeom prst="roundRect">
            <a:avLst>
              <a:gd name="adj" fmla="val 7619"/>
            </a:avLst>
          </a:prstGeom>
          <a:solidFill>
            <a:srgbClr val="F7FAFD"/>
          </a:solidFill>
          <a:ln w="9525">
            <a:solidFill>
              <a:srgbClr val="D8E2EC"/>
            </a:solidFill>
            <a:prstDash val="solid"/>
          </a:ln>
        </p:spPr>
        <p:txBody>
          <a:bodyPr/>
          <a:lstStyle/>
          <a:p>
            <a:endParaRPr lang="en-US"/>
          </a:p>
        </p:txBody>
      </p:sp>
      <p:sp>
        <p:nvSpPr>
          <p:cNvPr id="23" name="Shape 21"/>
          <p:cNvSpPr/>
          <p:nvPr/>
        </p:nvSpPr>
        <p:spPr>
          <a:xfrm>
            <a:off x="841248" y="5221224"/>
            <a:ext cx="548640" cy="548640"/>
          </a:xfrm>
          <a:prstGeom prst="ellipse">
            <a:avLst/>
          </a:prstGeom>
          <a:solidFill>
            <a:srgbClr val="FBEEEA"/>
          </a:solidFill>
          <a:ln w="15875">
            <a:solidFill>
              <a:srgbClr val="C0392B"/>
            </a:solidFill>
            <a:prstDash val="solid"/>
          </a:ln>
        </p:spPr>
        <p:txBody>
          <a:bodyPr/>
          <a:lstStyle/>
          <a:p>
            <a:endParaRPr lang="en-US"/>
          </a:p>
        </p:txBody>
      </p:sp>
      <p:sp>
        <p:nvSpPr>
          <p:cNvPr id="24" name="Text 22"/>
          <p:cNvSpPr/>
          <p:nvPr/>
        </p:nvSpPr>
        <p:spPr>
          <a:xfrm>
            <a:off x="841248" y="5221224"/>
            <a:ext cx="548640" cy="548640"/>
          </a:xfrm>
          <a:prstGeom prst="rect">
            <a:avLst/>
          </a:prstGeom>
          <a:noFill/>
          <a:ln/>
        </p:spPr>
        <p:txBody>
          <a:bodyPr wrap="square" lIns="0" tIns="0" rIns="0" bIns="0" rtlCol="0" anchor="ctr"/>
          <a:lstStyle/>
          <a:p>
            <a:pPr marL="0" indent="0" algn="ctr">
              <a:buNone/>
            </a:pPr>
            <a:r>
              <a:rPr lang="en-US" sz="1700" b="1" dirty="0">
                <a:solidFill>
                  <a:srgbClr val="C0392B"/>
                </a:solidFill>
                <a:latin typeface="DM Sans" pitchFamily="34" charset="0"/>
                <a:ea typeface="DM Sans" pitchFamily="34" charset="-122"/>
                <a:cs typeface="DM Sans" pitchFamily="34" charset="-120"/>
              </a:rPr>
              <a:t>4</a:t>
            </a:r>
            <a:endParaRPr lang="en-US" sz="1700" dirty="0"/>
          </a:p>
        </p:txBody>
      </p:sp>
      <p:sp>
        <p:nvSpPr>
          <p:cNvPr id="25" name="Text 23"/>
          <p:cNvSpPr/>
          <p:nvPr/>
        </p:nvSpPr>
        <p:spPr>
          <a:xfrm>
            <a:off x="1627632" y="5111496"/>
            <a:ext cx="9784080" cy="29260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A small, short-term cash need</a:t>
            </a:r>
            <a:endParaRPr lang="en-US" sz="1400" dirty="0"/>
          </a:p>
        </p:txBody>
      </p:sp>
      <p:sp>
        <p:nvSpPr>
          <p:cNvPr id="26" name="Text 24"/>
          <p:cNvSpPr/>
          <p:nvPr/>
        </p:nvSpPr>
        <p:spPr>
          <a:xfrm>
            <a:off x="1627632" y="5404104"/>
            <a:ext cx="6720840" cy="548640"/>
          </a:xfrm>
          <a:prstGeom prst="rect">
            <a:avLst/>
          </a:prstGeom>
          <a:noFill/>
          <a:ln/>
        </p:spPr>
        <p:txBody>
          <a:bodyPr wrap="square" lIns="0" tIns="0" rIns="0" bIns="0" rtlCol="0" anchor="ctr"/>
          <a:lstStyle/>
          <a:p>
            <a:pPr marL="0" indent="0">
              <a:lnSpc>
                <a:spcPts val="1400"/>
              </a:lnSpc>
              <a:buNone/>
            </a:pPr>
            <a:r>
              <a:rPr lang="en-US" sz="1100" dirty="0">
                <a:solidFill>
                  <a:srgbClr val="5A6B7A"/>
                </a:solidFill>
                <a:latin typeface="DM Sans" pitchFamily="34" charset="0"/>
                <a:ea typeface="DM Sans" pitchFamily="34" charset="-122"/>
                <a:cs typeface="DM Sans" pitchFamily="34" charset="-120"/>
              </a:rPr>
              <a:t>A $30k roof on a $900k home does not need a reverse mortgage. Setup costs are too heavy for small, quickly repaid borrowing.</a:t>
            </a:r>
            <a:endParaRPr lang="en-US" sz="1100" dirty="0"/>
          </a:p>
        </p:txBody>
      </p:sp>
      <p:sp>
        <p:nvSpPr>
          <p:cNvPr id="27" name="Text 25"/>
          <p:cNvSpPr/>
          <p:nvPr/>
        </p:nvSpPr>
        <p:spPr>
          <a:xfrm>
            <a:off x="8549640" y="5404104"/>
            <a:ext cx="2880360" cy="548640"/>
          </a:xfrm>
          <a:prstGeom prst="rect">
            <a:avLst/>
          </a:prstGeom>
          <a:noFill/>
          <a:ln/>
        </p:spPr>
        <p:txBody>
          <a:bodyPr wrap="square" lIns="0" tIns="0" rIns="0" bIns="0" rtlCol="0" anchor="ctr"/>
          <a:lstStyle/>
          <a:p>
            <a:pPr marL="0" indent="0">
              <a:lnSpc>
                <a:spcPts val="1300"/>
              </a:lnSpc>
              <a:buNone/>
            </a:pPr>
            <a:r>
              <a:rPr lang="en-US" sz="1050" i="1" dirty="0">
                <a:solidFill>
                  <a:srgbClr val="2E7D4F"/>
                </a:solidFill>
                <a:latin typeface="DM Sans" pitchFamily="34" charset="0"/>
                <a:ea typeface="DM Sans" pitchFamily="34" charset="-122"/>
                <a:cs typeface="DM Sans" pitchFamily="34" charset="-120"/>
              </a:rPr>
              <a:t>Better path: HELOC, cash-out refi, or savings.</a:t>
            </a:r>
            <a:endParaRPr lang="en-US" sz="1050" dirty="0"/>
          </a:p>
        </p:txBody>
      </p:sp>
      <p:sp>
        <p:nvSpPr>
          <p:cNvPr id="28" name="Text 26"/>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9" name="Text 27"/>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15</a:t>
            </a:r>
            <a:endParaRPr lang="en-US" sz="800" dirty="0"/>
          </a:p>
        </p:txBody>
      </p:sp>
      <p:sp>
        <p:nvSpPr>
          <p:cNvPr id="9103" name="LendsightBadge"/>
          <p:cNvSpPr/>
          <p:nvPr/>
        </p:nvSpPr>
        <p:spPr>
          <a:xfrm>
            <a:off x="9555480" y="402336"/>
            <a:ext cx="2084831" cy="365760"/>
          </a:xfrm>
          <a:prstGeom prst="roundRect">
            <a:avLst>
              <a:gd name="adj" fmla="val 50000"/>
            </a:avLst>
          </a:prstGeom>
          <a:solidFill>
            <a:srgbClr val="FDF3E1"/>
          </a:solidFill>
          <a:ln w="13970">
            <a:solidFill>
              <a:srgbClr val="E8A020"/>
            </a:solidFill>
          </a:ln>
        </p:spPr>
        <p:txBody>
          <a:bodyPr lIns="0" rIns="0" anchor="ctr"/>
          <a:lstStyle/>
          <a:p>
            <a:pPr algn="ctr"/>
            <a:r>
              <a:rPr lang="en-US" sz="1000" b="1" spc="150" dirty="0">
                <a:solidFill>
                  <a:srgbClr val="8A5A00"/>
                </a:solidFill>
                <a:latin typeface="DM Sans"/>
              </a:rPr>
              <a:t>⚡ LENDSIGHT 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C0392B"/>
                </a:solidFill>
                <a:latin typeface="DM Sans" pitchFamily="34" charset="0"/>
                <a:ea typeface="DM Sans" pitchFamily="34" charset="-122"/>
                <a:cs typeface="DM Sans" pitchFamily="34" charset="-120"/>
              </a:rPr>
              <a:t>PART 2  ·  RED FLAGS 5–8</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Wrong Problem, Unfinished Homework, Better Answers</a:t>
            </a:r>
            <a:endParaRPr lang="en-US" sz="3200" dirty="0"/>
          </a:p>
        </p:txBody>
      </p:sp>
      <p:sp>
        <p:nvSpPr>
          <p:cNvPr id="4" name="Shape 2"/>
          <p:cNvSpPr/>
          <p:nvPr/>
        </p:nvSpPr>
        <p:spPr>
          <a:xfrm>
            <a:off x="548640" y="1783080"/>
            <a:ext cx="11064240" cy="960120"/>
          </a:xfrm>
          <a:prstGeom prst="roundRect">
            <a:avLst>
              <a:gd name="adj" fmla="val 7619"/>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41248" y="1984248"/>
            <a:ext cx="548640" cy="548640"/>
          </a:xfrm>
          <a:prstGeom prst="ellipse">
            <a:avLst/>
          </a:prstGeom>
          <a:solidFill>
            <a:srgbClr val="FBEEEA"/>
          </a:solidFill>
          <a:ln w="15875">
            <a:solidFill>
              <a:srgbClr val="C0392B"/>
            </a:solidFill>
            <a:prstDash val="solid"/>
          </a:ln>
        </p:spPr>
        <p:txBody>
          <a:bodyPr/>
          <a:lstStyle/>
          <a:p>
            <a:endParaRPr lang="en-US"/>
          </a:p>
        </p:txBody>
      </p:sp>
      <p:sp>
        <p:nvSpPr>
          <p:cNvPr id="6" name="Text 4"/>
          <p:cNvSpPr/>
          <p:nvPr/>
        </p:nvSpPr>
        <p:spPr>
          <a:xfrm>
            <a:off x="841248" y="1984248"/>
            <a:ext cx="548640" cy="548640"/>
          </a:xfrm>
          <a:prstGeom prst="rect">
            <a:avLst/>
          </a:prstGeom>
          <a:noFill/>
          <a:ln/>
        </p:spPr>
        <p:txBody>
          <a:bodyPr wrap="square" lIns="0" tIns="0" rIns="0" bIns="0" rtlCol="0" anchor="ctr"/>
          <a:lstStyle/>
          <a:p>
            <a:pPr marL="0" indent="0" algn="ctr">
              <a:buNone/>
            </a:pPr>
            <a:r>
              <a:rPr lang="en-US" sz="1700" b="1" dirty="0">
                <a:solidFill>
                  <a:srgbClr val="C0392B"/>
                </a:solidFill>
                <a:latin typeface="DM Sans" pitchFamily="34" charset="0"/>
                <a:ea typeface="DM Sans" pitchFamily="34" charset="-122"/>
                <a:cs typeface="DM Sans" pitchFamily="34" charset="-120"/>
              </a:rPr>
              <a:t>5</a:t>
            </a:r>
            <a:endParaRPr lang="en-US" sz="1700" dirty="0"/>
          </a:p>
        </p:txBody>
      </p:sp>
      <p:sp>
        <p:nvSpPr>
          <p:cNvPr id="7" name="Text 5"/>
          <p:cNvSpPr/>
          <p:nvPr/>
        </p:nvSpPr>
        <p:spPr>
          <a:xfrm>
            <a:off x="1627632" y="1874520"/>
            <a:ext cx="9784080" cy="29260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A spending problem, not a liquidity problem</a:t>
            </a:r>
            <a:endParaRPr lang="en-US" sz="1400" dirty="0"/>
          </a:p>
        </p:txBody>
      </p:sp>
      <p:sp>
        <p:nvSpPr>
          <p:cNvPr id="8" name="Text 6"/>
          <p:cNvSpPr/>
          <p:nvPr/>
        </p:nvSpPr>
        <p:spPr>
          <a:xfrm>
            <a:off x="1627632" y="2167128"/>
            <a:ext cx="6720840" cy="548640"/>
          </a:xfrm>
          <a:prstGeom prst="rect">
            <a:avLst/>
          </a:prstGeom>
          <a:noFill/>
          <a:ln/>
        </p:spPr>
        <p:txBody>
          <a:bodyPr wrap="square" lIns="0" tIns="0" rIns="0" bIns="0" rtlCol="0" anchor="ctr"/>
          <a:lstStyle/>
          <a:p>
            <a:pPr marL="0" indent="0">
              <a:lnSpc>
                <a:spcPts val="1400"/>
              </a:lnSpc>
              <a:buNone/>
            </a:pPr>
            <a:r>
              <a:rPr lang="en-US" sz="1100" dirty="0">
                <a:solidFill>
                  <a:srgbClr val="5A6B7A"/>
                </a:solidFill>
                <a:latin typeface="DM Sans" pitchFamily="34" charset="0"/>
                <a:ea typeface="DM Sans" pitchFamily="34" charset="-122"/>
                <a:cs typeface="DM Sans" pitchFamily="34" charset="-120"/>
              </a:rPr>
              <a:t>If the budget leaks, a six-figure lump sum accelerates depletion — and removes the last reserve. Ask why the money is needed.</a:t>
            </a:r>
            <a:endParaRPr lang="en-US" sz="1100" dirty="0"/>
          </a:p>
        </p:txBody>
      </p:sp>
      <p:sp>
        <p:nvSpPr>
          <p:cNvPr id="9" name="Text 7"/>
          <p:cNvSpPr/>
          <p:nvPr/>
        </p:nvSpPr>
        <p:spPr>
          <a:xfrm>
            <a:off x="8549640" y="2167128"/>
            <a:ext cx="2880360" cy="548640"/>
          </a:xfrm>
          <a:prstGeom prst="rect">
            <a:avLst/>
          </a:prstGeom>
          <a:noFill/>
          <a:ln/>
        </p:spPr>
        <p:txBody>
          <a:bodyPr wrap="square" lIns="0" tIns="0" rIns="0" bIns="0" rtlCol="0" anchor="ctr"/>
          <a:lstStyle/>
          <a:p>
            <a:pPr marL="0" indent="0">
              <a:lnSpc>
                <a:spcPts val="1300"/>
              </a:lnSpc>
              <a:buNone/>
            </a:pPr>
            <a:r>
              <a:rPr lang="en-US" sz="1050" i="1" dirty="0">
                <a:solidFill>
                  <a:srgbClr val="2E7D4F"/>
                </a:solidFill>
                <a:latin typeface="DM Sans" pitchFamily="34" charset="0"/>
                <a:ea typeface="DM Sans" pitchFamily="34" charset="-122"/>
                <a:cs typeface="DM Sans" pitchFamily="34" charset="-120"/>
              </a:rPr>
              <a:t>Better path: budget work first. Revisit the tool after the behavior.</a:t>
            </a:r>
            <a:endParaRPr lang="en-US" sz="1050" dirty="0"/>
          </a:p>
        </p:txBody>
      </p:sp>
      <p:sp>
        <p:nvSpPr>
          <p:cNvPr id="10" name="Shape 8"/>
          <p:cNvSpPr/>
          <p:nvPr/>
        </p:nvSpPr>
        <p:spPr>
          <a:xfrm>
            <a:off x="548640" y="2862072"/>
            <a:ext cx="11064240" cy="960120"/>
          </a:xfrm>
          <a:prstGeom prst="roundRect">
            <a:avLst>
              <a:gd name="adj" fmla="val 7619"/>
            </a:avLst>
          </a:prstGeom>
          <a:solidFill>
            <a:srgbClr val="F7FAFD"/>
          </a:solidFill>
          <a:ln w="9525">
            <a:solidFill>
              <a:srgbClr val="D8E2EC"/>
            </a:solidFill>
            <a:prstDash val="solid"/>
          </a:ln>
        </p:spPr>
        <p:txBody>
          <a:bodyPr/>
          <a:lstStyle/>
          <a:p>
            <a:endParaRPr lang="en-US"/>
          </a:p>
        </p:txBody>
      </p:sp>
      <p:sp>
        <p:nvSpPr>
          <p:cNvPr id="11" name="Shape 9"/>
          <p:cNvSpPr/>
          <p:nvPr/>
        </p:nvSpPr>
        <p:spPr>
          <a:xfrm>
            <a:off x="841248" y="3063240"/>
            <a:ext cx="548640" cy="548640"/>
          </a:xfrm>
          <a:prstGeom prst="ellipse">
            <a:avLst/>
          </a:prstGeom>
          <a:solidFill>
            <a:srgbClr val="FBEEEA"/>
          </a:solidFill>
          <a:ln w="15875">
            <a:solidFill>
              <a:srgbClr val="C0392B"/>
            </a:solidFill>
            <a:prstDash val="solid"/>
          </a:ln>
        </p:spPr>
        <p:txBody>
          <a:bodyPr/>
          <a:lstStyle/>
          <a:p>
            <a:endParaRPr lang="en-US"/>
          </a:p>
        </p:txBody>
      </p:sp>
      <p:sp>
        <p:nvSpPr>
          <p:cNvPr id="12" name="Text 10"/>
          <p:cNvSpPr/>
          <p:nvPr/>
        </p:nvSpPr>
        <p:spPr>
          <a:xfrm>
            <a:off x="841248" y="3063240"/>
            <a:ext cx="548640" cy="548640"/>
          </a:xfrm>
          <a:prstGeom prst="rect">
            <a:avLst/>
          </a:prstGeom>
          <a:noFill/>
          <a:ln/>
        </p:spPr>
        <p:txBody>
          <a:bodyPr wrap="square" lIns="0" tIns="0" rIns="0" bIns="0" rtlCol="0" anchor="ctr"/>
          <a:lstStyle/>
          <a:p>
            <a:pPr marL="0" indent="0" algn="ctr">
              <a:buNone/>
            </a:pPr>
            <a:r>
              <a:rPr lang="en-US" sz="1700" b="1" dirty="0">
                <a:solidFill>
                  <a:srgbClr val="C0392B"/>
                </a:solidFill>
                <a:latin typeface="DM Sans" pitchFamily="34" charset="0"/>
                <a:ea typeface="DM Sans" pitchFamily="34" charset="-122"/>
                <a:cs typeface="DM Sans" pitchFamily="34" charset="-120"/>
              </a:rPr>
              <a:t>6</a:t>
            </a:r>
            <a:endParaRPr lang="en-US" sz="1700" dirty="0"/>
          </a:p>
        </p:txBody>
      </p:sp>
      <p:sp>
        <p:nvSpPr>
          <p:cNvPr id="13" name="Text 11"/>
          <p:cNvSpPr/>
          <p:nvPr/>
        </p:nvSpPr>
        <p:spPr>
          <a:xfrm>
            <a:off x="1627632" y="2953512"/>
            <a:ext cx="9784080" cy="29260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An under-62 spouse without a protection plan</a:t>
            </a:r>
            <a:endParaRPr lang="en-US" sz="1400" dirty="0"/>
          </a:p>
        </p:txBody>
      </p:sp>
      <p:sp>
        <p:nvSpPr>
          <p:cNvPr id="14" name="Text 12"/>
          <p:cNvSpPr/>
          <p:nvPr/>
        </p:nvSpPr>
        <p:spPr>
          <a:xfrm>
            <a:off x="1627632" y="3246120"/>
            <a:ext cx="6720840" cy="548640"/>
          </a:xfrm>
          <a:prstGeom prst="rect">
            <a:avLst/>
          </a:prstGeom>
          <a:noFill/>
          <a:ln/>
        </p:spPr>
        <p:txBody>
          <a:bodyPr wrap="square" lIns="0" tIns="0" rIns="0" bIns="0" rtlCol="0" anchor="ctr"/>
          <a:lstStyle/>
          <a:p>
            <a:pPr marL="0" indent="0">
              <a:lnSpc>
                <a:spcPts val="1400"/>
              </a:lnSpc>
              <a:buNone/>
            </a:pPr>
            <a:r>
              <a:rPr lang="en-US" sz="1100" dirty="0">
                <a:solidFill>
                  <a:srgbClr val="5A6B7A"/>
                </a:solidFill>
                <a:latin typeface="DM Sans" pitchFamily="34" charset="0"/>
                <a:ea typeface="DM Sans" pitchFamily="34" charset="-122"/>
                <a:cs typeface="DM Sans" pitchFamily="34" charset="-120"/>
              </a:rPr>
              <a:t>A non-borrowing spouse can stay after the borrower passes — but only if structured correctly at origination. Skipping this creates the horror stories.</a:t>
            </a:r>
            <a:endParaRPr lang="en-US" sz="1100" dirty="0"/>
          </a:p>
        </p:txBody>
      </p:sp>
      <p:sp>
        <p:nvSpPr>
          <p:cNvPr id="15" name="Text 13"/>
          <p:cNvSpPr/>
          <p:nvPr/>
        </p:nvSpPr>
        <p:spPr>
          <a:xfrm>
            <a:off x="8549640" y="3246120"/>
            <a:ext cx="2880360" cy="548640"/>
          </a:xfrm>
          <a:prstGeom prst="rect">
            <a:avLst/>
          </a:prstGeom>
          <a:noFill/>
          <a:ln/>
        </p:spPr>
        <p:txBody>
          <a:bodyPr wrap="square" lIns="0" tIns="0" rIns="0" bIns="0" rtlCol="0" anchor="ctr"/>
          <a:lstStyle/>
          <a:p>
            <a:pPr marL="0" indent="0">
              <a:lnSpc>
                <a:spcPts val="1300"/>
              </a:lnSpc>
              <a:buNone/>
            </a:pPr>
            <a:r>
              <a:rPr lang="en-US" sz="1050" i="1" dirty="0">
                <a:solidFill>
                  <a:srgbClr val="2E7D4F"/>
                </a:solidFill>
                <a:latin typeface="DM Sans" pitchFamily="34" charset="0"/>
                <a:ea typeface="DM Sans" pitchFamily="34" charset="-122"/>
                <a:cs typeface="DM Sans" pitchFamily="34" charset="-120"/>
              </a:rPr>
              <a:t>Better path: solve occupancy in writing first, or wait until both qualify.</a:t>
            </a:r>
            <a:endParaRPr lang="en-US" sz="1050" dirty="0"/>
          </a:p>
        </p:txBody>
      </p:sp>
      <p:sp>
        <p:nvSpPr>
          <p:cNvPr id="16" name="Shape 14"/>
          <p:cNvSpPr/>
          <p:nvPr/>
        </p:nvSpPr>
        <p:spPr>
          <a:xfrm>
            <a:off x="548640" y="3941064"/>
            <a:ext cx="11064240" cy="960120"/>
          </a:xfrm>
          <a:prstGeom prst="roundRect">
            <a:avLst>
              <a:gd name="adj" fmla="val 7619"/>
            </a:avLst>
          </a:prstGeom>
          <a:solidFill>
            <a:srgbClr val="F7FAFD"/>
          </a:solidFill>
          <a:ln w="9525">
            <a:solidFill>
              <a:srgbClr val="D8E2EC"/>
            </a:solidFill>
            <a:prstDash val="solid"/>
          </a:ln>
        </p:spPr>
        <p:txBody>
          <a:bodyPr/>
          <a:lstStyle/>
          <a:p>
            <a:endParaRPr lang="en-US"/>
          </a:p>
        </p:txBody>
      </p:sp>
      <p:sp>
        <p:nvSpPr>
          <p:cNvPr id="17" name="Shape 15"/>
          <p:cNvSpPr/>
          <p:nvPr/>
        </p:nvSpPr>
        <p:spPr>
          <a:xfrm>
            <a:off x="841248" y="4142232"/>
            <a:ext cx="548640" cy="548640"/>
          </a:xfrm>
          <a:prstGeom prst="ellipse">
            <a:avLst/>
          </a:prstGeom>
          <a:solidFill>
            <a:srgbClr val="FBEEEA"/>
          </a:solidFill>
          <a:ln w="15875">
            <a:solidFill>
              <a:srgbClr val="C0392B"/>
            </a:solidFill>
            <a:prstDash val="solid"/>
          </a:ln>
        </p:spPr>
        <p:txBody>
          <a:bodyPr/>
          <a:lstStyle/>
          <a:p>
            <a:endParaRPr lang="en-US"/>
          </a:p>
        </p:txBody>
      </p:sp>
      <p:sp>
        <p:nvSpPr>
          <p:cNvPr id="18" name="Text 16"/>
          <p:cNvSpPr/>
          <p:nvPr/>
        </p:nvSpPr>
        <p:spPr>
          <a:xfrm>
            <a:off x="841248" y="4142232"/>
            <a:ext cx="548640" cy="548640"/>
          </a:xfrm>
          <a:prstGeom prst="rect">
            <a:avLst/>
          </a:prstGeom>
          <a:noFill/>
          <a:ln/>
        </p:spPr>
        <p:txBody>
          <a:bodyPr wrap="square" lIns="0" tIns="0" rIns="0" bIns="0" rtlCol="0" anchor="ctr"/>
          <a:lstStyle/>
          <a:p>
            <a:pPr marL="0" indent="0" algn="ctr">
              <a:buNone/>
            </a:pPr>
            <a:r>
              <a:rPr lang="en-US" sz="1700" b="1" dirty="0">
                <a:solidFill>
                  <a:srgbClr val="C0392B"/>
                </a:solidFill>
                <a:latin typeface="DM Sans" pitchFamily="34" charset="0"/>
                <a:ea typeface="DM Sans" pitchFamily="34" charset="-122"/>
                <a:cs typeface="DM Sans" pitchFamily="34" charset="-120"/>
              </a:rPr>
              <a:t>7</a:t>
            </a:r>
            <a:endParaRPr lang="en-US" sz="1700" dirty="0"/>
          </a:p>
        </p:txBody>
      </p:sp>
      <p:sp>
        <p:nvSpPr>
          <p:cNvPr id="19" name="Text 17"/>
          <p:cNvSpPr/>
          <p:nvPr/>
        </p:nvSpPr>
        <p:spPr>
          <a:xfrm>
            <a:off x="1627632" y="4032504"/>
            <a:ext cx="9784080" cy="29260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Downsizing solves it cleaner</a:t>
            </a:r>
            <a:endParaRPr lang="en-US" sz="1400" dirty="0"/>
          </a:p>
        </p:txBody>
      </p:sp>
      <p:sp>
        <p:nvSpPr>
          <p:cNvPr id="20" name="Text 18"/>
          <p:cNvSpPr/>
          <p:nvPr/>
        </p:nvSpPr>
        <p:spPr>
          <a:xfrm>
            <a:off x="1627632" y="4325112"/>
            <a:ext cx="6720840" cy="548640"/>
          </a:xfrm>
          <a:prstGeom prst="rect">
            <a:avLst/>
          </a:prstGeom>
          <a:noFill/>
          <a:ln/>
        </p:spPr>
        <p:txBody>
          <a:bodyPr wrap="square" lIns="0" tIns="0" rIns="0" bIns="0" rtlCol="0" anchor="ctr"/>
          <a:lstStyle/>
          <a:p>
            <a:pPr marL="0" indent="0">
              <a:lnSpc>
                <a:spcPts val="1400"/>
              </a:lnSpc>
              <a:buNone/>
            </a:pPr>
            <a:r>
              <a:rPr lang="en-US" sz="1100" dirty="0">
                <a:solidFill>
                  <a:srgbClr val="5A6B7A"/>
                </a:solidFill>
                <a:latin typeface="DM Sans" pitchFamily="34" charset="0"/>
                <a:ea typeface="DM Sans" pitchFamily="34" charset="-122"/>
                <a:cs typeface="DM Sans" pitchFamily="34" charset="-120"/>
              </a:rPr>
              <a:t>Selling large, buying smaller, and banking the difference can fix income, upkeep, and liquidity in one move — sometimes with no loan at all.</a:t>
            </a:r>
            <a:endParaRPr lang="en-US" sz="1100" dirty="0"/>
          </a:p>
        </p:txBody>
      </p:sp>
      <p:sp>
        <p:nvSpPr>
          <p:cNvPr id="21" name="Text 19"/>
          <p:cNvSpPr/>
          <p:nvPr/>
        </p:nvSpPr>
        <p:spPr>
          <a:xfrm>
            <a:off x="8549640" y="4325112"/>
            <a:ext cx="2880360" cy="548640"/>
          </a:xfrm>
          <a:prstGeom prst="rect">
            <a:avLst/>
          </a:prstGeom>
          <a:noFill/>
          <a:ln/>
        </p:spPr>
        <p:txBody>
          <a:bodyPr wrap="square" lIns="0" tIns="0" rIns="0" bIns="0" rtlCol="0" anchor="ctr"/>
          <a:lstStyle/>
          <a:p>
            <a:pPr marL="0" indent="0">
              <a:lnSpc>
                <a:spcPts val="1300"/>
              </a:lnSpc>
              <a:buNone/>
            </a:pPr>
            <a:r>
              <a:rPr lang="en-US" sz="1050" i="1" dirty="0">
                <a:solidFill>
                  <a:srgbClr val="2E7D4F"/>
                </a:solidFill>
                <a:latin typeface="DM Sans" pitchFamily="34" charset="0"/>
                <a:ea typeface="DM Sans" pitchFamily="34" charset="-122"/>
                <a:cs typeface="DM Sans" pitchFamily="34" charset="-120"/>
              </a:rPr>
              <a:t>Better path: sometimes the right answer is a listing, not a loan.</a:t>
            </a:r>
            <a:endParaRPr lang="en-US" sz="1050" dirty="0"/>
          </a:p>
        </p:txBody>
      </p:sp>
      <p:sp>
        <p:nvSpPr>
          <p:cNvPr id="22" name="Shape 20"/>
          <p:cNvSpPr/>
          <p:nvPr/>
        </p:nvSpPr>
        <p:spPr>
          <a:xfrm>
            <a:off x="548640" y="5020056"/>
            <a:ext cx="11064240" cy="960120"/>
          </a:xfrm>
          <a:prstGeom prst="roundRect">
            <a:avLst>
              <a:gd name="adj" fmla="val 7619"/>
            </a:avLst>
          </a:prstGeom>
          <a:solidFill>
            <a:srgbClr val="F7FAFD"/>
          </a:solidFill>
          <a:ln w="9525">
            <a:solidFill>
              <a:srgbClr val="D8E2EC"/>
            </a:solidFill>
            <a:prstDash val="solid"/>
          </a:ln>
        </p:spPr>
        <p:txBody>
          <a:bodyPr/>
          <a:lstStyle/>
          <a:p>
            <a:endParaRPr lang="en-US"/>
          </a:p>
        </p:txBody>
      </p:sp>
      <p:sp>
        <p:nvSpPr>
          <p:cNvPr id="23" name="Shape 21"/>
          <p:cNvSpPr/>
          <p:nvPr/>
        </p:nvSpPr>
        <p:spPr>
          <a:xfrm>
            <a:off x="841248" y="5221224"/>
            <a:ext cx="548640" cy="548640"/>
          </a:xfrm>
          <a:prstGeom prst="ellipse">
            <a:avLst/>
          </a:prstGeom>
          <a:solidFill>
            <a:srgbClr val="FBEEEA"/>
          </a:solidFill>
          <a:ln w="15875">
            <a:solidFill>
              <a:srgbClr val="C0392B"/>
            </a:solidFill>
            <a:prstDash val="solid"/>
          </a:ln>
        </p:spPr>
        <p:txBody>
          <a:bodyPr/>
          <a:lstStyle/>
          <a:p>
            <a:endParaRPr lang="en-US"/>
          </a:p>
        </p:txBody>
      </p:sp>
      <p:sp>
        <p:nvSpPr>
          <p:cNvPr id="24" name="Text 22"/>
          <p:cNvSpPr/>
          <p:nvPr/>
        </p:nvSpPr>
        <p:spPr>
          <a:xfrm>
            <a:off x="841248" y="5221224"/>
            <a:ext cx="548640" cy="548640"/>
          </a:xfrm>
          <a:prstGeom prst="rect">
            <a:avLst/>
          </a:prstGeom>
          <a:noFill/>
          <a:ln/>
        </p:spPr>
        <p:txBody>
          <a:bodyPr wrap="square" lIns="0" tIns="0" rIns="0" bIns="0" rtlCol="0" anchor="ctr"/>
          <a:lstStyle/>
          <a:p>
            <a:pPr marL="0" indent="0" algn="ctr">
              <a:buNone/>
            </a:pPr>
            <a:r>
              <a:rPr lang="en-US" sz="1700" b="1" dirty="0">
                <a:solidFill>
                  <a:srgbClr val="C0392B"/>
                </a:solidFill>
                <a:latin typeface="DM Sans" pitchFamily="34" charset="0"/>
                <a:ea typeface="DM Sans" pitchFamily="34" charset="-122"/>
                <a:cs typeface="DM Sans" pitchFamily="34" charset="-120"/>
              </a:rPr>
              <a:t>8</a:t>
            </a:r>
            <a:endParaRPr lang="en-US" sz="1700" dirty="0"/>
          </a:p>
        </p:txBody>
      </p:sp>
      <p:sp>
        <p:nvSpPr>
          <p:cNvPr id="25" name="Text 23"/>
          <p:cNvSpPr/>
          <p:nvPr/>
        </p:nvSpPr>
        <p:spPr>
          <a:xfrm>
            <a:off x="1627632" y="5111496"/>
            <a:ext cx="9784080" cy="29260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Medicaid exposure with no spend plan</a:t>
            </a:r>
            <a:endParaRPr lang="en-US" sz="1400" dirty="0"/>
          </a:p>
        </p:txBody>
      </p:sp>
      <p:sp>
        <p:nvSpPr>
          <p:cNvPr id="26" name="Text 24"/>
          <p:cNvSpPr/>
          <p:nvPr/>
        </p:nvSpPr>
        <p:spPr>
          <a:xfrm>
            <a:off x="1627632" y="5404104"/>
            <a:ext cx="6720840" cy="548640"/>
          </a:xfrm>
          <a:prstGeom prst="rect">
            <a:avLst/>
          </a:prstGeom>
          <a:noFill/>
          <a:ln/>
        </p:spPr>
        <p:txBody>
          <a:bodyPr wrap="square" lIns="0" tIns="0" rIns="0" bIns="0" rtlCol="0" anchor="ctr"/>
          <a:lstStyle/>
          <a:p>
            <a:pPr marL="0" indent="0">
              <a:lnSpc>
                <a:spcPts val="1400"/>
              </a:lnSpc>
              <a:buNone/>
            </a:pPr>
            <a:r>
              <a:rPr lang="en-US" sz="1100" dirty="0">
                <a:solidFill>
                  <a:srgbClr val="5A6B7A"/>
                </a:solidFill>
                <a:latin typeface="DM Sans" pitchFamily="34" charset="0"/>
                <a:ea typeface="DM Sans" pitchFamily="34" charset="-122"/>
                <a:cs typeface="DM Sans" pitchFamily="34" charset="-120"/>
              </a:rPr>
              <a:t>Draws are not income, but unspent proceeds at month-end can count as resources for needs-based benefits.</a:t>
            </a:r>
            <a:endParaRPr lang="en-US" sz="1100" dirty="0"/>
          </a:p>
        </p:txBody>
      </p:sp>
      <p:sp>
        <p:nvSpPr>
          <p:cNvPr id="27" name="Text 25"/>
          <p:cNvSpPr/>
          <p:nvPr/>
        </p:nvSpPr>
        <p:spPr>
          <a:xfrm>
            <a:off x="8549640" y="5404104"/>
            <a:ext cx="2880360" cy="548640"/>
          </a:xfrm>
          <a:prstGeom prst="rect">
            <a:avLst/>
          </a:prstGeom>
          <a:noFill/>
          <a:ln/>
        </p:spPr>
        <p:txBody>
          <a:bodyPr wrap="square" lIns="0" tIns="0" rIns="0" bIns="0" rtlCol="0" anchor="ctr"/>
          <a:lstStyle/>
          <a:p>
            <a:pPr marL="0" indent="0">
              <a:lnSpc>
                <a:spcPts val="1300"/>
              </a:lnSpc>
              <a:buNone/>
            </a:pPr>
            <a:r>
              <a:rPr lang="en-US" sz="1050" i="1" dirty="0">
                <a:solidFill>
                  <a:srgbClr val="2E7D4F"/>
                </a:solidFill>
                <a:latin typeface="DM Sans" pitchFamily="34" charset="0"/>
                <a:ea typeface="DM Sans" pitchFamily="34" charset="-122"/>
                <a:cs typeface="DM Sans" pitchFamily="34" charset="-120"/>
              </a:rPr>
              <a:t>Better path: elder-law input and a spend plan before anything closes.</a:t>
            </a:r>
            <a:endParaRPr lang="en-US" sz="1050" dirty="0"/>
          </a:p>
        </p:txBody>
      </p:sp>
      <p:sp>
        <p:nvSpPr>
          <p:cNvPr id="28" name="Text 26"/>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9" name="Text 27"/>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16</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C0392B"/>
                </a:solidFill>
                <a:latin typeface="DM Sans" pitchFamily="34" charset="0"/>
                <a:ea typeface="DM Sans" pitchFamily="34" charset="-122"/>
                <a:cs typeface="DM Sans" pitchFamily="34" charset="-120"/>
              </a:rPr>
              <a:t>PART 2  ·  THE PAYOFF OF SCREENING</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Why Saying No Builds Your Practice</a:t>
            </a:r>
            <a:endParaRPr lang="en-US" sz="3200" dirty="0"/>
          </a:p>
        </p:txBody>
      </p:sp>
      <p:sp>
        <p:nvSpPr>
          <p:cNvPr id="4" name="Text 2"/>
          <p:cNvSpPr/>
          <p:nvPr/>
        </p:nvSpPr>
        <p:spPr>
          <a:xfrm>
            <a:off x="548640" y="1828800"/>
            <a:ext cx="5394960" cy="3291840"/>
          </a:xfrm>
          <a:prstGeom prst="rect">
            <a:avLst/>
          </a:prstGeom>
          <a:noFill/>
          <a:ln/>
        </p:spPr>
        <p:txBody>
          <a:bodyPr wrap="square" lIns="0" tIns="0" rIns="0" bIns="0" rtlCol="0" anchor="ctr"/>
          <a:lstStyle/>
          <a:p>
            <a:pPr marL="0" indent="0">
              <a:lnSpc>
                <a:spcPts val="2000"/>
              </a:lnSpc>
              <a:buNone/>
            </a:pPr>
            <a:r>
              <a:rPr lang="en-US" sz="1700" b="1" dirty="0">
                <a:solidFill>
                  <a:srgbClr val="1A2733"/>
                </a:solidFill>
                <a:latin typeface="DM Sans" pitchFamily="34" charset="0"/>
                <a:ea typeface="DM Sans" pitchFamily="34" charset="-122"/>
                <a:cs typeface="DM Sans" pitchFamily="34" charset="-120"/>
              </a:rPr>
              <a:t>The 7% who regret it share one trait.</a:t>
            </a:r>
            <a:endParaRPr lang="en-US" sz="1700" dirty="0"/>
          </a:p>
          <a:p>
            <a:pPr marL="0" indent="0">
              <a:lnSpc>
                <a:spcPts val="2000"/>
              </a:lnSpc>
              <a:buNone/>
            </a:pPr>
            <a:endParaRPr lang="en-US" sz="1700" dirty="0"/>
          </a:p>
          <a:p>
            <a:pPr marL="0" indent="0">
              <a:lnSpc>
                <a:spcPts val="2000"/>
              </a:lnSpc>
              <a:buNone/>
            </a:pPr>
            <a:r>
              <a:rPr lang="en-US" sz="1400" dirty="0">
                <a:solidFill>
                  <a:srgbClr val="5A6B7A"/>
                </a:solidFill>
                <a:latin typeface="DM Sans" pitchFamily="34" charset="0"/>
                <a:ea typeface="DM Sans" pitchFamily="34" charset="-122"/>
                <a:cs typeface="DM Sans" pitchFamily="34" charset="-120"/>
              </a:rPr>
              <a:t>In federal follow-up research, dissatisfied borrowers cited costs they had not anticipated or terms they did not understand before signing. Not the product — the preparation.</a:t>
            </a:r>
            <a:endParaRPr lang="en-US" sz="1700" dirty="0"/>
          </a:p>
          <a:p>
            <a:pPr marL="0" indent="0">
              <a:lnSpc>
                <a:spcPts val="2000"/>
              </a:lnSpc>
              <a:buNone/>
            </a:pPr>
            <a:endParaRPr lang="en-US" sz="1700" dirty="0"/>
          </a:p>
          <a:p>
            <a:pPr marL="0" indent="0">
              <a:lnSpc>
                <a:spcPts val="2000"/>
              </a:lnSpc>
              <a:buNone/>
            </a:pPr>
            <a:r>
              <a:rPr lang="en-US" sz="1400" dirty="0">
                <a:solidFill>
                  <a:srgbClr val="1A2733"/>
                </a:solidFill>
                <a:latin typeface="DM Sans" pitchFamily="34" charset="0"/>
                <a:ea typeface="DM Sans" pitchFamily="34" charset="-122"/>
                <a:cs typeface="DM Sans" pitchFamily="34" charset="-120"/>
              </a:rPr>
              <a:t>Screening is the preparation. Every client you steer away for the right reason becomes a referral source who trusts your judgment. And the guide’s “when to walk away” chapter lets clients screen themselves — before they ever call you.</a:t>
            </a:r>
            <a:endParaRPr lang="en-US" sz="1700" dirty="0"/>
          </a:p>
        </p:txBody>
      </p:sp>
      <p:sp>
        <p:nvSpPr>
          <p:cNvPr id="5" name="Shape 3"/>
          <p:cNvSpPr/>
          <p:nvPr/>
        </p:nvSpPr>
        <p:spPr>
          <a:xfrm>
            <a:off x="6263640" y="1783080"/>
            <a:ext cx="5349240" cy="1261872"/>
          </a:xfrm>
          <a:prstGeom prst="roundRect">
            <a:avLst>
              <a:gd name="adj" fmla="val 5797"/>
            </a:avLst>
          </a:prstGeom>
          <a:solidFill>
            <a:srgbClr val="EEF4FA"/>
          </a:solidFill>
          <a:ln w="9525">
            <a:solidFill>
              <a:srgbClr val="D8E2EC"/>
            </a:solidFill>
            <a:prstDash val="solid"/>
          </a:ln>
        </p:spPr>
        <p:txBody>
          <a:bodyPr/>
          <a:lstStyle/>
          <a:p>
            <a:endParaRPr lang="en-US"/>
          </a:p>
        </p:txBody>
      </p:sp>
      <p:sp>
        <p:nvSpPr>
          <p:cNvPr id="6" name="Text 4"/>
          <p:cNvSpPr/>
          <p:nvPr/>
        </p:nvSpPr>
        <p:spPr>
          <a:xfrm>
            <a:off x="6492240" y="1947672"/>
            <a:ext cx="1554480" cy="914400"/>
          </a:xfrm>
          <a:prstGeom prst="rect">
            <a:avLst/>
          </a:prstGeom>
          <a:noFill/>
          <a:ln/>
        </p:spPr>
        <p:txBody>
          <a:bodyPr wrap="square" lIns="0" tIns="0" rIns="0" bIns="0" rtlCol="0" anchor="ctr"/>
          <a:lstStyle/>
          <a:p>
            <a:pPr marL="0" indent="0">
              <a:buNone/>
            </a:pPr>
            <a:r>
              <a:rPr lang="en-US" sz="3200" b="1" dirty="0">
                <a:solidFill>
                  <a:srgbClr val="06559D"/>
                </a:solidFill>
                <a:latin typeface="DM Sans" pitchFamily="34" charset="0"/>
                <a:ea typeface="DM Sans" pitchFamily="34" charset="-122"/>
                <a:cs typeface="DM Sans" pitchFamily="34" charset="-120"/>
              </a:rPr>
              <a:t>&lt; 2%</a:t>
            </a:r>
            <a:endParaRPr lang="en-US" sz="3200" dirty="0"/>
          </a:p>
        </p:txBody>
      </p:sp>
      <p:sp>
        <p:nvSpPr>
          <p:cNvPr id="7" name="Text 5"/>
          <p:cNvSpPr/>
          <p:nvPr/>
        </p:nvSpPr>
        <p:spPr>
          <a:xfrm>
            <a:off x="8138160" y="1929384"/>
            <a:ext cx="3291840" cy="731520"/>
          </a:xfrm>
          <a:prstGeom prst="rect">
            <a:avLst/>
          </a:prstGeom>
          <a:noFill/>
          <a:ln/>
        </p:spPr>
        <p:txBody>
          <a:bodyPr wrap="square" lIns="0" tIns="0" rIns="0" bIns="0" rtlCol="0" anchor="ctr"/>
          <a:lstStyle/>
          <a:p>
            <a:pPr marL="0" indent="0">
              <a:buNone/>
            </a:pPr>
            <a:r>
              <a:rPr lang="en-US" sz="1150" dirty="0">
                <a:solidFill>
                  <a:srgbClr val="1A2733"/>
                </a:solidFill>
                <a:latin typeface="DM Sans" pitchFamily="34" charset="0"/>
                <a:ea typeface="DM Sans" pitchFamily="34" charset="-122"/>
                <a:cs typeface="DM Sans" pitchFamily="34" charset="-120"/>
              </a:rPr>
              <a:t>of all federal CFPB mortgage complaints involve reverse mortgages</a:t>
            </a:r>
            <a:endParaRPr lang="en-US" sz="1150" dirty="0"/>
          </a:p>
        </p:txBody>
      </p:sp>
      <p:sp>
        <p:nvSpPr>
          <p:cNvPr id="8" name="Text 6"/>
          <p:cNvSpPr/>
          <p:nvPr/>
        </p:nvSpPr>
        <p:spPr>
          <a:xfrm>
            <a:off x="8138160" y="2697480"/>
            <a:ext cx="3291840" cy="274320"/>
          </a:xfrm>
          <a:prstGeom prst="rect">
            <a:avLst/>
          </a:prstGeom>
          <a:noFill/>
          <a:ln/>
        </p:spPr>
        <p:txBody>
          <a:bodyPr wrap="square" lIns="0" tIns="0" rIns="0" bIns="0" rtlCol="0" anchor="ctr"/>
          <a:lstStyle/>
          <a:p>
            <a:pPr marL="0" indent="0">
              <a:buNone/>
            </a:pPr>
            <a:r>
              <a:rPr lang="en-US" sz="900" dirty="0">
                <a:solidFill>
                  <a:srgbClr val="5A6B7A"/>
                </a:solidFill>
                <a:latin typeface="DM Sans" pitchFamily="34" charset="0"/>
                <a:ea typeface="DM Sans" pitchFamily="34" charset="-122"/>
                <a:cs typeface="DM Sans" pitchFamily="34" charset="-120"/>
              </a:rPr>
              <a:t>CFPB complaint data</a:t>
            </a:r>
            <a:endParaRPr lang="en-US" sz="900" dirty="0"/>
          </a:p>
        </p:txBody>
      </p:sp>
      <p:sp>
        <p:nvSpPr>
          <p:cNvPr id="9" name="Shape 7"/>
          <p:cNvSpPr/>
          <p:nvPr/>
        </p:nvSpPr>
        <p:spPr>
          <a:xfrm>
            <a:off x="6263640" y="3200400"/>
            <a:ext cx="5349240" cy="1261872"/>
          </a:xfrm>
          <a:prstGeom prst="roundRect">
            <a:avLst>
              <a:gd name="adj" fmla="val 5797"/>
            </a:avLst>
          </a:prstGeom>
          <a:solidFill>
            <a:srgbClr val="EEF4FA"/>
          </a:solidFill>
          <a:ln w="9525">
            <a:solidFill>
              <a:srgbClr val="D8E2EC"/>
            </a:solidFill>
            <a:prstDash val="solid"/>
          </a:ln>
        </p:spPr>
        <p:txBody>
          <a:bodyPr/>
          <a:lstStyle/>
          <a:p>
            <a:endParaRPr lang="en-US"/>
          </a:p>
        </p:txBody>
      </p:sp>
      <p:sp>
        <p:nvSpPr>
          <p:cNvPr id="10" name="Text 8"/>
          <p:cNvSpPr/>
          <p:nvPr/>
        </p:nvSpPr>
        <p:spPr>
          <a:xfrm>
            <a:off x="6492240" y="3364992"/>
            <a:ext cx="1554480" cy="914400"/>
          </a:xfrm>
          <a:prstGeom prst="rect">
            <a:avLst/>
          </a:prstGeom>
          <a:noFill/>
          <a:ln/>
        </p:spPr>
        <p:txBody>
          <a:bodyPr wrap="square" lIns="0" tIns="0" rIns="0" bIns="0" rtlCol="0" anchor="ctr"/>
          <a:lstStyle/>
          <a:p>
            <a:pPr marL="0" indent="0">
              <a:buNone/>
            </a:pPr>
            <a:r>
              <a:rPr lang="en-US" sz="3200" b="1" dirty="0">
                <a:solidFill>
                  <a:srgbClr val="06559D"/>
                </a:solidFill>
                <a:latin typeface="DM Sans" pitchFamily="34" charset="0"/>
                <a:ea typeface="DM Sans" pitchFamily="34" charset="-122"/>
                <a:cs typeface="DM Sans" pitchFamily="34" charset="-120"/>
              </a:rPr>
              <a:t>95%</a:t>
            </a:r>
            <a:endParaRPr lang="en-US" sz="3200" dirty="0"/>
          </a:p>
        </p:txBody>
      </p:sp>
      <p:sp>
        <p:nvSpPr>
          <p:cNvPr id="11" name="Text 9"/>
          <p:cNvSpPr/>
          <p:nvPr/>
        </p:nvSpPr>
        <p:spPr>
          <a:xfrm>
            <a:off x="8138160" y="3346704"/>
            <a:ext cx="3291840" cy="731520"/>
          </a:xfrm>
          <a:prstGeom prst="rect">
            <a:avLst/>
          </a:prstGeom>
          <a:noFill/>
          <a:ln/>
        </p:spPr>
        <p:txBody>
          <a:bodyPr wrap="square" lIns="0" tIns="0" rIns="0" bIns="0" rtlCol="0" anchor="ctr"/>
          <a:lstStyle/>
          <a:p>
            <a:pPr marL="0" indent="0">
              <a:buNone/>
            </a:pPr>
            <a:r>
              <a:rPr lang="en-US" sz="1150" dirty="0">
                <a:solidFill>
                  <a:srgbClr val="1A2733"/>
                </a:solidFill>
                <a:latin typeface="DM Sans" pitchFamily="34" charset="0"/>
                <a:ea typeface="DM Sans" pitchFamily="34" charset="-122"/>
                <a:cs typeface="DM Sans" pitchFamily="34" charset="-120"/>
              </a:rPr>
              <a:t>of borrowers reported no pressure from their lender, years after closing</a:t>
            </a:r>
            <a:endParaRPr lang="en-US" sz="1150" dirty="0"/>
          </a:p>
        </p:txBody>
      </p:sp>
      <p:sp>
        <p:nvSpPr>
          <p:cNvPr id="12" name="Text 10"/>
          <p:cNvSpPr/>
          <p:nvPr/>
        </p:nvSpPr>
        <p:spPr>
          <a:xfrm>
            <a:off x="8138160" y="4114800"/>
            <a:ext cx="3291840" cy="274320"/>
          </a:xfrm>
          <a:prstGeom prst="rect">
            <a:avLst/>
          </a:prstGeom>
          <a:noFill/>
          <a:ln/>
        </p:spPr>
        <p:txBody>
          <a:bodyPr wrap="square" lIns="0" tIns="0" rIns="0" bIns="0" rtlCol="0" anchor="ctr"/>
          <a:lstStyle/>
          <a:p>
            <a:pPr marL="0" indent="0">
              <a:buNone/>
            </a:pPr>
            <a:r>
              <a:rPr lang="en-US" sz="900" dirty="0">
                <a:solidFill>
                  <a:srgbClr val="5A6B7A"/>
                </a:solidFill>
                <a:latin typeface="DM Sans" pitchFamily="34" charset="0"/>
                <a:ea typeface="DM Sans" pitchFamily="34" charset="-122"/>
                <a:cs typeface="DM Sans" pitchFamily="34" charset="-120"/>
              </a:rPr>
              <a:t>HUD Cityscape, 2017 · 1,761 households</a:t>
            </a:r>
            <a:endParaRPr lang="en-US" sz="900" dirty="0"/>
          </a:p>
        </p:txBody>
      </p:sp>
      <p:sp>
        <p:nvSpPr>
          <p:cNvPr id="13" name="Shape 11"/>
          <p:cNvSpPr/>
          <p:nvPr/>
        </p:nvSpPr>
        <p:spPr>
          <a:xfrm>
            <a:off x="6263640" y="4617720"/>
            <a:ext cx="5349240" cy="1261872"/>
          </a:xfrm>
          <a:prstGeom prst="roundRect">
            <a:avLst>
              <a:gd name="adj" fmla="val 5797"/>
            </a:avLst>
          </a:prstGeom>
          <a:solidFill>
            <a:srgbClr val="EEF4FA"/>
          </a:solidFill>
          <a:ln w="9525">
            <a:solidFill>
              <a:srgbClr val="D8E2EC"/>
            </a:solidFill>
            <a:prstDash val="solid"/>
          </a:ln>
        </p:spPr>
        <p:txBody>
          <a:bodyPr/>
          <a:lstStyle/>
          <a:p>
            <a:endParaRPr lang="en-US"/>
          </a:p>
        </p:txBody>
      </p:sp>
      <p:sp>
        <p:nvSpPr>
          <p:cNvPr id="14" name="Text 12"/>
          <p:cNvSpPr/>
          <p:nvPr/>
        </p:nvSpPr>
        <p:spPr>
          <a:xfrm>
            <a:off x="6492240" y="4782312"/>
            <a:ext cx="1554480" cy="914400"/>
          </a:xfrm>
          <a:prstGeom prst="rect">
            <a:avLst/>
          </a:prstGeom>
          <a:noFill/>
          <a:ln/>
        </p:spPr>
        <p:txBody>
          <a:bodyPr wrap="square" lIns="0" tIns="0" rIns="0" bIns="0" rtlCol="0" anchor="ctr"/>
          <a:lstStyle/>
          <a:p>
            <a:pPr marL="0" indent="0">
              <a:buNone/>
            </a:pPr>
            <a:r>
              <a:rPr lang="en-US" sz="3200" b="1" dirty="0">
                <a:solidFill>
                  <a:srgbClr val="06559D"/>
                </a:solidFill>
                <a:latin typeface="DM Sans" pitchFamily="34" charset="0"/>
                <a:ea typeface="DM Sans" pitchFamily="34" charset="-122"/>
                <a:cs typeface="DM Sans" pitchFamily="34" charset="-120"/>
              </a:rPr>
              <a:t>91%</a:t>
            </a:r>
            <a:endParaRPr lang="en-US" sz="3200" dirty="0"/>
          </a:p>
        </p:txBody>
      </p:sp>
      <p:sp>
        <p:nvSpPr>
          <p:cNvPr id="15" name="Text 13"/>
          <p:cNvSpPr/>
          <p:nvPr/>
        </p:nvSpPr>
        <p:spPr>
          <a:xfrm>
            <a:off x="8138160" y="4764024"/>
            <a:ext cx="3291840" cy="731520"/>
          </a:xfrm>
          <a:prstGeom prst="rect">
            <a:avLst/>
          </a:prstGeom>
          <a:noFill/>
          <a:ln/>
        </p:spPr>
        <p:txBody>
          <a:bodyPr wrap="square" lIns="0" tIns="0" rIns="0" bIns="0" rtlCol="0" anchor="ctr"/>
          <a:lstStyle/>
          <a:p>
            <a:pPr marL="0" indent="0">
              <a:buNone/>
            </a:pPr>
            <a:r>
              <a:rPr lang="en-US" sz="1150" dirty="0">
                <a:solidFill>
                  <a:srgbClr val="1A2733"/>
                </a:solidFill>
                <a:latin typeface="DM Sans" pitchFamily="34" charset="0"/>
                <a:ea typeface="DM Sans" pitchFamily="34" charset="-122"/>
                <a:cs typeface="DM Sans" pitchFamily="34" charset="-120"/>
              </a:rPr>
              <a:t>were satisfied with the required independent HUD counseling</a:t>
            </a:r>
            <a:endParaRPr lang="en-US" sz="1150" dirty="0"/>
          </a:p>
        </p:txBody>
      </p:sp>
      <p:sp>
        <p:nvSpPr>
          <p:cNvPr id="16" name="Text 14"/>
          <p:cNvSpPr/>
          <p:nvPr/>
        </p:nvSpPr>
        <p:spPr>
          <a:xfrm>
            <a:off x="8138160" y="5532120"/>
            <a:ext cx="3291840" cy="274320"/>
          </a:xfrm>
          <a:prstGeom prst="rect">
            <a:avLst/>
          </a:prstGeom>
          <a:noFill/>
          <a:ln/>
        </p:spPr>
        <p:txBody>
          <a:bodyPr wrap="square" lIns="0" tIns="0" rIns="0" bIns="0" rtlCol="0" anchor="ctr"/>
          <a:lstStyle/>
          <a:p>
            <a:pPr marL="0" indent="0">
              <a:buNone/>
            </a:pPr>
            <a:r>
              <a:rPr lang="en-US" sz="900" dirty="0">
                <a:solidFill>
                  <a:srgbClr val="5A6B7A"/>
                </a:solidFill>
                <a:latin typeface="DM Sans" pitchFamily="34" charset="0"/>
                <a:ea typeface="DM Sans" pitchFamily="34" charset="-122"/>
                <a:cs typeface="DM Sans" pitchFamily="34" charset="-120"/>
              </a:rPr>
              <a:t>HUD Cityscape, 2017</a:t>
            </a:r>
            <a:endParaRPr lang="en-US" sz="900" dirty="0"/>
          </a:p>
        </p:txBody>
      </p:sp>
      <p:sp>
        <p:nvSpPr>
          <p:cNvPr id="17" name="Text 15"/>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18" name="Text 16"/>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17</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6559D"/>
        </a:solidFill>
        <a:effectLst/>
      </p:bgPr>
    </p:bg>
    <p:spTree>
      <p:nvGrpSpPr>
        <p:cNvPr id="1" name=""/>
        <p:cNvGrpSpPr/>
        <p:nvPr/>
      </p:nvGrpSpPr>
      <p:grpSpPr>
        <a:xfrm>
          <a:off x="0" y="0"/>
          <a:ext cx="0" cy="0"/>
          <a:chOff x="0" y="0"/>
          <a:chExt cx="0" cy="0"/>
        </a:xfrm>
      </p:grpSpPr>
      <p:sp>
        <p:nvSpPr>
          <p:cNvPr id="2" name="Shape 0"/>
          <p:cNvSpPr/>
          <p:nvPr/>
        </p:nvSpPr>
        <p:spPr>
          <a:xfrm>
            <a:off x="8869680" y="-2377440"/>
            <a:ext cx="7315200" cy="7315200"/>
          </a:xfrm>
          <a:prstGeom prst="ellipse">
            <a:avLst/>
          </a:prstGeom>
          <a:solidFill>
            <a:srgbClr val="2E7D4F">
              <a:alpha val="28000"/>
            </a:srgbClr>
          </a:solidFill>
          <a:ln w="12700">
            <a:solidFill>
              <a:srgbClr val="2E7D4F"/>
            </a:solidFill>
            <a:prstDash val="solid"/>
          </a:ln>
        </p:spPr>
        <p:txBody>
          <a:bodyPr/>
          <a:lstStyle/>
          <a:p>
            <a:endParaRPr lang="en-US"/>
          </a:p>
        </p:txBody>
      </p:sp>
      <p:sp>
        <p:nvSpPr>
          <p:cNvPr id="3" name="Text 1"/>
          <p:cNvSpPr/>
          <p:nvPr/>
        </p:nvSpPr>
        <p:spPr>
          <a:xfrm>
            <a:off x="822960" y="1920240"/>
            <a:ext cx="7315200" cy="365760"/>
          </a:xfrm>
          <a:prstGeom prst="rect">
            <a:avLst/>
          </a:prstGeom>
          <a:noFill/>
          <a:ln/>
        </p:spPr>
        <p:txBody>
          <a:bodyPr wrap="square" lIns="0" tIns="0" rIns="0" bIns="0" rtlCol="0" anchor="ctr"/>
          <a:lstStyle/>
          <a:p>
            <a:pPr marL="0" indent="0">
              <a:buNone/>
            </a:pPr>
            <a:r>
              <a:rPr lang="en-US" sz="1600" b="1" kern="0" spc="400" dirty="0">
                <a:solidFill>
                  <a:srgbClr val="E8A020"/>
                </a:solidFill>
                <a:latin typeface="DM Sans" pitchFamily="34" charset="0"/>
                <a:ea typeface="DM Sans" pitchFamily="34" charset="-122"/>
                <a:cs typeface="DM Sans" pitchFamily="34" charset="-120"/>
              </a:rPr>
              <a:t>PART THREE</a:t>
            </a:r>
            <a:endParaRPr lang="en-US" sz="1600" dirty="0"/>
          </a:p>
        </p:txBody>
      </p:sp>
      <p:sp>
        <p:nvSpPr>
          <p:cNvPr id="4" name="Text 2"/>
          <p:cNvSpPr/>
          <p:nvPr/>
        </p:nvSpPr>
        <p:spPr>
          <a:xfrm>
            <a:off x="822960" y="2377440"/>
            <a:ext cx="10241280" cy="914400"/>
          </a:xfrm>
          <a:prstGeom prst="rect">
            <a:avLst/>
          </a:prstGeom>
          <a:noFill/>
          <a:ln/>
        </p:spPr>
        <p:txBody>
          <a:bodyPr wrap="square" lIns="0" tIns="0" rIns="0" bIns="0" rtlCol="0" anchor="ctr"/>
          <a:lstStyle/>
          <a:p>
            <a:pPr marL="0" indent="0">
              <a:buNone/>
            </a:pPr>
            <a:r>
              <a:rPr lang="en-US" sz="4400" b="1" dirty="0">
                <a:solidFill>
                  <a:srgbClr val="FFFFFF"/>
                </a:solidFill>
                <a:latin typeface="DM Sans" pitchFamily="34" charset="0"/>
                <a:ea typeface="DM Sans" pitchFamily="34" charset="-122"/>
                <a:cs typeface="DM Sans" pitchFamily="34" charset="-120"/>
              </a:rPr>
              <a:t>When It Works</a:t>
            </a:r>
            <a:endParaRPr lang="en-US" sz="4400" dirty="0"/>
          </a:p>
        </p:txBody>
      </p:sp>
      <p:sp>
        <p:nvSpPr>
          <p:cNvPr id="5" name="Text 3"/>
          <p:cNvSpPr/>
          <p:nvPr/>
        </p:nvSpPr>
        <p:spPr>
          <a:xfrm>
            <a:off x="822960" y="3474720"/>
            <a:ext cx="9601200" cy="914400"/>
          </a:xfrm>
          <a:prstGeom prst="rect">
            <a:avLst/>
          </a:prstGeom>
          <a:noFill/>
          <a:ln/>
        </p:spPr>
        <p:txBody>
          <a:bodyPr wrap="square" lIns="0" tIns="0" rIns="0" bIns="0" rtlCol="0" anchor="ctr"/>
          <a:lstStyle/>
          <a:p>
            <a:pPr marL="0" indent="0">
              <a:lnSpc>
                <a:spcPts val="2600"/>
              </a:lnSpc>
              <a:buNone/>
            </a:pPr>
            <a:r>
              <a:rPr lang="en-US" sz="1800" dirty="0">
                <a:solidFill>
                  <a:srgbClr val="CADCFC"/>
                </a:solidFill>
                <a:latin typeface="DM Sans" pitchFamily="34" charset="0"/>
                <a:ea typeface="DM Sans" pitchFamily="34" charset="-122"/>
                <a:cs typeface="DM Sans" pitchFamily="34" charset="-120"/>
              </a:rPr>
              <a:t>Four client needs. Peer-reviewed research.</a:t>
            </a:r>
            <a:endParaRPr lang="en-US" sz="1800" dirty="0"/>
          </a:p>
          <a:p>
            <a:pPr marL="0" indent="0">
              <a:lnSpc>
                <a:spcPts val="2600"/>
              </a:lnSpc>
              <a:buNone/>
            </a:pPr>
            <a:r>
              <a:rPr lang="en-US" sz="1800" dirty="0">
                <a:solidFill>
                  <a:srgbClr val="CADCFC"/>
                </a:solidFill>
                <a:latin typeface="DM Sans" pitchFamily="34" charset="0"/>
                <a:ea typeface="DM Sans" pitchFamily="34" charset="-122"/>
                <a:cs typeface="DM Sans" pitchFamily="34" charset="-120"/>
              </a:rPr>
              <a:t>Home equity as a planning tool — not a last resort.</a:t>
            </a:r>
            <a:endParaRPr lang="en-US" sz="1800" dirty="0"/>
          </a:p>
        </p:txBody>
      </p:sp>
      <p:sp>
        <p:nvSpPr>
          <p:cNvPr id="6" name="Shape 4"/>
          <p:cNvSpPr/>
          <p:nvPr/>
        </p:nvSpPr>
        <p:spPr>
          <a:xfrm>
            <a:off x="822960" y="4617720"/>
            <a:ext cx="2286000" cy="457200"/>
          </a:xfrm>
          <a:prstGeom prst="roundRect">
            <a:avLst>
              <a:gd name="adj" fmla="val 50000"/>
            </a:avLst>
          </a:prstGeom>
          <a:solidFill>
            <a:srgbClr val="06559D">
              <a:alpha val="0"/>
            </a:srgbClr>
          </a:solidFill>
          <a:ln w="15240">
            <a:solidFill>
              <a:srgbClr val="E8A020"/>
            </a:solidFill>
            <a:prstDash val="solid"/>
          </a:ln>
        </p:spPr>
        <p:txBody>
          <a:bodyPr/>
          <a:lstStyle/>
          <a:p>
            <a:endParaRPr lang="en-US"/>
          </a:p>
        </p:txBody>
      </p:sp>
      <p:sp>
        <p:nvSpPr>
          <p:cNvPr id="7" name="Text 5"/>
          <p:cNvSpPr/>
          <p:nvPr/>
        </p:nvSpPr>
        <p:spPr>
          <a:xfrm>
            <a:off x="822960" y="4617720"/>
            <a:ext cx="2286000" cy="457200"/>
          </a:xfrm>
          <a:prstGeom prst="rect">
            <a:avLst/>
          </a:prstGeom>
          <a:noFill/>
          <a:ln/>
        </p:spPr>
        <p:txBody>
          <a:bodyPr wrap="square" lIns="0" tIns="0" rIns="0" bIns="0" rtlCol="0" anchor="ctr"/>
          <a:lstStyle/>
          <a:p>
            <a:pPr marL="0" indent="0" algn="ctr">
              <a:buNone/>
            </a:pPr>
            <a:r>
              <a:rPr lang="en-US" sz="1100" b="1" kern="0" spc="200" dirty="0">
                <a:solidFill>
                  <a:srgbClr val="E8A020"/>
                </a:solidFill>
                <a:latin typeface="DM Sans" pitchFamily="34" charset="0"/>
                <a:ea typeface="DM Sans" pitchFamily="34" charset="-122"/>
                <a:cs typeface="DM Sans" pitchFamily="34" charset="-120"/>
              </a:rPr>
              <a:t>≈ 14 MINUTES</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3  ·  THE DEMAND MAP</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What Planning Clients Actually Ask For</a:t>
            </a:r>
            <a:endParaRPr lang="en-US" sz="3200" dirty="0"/>
          </a:p>
        </p:txBody>
      </p:sp>
      <p:graphicFrame>
        <p:nvGraphicFramePr>
          <p:cNvPr id="4" name="Chart 0"/>
          <p:cNvGraphicFramePr/>
          <p:nvPr/>
        </p:nvGraphicFramePr>
        <p:xfrm>
          <a:off x="548640" y="1783080"/>
          <a:ext cx="694944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548640" y="5760720"/>
            <a:ext cx="6949440" cy="320040"/>
          </a:xfrm>
          <a:prstGeom prst="rect">
            <a:avLst/>
          </a:prstGeom>
          <a:noFill/>
          <a:ln/>
        </p:spPr>
        <p:txBody>
          <a:bodyPr wrap="square" lIns="0" tIns="0" rIns="0" bIns="0" rtlCol="0" anchor="ctr"/>
          <a:lstStyle/>
          <a:p>
            <a:pPr marL="0" indent="0">
              <a:buNone/>
            </a:pPr>
            <a:r>
              <a:rPr lang="en-US" sz="1050" dirty="0">
                <a:solidFill>
                  <a:srgbClr val="5A6B7A"/>
                </a:solidFill>
                <a:latin typeface="DM Sans" pitchFamily="34" charset="0"/>
                <a:ea typeface="DM Sans" pitchFamily="34" charset="-122"/>
                <a:cs typeface="DM Sans" pitchFamily="34" charset="-120"/>
              </a:rPr>
              <a:t>Source: intake analysis of financial-planning client referrals</a:t>
            </a:r>
            <a:endParaRPr lang="en-US" sz="1050" dirty="0"/>
          </a:p>
        </p:txBody>
      </p:sp>
      <p:sp>
        <p:nvSpPr>
          <p:cNvPr id="6" name="Text 3"/>
          <p:cNvSpPr/>
          <p:nvPr/>
        </p:nvSpPr>
        <p:spPr>
          <a:xfrm>
            <a:off x="7818120" y="1828800"/>
            <a:ext cx="3840480" cy="365760"/>
          </a:xfrm>
          <a:prstGeom prst="rect">
            <a:avLst/>
          </a:prstGeom>
          <a:noFill/>
          <a:ln/>
        </p:spPr>
        <p:txBody>
          <a:bodyPr wrap="square" lIns="0" tIns="0" rIns="0" bIns="0" rtlCol="0" anchor="ctr"/>
          <a:lstStyle/>
          <a:p>
            <a:pPr marL="0" indent="0">
              <a:buNone/>
            </a:pPr>
            <a:r>
              <a:rPr lang="en-US" sz="1500" b="1" dirty="0">
                <a:solidFill>
                  <a:srgbClr val="1A2733"/>
                </a:solidFill>
                <a:latin typeface="DM Sans" pitchFamily="34" charset="0"/>
                <a:ea typeface="DM Sans" pitchFamily="34" charset="-122"/>
                <a:cs typeface="DM Sans" pitchFamily="34" charset="-120"/>
              </a:rPr>
              <a:t>Translated into planning goals</a:t>
            </a:r>
            <a:endParaRPr lang="en-US" sz="1500" dirty="0"/>
          </a:p>
        </p:txBody>
      </p:sp>
      <p:sp>
        <p:nvSpPr>
          <p:cNvPr id="7" name="Shape 4"/>
          <p:cNvSpPr/>
          <p:nvPr/>
        </p:nvSpPr>
        <p:spPr>
          <a:xfrm>
            <a:off x="7818120" y="2331720"/>
            <a:ext cx="3794760" cy="731520"/>
          </a:xfrm>
          <a:prstGeom prst="roundRect">
            <a:avLst>
              <a:gd name="adj" fmla="val 10000"/>
            </a:avLst>
          </a:prstGeom>
          <a:solidFill>
            <a:srgbClr val="F7FAFD"/>
          </a:solidFill>
          <a:ln w="9525">
            <a:solidFill>
              <a:srgbClr val="D8E2EC"/>
            </a:solidFill>
            <a:prstDash val="solid"/>
          </a:ln>
        </p:spPr>
        <p:txBody>
          <a:bodyPr/>
          <a:lstStyle/>
          <a:p>
            <a:endParaRPr lang="en-US"/>
          </a:p>
        </p:txBody>
      </p:sp>
      <p:sp>
        <p:nvSpPr>
          <p:cNvPr id="8" name="Text 5"/>
          <p:cNvSpPr/>
          <p:nvPr/>
        </p:nvSpPr>
        <p:spPr>
          <a:xfrm>
            <a:off x="8046720" y="2423160"/>
            <a:ext cx="3383280" cy="274320"/>
          </a:xfrm>
          <a:prstGeom prst="rect">
            <a:avLst/>
          </a:prstGeom>
          <a:noFill/>
          <a:ln/>
        </p:spPr>
        <p:txBody>
          <a:bodyPr wrap="square" lIns="0" tIns="0" rIns="0" bIns="0" rtlCol="0" anchor="ctr"/>
          <a:lstStyle/>
          <a:p>
            <a:pPr marL="0" indent="0">
              <a:buNone/>
            </a:pPr>
            <a:r>
              <a:rPr lang="en-US" sz="1200" b="1" dirty="0">
                <a:solidFill>
                  <a:srgbClr val="06559D"/>
                </a:solidFill>
                <a:latin typeface="DM Sans" pitchFamily="34" charset="0"/>
                <a:ea typeface="DM Sans" pitchFamily="34" charset="-122"/>
                <a:cs typeface="DM Sans" pitchFamily="34" charset="-120"/>
              </a:rPr>
              <a:t>Eliminate payment</a:t>
            </a:r>
            <a:endParaRPr lang="en-US" sz="1200" dirty="0"/>
          </a:p>
        </p:txBody>
      </p:sp>
      <p:sp>
        <p:nvSpPr>
          <p:cNvPr id="9" name="Text 6"/>
          <p:cNvSpPr/>
          <p:nvPr/>
        </p:nvSpPr>
        <p:spPr>
          <a:xfrm>
            <a:off x="8046720" y="2697480"/>
            <a:ext cx="3383280" cy="274320"/>
          </a:xfrm>
          <a:prstGeom prst="rect">
            <a:avLst/>
          </a:prstGeom>
          <a:noFill/>
          <a:ln/>
        </p:spPr>
        <p:txBody>
          <a:bodyPr wrap="square" lIns="0" tIns="0" rIns="0" bIns="0" rtlCol="0" anchor="ctr"/>
          <a:lstStyle/>
          <a:p>
            <a:pPr marL="0" indent="0">
              <a:buNone/>
            </a:pPr>
            <a:r>
              <a:rPr lang="en-US" sz="1100" dirty="0">
                <a:solidFill>
                  <a:srgbClr val="5A6B7A"/>
                </a:solidFill>
                <a:latin typeface="DM Sans" pitchFamily="34" charset="0"/>
                <a:ea typeface="DM Sans" pitchFamily="34" charset="-122"/>
                <a:cs typeface="DM Sans" pitchFamily="34" charset="-120"/>
              </a:rPr>
              <a:t>Cash flow &amp; peace of mind</a:t>
            </a:r>
            <a:endParaRPr lang="en-US" sz="1100" dirty="0"/>
          </a:p>
        </p:txBody>
      </p:sp>
      <p:sp>
        <p:nvSpPr>
          <p:cNvPr id="10" name="Shape 7"/>
          <p:cNvSpPr/>
          <p:nvPr/>
        </p:nvSpPr>
        <p:spPr>
          <a:xfrm>
            <a:off x="7818120" y="3200400"/>
            <a:ext cx="3794760" cy="731520"/>
          </a:xfrm>
          <a:prstGeom prst="roundRect">
            <a:avLst>
              <a:gd name="adj" fmla="val 10000"/>
            </a:avLst>
          </a:prstGeom>
          <a:solidFill>
            <a:srgbClr val="F7FAFD"/>
          </a:solidFill>
          <a:ln w="9525">
            <a:solidFill>
              <a:srgbClr val="D8E2EC"/>
            </a:solidFill>
            <a:prstDash val="solid"/>
          </a:ln>
        </p:spPr>
        <p:txBody>
          <a:bodyPr/>
          <a:lstStyle/>
          <a:p>
            <a:endParaRPr lang="en-US"/>
          </a:p>
        </p:txBody>
      </p:sp>
      <p:sp>
        <p:nvSpPr>
          <p:cNvPr id="11" name="Text 8"/>
          <p:cNvSpPr/>
          <p:nvPr/>
        </p:nvSpPr>
        <p:spPr>
          <a:xfrm>
            <a:off x="8046720" y="3291840"/>
            <a:ext cx="3383280" cy="274320"/>
          </a:xfrm>
          <a:prstGeom prst="rect">
            <a:avLst/>
          </a:prstGeom>
          <a:noFill/>
          <a:ln/>
        </p:spPr>
        <p:txBody>
          <a:bodyPr wrap="square" lIns="0" tIns="0" rIns="0" bIns="0" rtlCol="0" anchor="ctr"/>
          <a:lstStyle/>
          <a:p>
            <a:pPr marL="0" indent="0">
              <a:buNone/>
            </a:pPr>
            <a:r>
              <a:rPr lang="en-US" sz="1200" b="1" dirty="0">
                <a:solidFill>
                  <a:srgbClr val="06559D"/>
                </a:solidFill>
                <a:latin typeface="DM Sans" pitchFamily="34" charset="0"/>
                <a:ea typeface="DM Sans" pitchFamily="34" charset="-122"/>
                <a:cs typeface="DM Sans" pitchFamily="34" charset="-120"/>
              </a:rPr>
              <a:t>Standby credit line</a:t>
            </a:r>
            <a:endParaRPr lang="en-US" sz="1200" dirty="0"/>
          </a:p>
        </p:txBody>
      </p:sp>
      <p:sp>
        <p:nvSpPr>
          <p:cNvPr id="12" name="Text 9"/>
          <p:cNvSpPr/>
          <p:nvPr/>
        </p:nvSpPr>
        <p:spPr>
          <a:xfrm>
            <a:off x="8046720" y="3566160"/>
            <a:ext cx="3383280" cy="274320"/>
          </a:xfrm>
          <a:prstGeom prst="rect">
            <a:avLst/>
          </a:prstGeom>
          <a:noFill/>
          <a:ln/>
        </p:spPr>
        <p:txBody>
          <a:bodyPr wrap="square" lIns="0" tIns="0" rIns="0" bIns="0" rtlCol="0" anchor="ctr"/>
          <a:lstStyle/>
          <a:p>
            <a:pPr marL="0" indent="0">
              <a:buNone/>
            </a:pPr>
            <a:r>
              <a:rPr lang="en-US" sz="1100" dirty="0">
                <a:solidFill>
                  <a:srgbClr val="5A6B7A"/>
                </a:solidFill>
                <a:latin typeface="DM Sans" pitchFamily="34" charset="0"/>
                <a:ea typeface="DM Sans" pitchFamily="34" charset="-122"/>
                <a:cs typeface="DM Sans" pitchFamily="34" charset="-120"/>
              </a:rPr>
              <a:t>Liquidity, flexibility, sequence protection</a:t>
            </a:r>
            <a:endParaRPr lang="en-US" sz="1100" dirty="0"/>
          </a:p>
        </p:txBody>
      </p:sp>
      <p:sp>
        <p:nvSpPr>
          <p:cNvPr id="13" name="Shape 10"/>
          <p:cNvSpPr/>
          <p:nvPr/>
        </p:nvSpPr>
        <p:spPr>
          <a:xfrm>
            <a:off x="7818120" y="4069080"/>
            <a:ext cx="3794760" cy="731520"/>
          </a:xfrm>
          <a:prstGeom prst="roundRect">
            <a:avLst>
              <a:gd name="adj" fmla="val 10000"/>
            </a:avLst>
          </a:prstGeom>
          <a:solidFill>
            <a:srgbClr val="F7FAFD"/>
          </a:solidFill>
          <a:ln w="9525">
            <a:solidFill>
              <a:srgbClr val="D8E2EC"/>
            </a:solidFill>
            <a:prstDash val="solid"/>
          </a:ln>
        </p:spPr>
        <p:txBody>
          <a:bodyPr/>
          <a:lstStyle/>
          <a:p>
            <a:endParaRPr lang="en-US"/>
          </a:p>
        </p:txBody>
      </p:sp>
      <p:sp>
        <p:nvSpPr>
          <p:cNvPr id="14" name="Text 11"/>
          <p:cNvSpPr/>
          <p:nvPr/>
        </p:nvSpPr>
        <p:spPr>
          <a:xfrm>
            <a:off x="8046720" y="4160520"/>
            <a:ext cx="3383280" cy="274320"/>
          </a:xfrm>
          <a:prstGeom prst="rect">
            <a:avLst/>
          </a:prstGeom>
          <a:noFill/>
          <a:ln/>
        </p:spPr>
        <p:txBody>
          <a:bodyPr wrap="square" lIns="0" tIns="0" rIns="0" bIns="0" rtlCol="0" anchor="ctr"/>
          <a:lstStyle/>
          <a:p>
            <a:pPr marL="0" indent="0">
              <a:buNone/>
            </a:pPr>
            <a:r>
              <a:rPr lang="en-US" sz="1200" b="1" dirty="0">
                <a:solidFill>
                  <a:srgbClr val="06559D"/>
                </a:solidFill>
                <a:latin typeface="DM Sans" pitchFamily="34" charset="0"/>
                <a:ea typeface="DM Sans" pitchFamily="34" charset="-122"/>
                <a:cs typeface="DM Sans" pitchFamily="34" charset="-120"/>
              </a:rPr>
              <a:t>Monthly income</a:t>
            </a:r>
            <a:endParaRPr lang="en-US" sz="1200" dirty="0"/>
          </a:p>
        </p:txBody>
      </p:sp>
      <p:sp>
        <p:nvSpPr>
          <p:cNvPr id="15" name="Text 12"/>
          <p:cNvSpPr/>
          <p:nvPr/>
        </p:nvSpPr>
        <p:spPr>
          <a:xfrm>
            <a:off x="8046720" y="4434840"/>
            <a:ext cx="3383280" cy="274320"/>
          </a:xfrm>
          <a:prstGeom prst="rect">
            <a:avLst/>
          </a:prstGeom>
          <a:noFill/>
          <a:ln/>
        </p:spPr>
        <p:txBody>
          <a:bodyPr wrap="square" lIns="0" tIns="0" rIns="0" bIns="0" rtlCol="0" anchor="ctr"/>
          <a:lstStyle/>
          <a:p>
            <a:pPr marL="0" indent="0">
              <a:buNone/>
            </a:pPr>
            <a:r>
              <a:rPr lang="en-US" sz="1100" dirty="0">
                <a:solidFill>
                  <a:srgbClr val="5A6B7A"/>
                </a:solidFill>
                <a:latin typeface="DM Sans" pitchFamily="34" charset="0"/>
                <a:ea typeface="DM Sans" pitchFamily="34" charset="-122"/>
                <a:cs typeface="DM Sans" pitchFamily="34" charset="-120"/>
              </a:rPr>
              <a:t>Cash flow, safety, sustainability</a:t>
            </a:r>
            <a:endParaRPr lang="en-US" sz="1100" dirty="0"/>
          </a:p>
        </p:txBody>
      </p:sp>
      <p:sp>
        <p:nvSpPr>
          <p:cNvPr id="16" name="Shape 13"/>
          <p:cNvSpPr/>
          <p:nvPr/>
        </p:nvSpPr>
        <p:spPr>
          <a:xfrm>
            <a:off x="7818120" y="4937760"/>
            <a:ext cx="3794760" cy="731520"/>
          </a:xfrm>
          <a:prstGeom prst="roundRect">
            <a:avLst>
              <a:gd name="adj" fmla="val 10000"/>
            </a:avLst>
          </a:prstGeom>
          <a:solidFill>
            <a:srgbClr val="F7FAFD"/>
          </a:solidFill>
          <a:ln w="9525">
            <a:solidFill>
              <a:srgbClr val="D8E2EC"/>
            </a:solidFill>
            <a:prstDash val="solid"/>
          </a:ln>
        </p:spPr>
        <p:txBody>
          <a:bodyPr/>
          <a:lstStyle/>
          <a:p>
            <a:endParaRPr lang="en-US"/>
          </a:p>
        </p:txBody>
      </p:sp>
      <p:sp>
        <p:nvSpPr>
          <p:cNvPr id="17" name="Text 14"/>
          <p:cNvSpPr/>
          <p:nvPr/>
        </p:nvSpPr>
        <p:spPr>
          <a:xfrm>
            <a:off x="8046720" y="5029200"/>
            <a:ext cx="3383280" cy="274320"/>
          </a:xfrm>
          <a:prstGeom prst="rect">
            <a:avLst/>
          </a:prstGeom>
          <a:noFill/>
          <a:ln/>
        </p:spPr>
        <p:txBody>
          <a:bodyPr wrap="square" lIns="0" tIns="0" rIns="0" bIns="0" rtlCol="0" anchor="ctr"/>
          <a:lstStyle/>
          <a:p>
            <a:pPr marL="0" indent="0">
              <a:buNone/>
            </a:pPr>
            <a:r>
              <a:rPr lang="en-US" sz="1200" b="1" dirty="0">
                <a:solidFill>
                  <a:srgbClr val="06559D"/>
                </a:solidFill>
                <a:latin typeface="DM Sans" pitchFamily="34" charset="0"/>
                <a:ea typeface="DM Sans" pitchFamily="34" charset="-122"/>
                <a:cs typeface="DM Sans" pitchFamily="34" charset="-120"/>
              </a:rPr>
              <a:t>Purchase</a:t>
            </a:r>
            <a:endParaRPr lang="en-US" sz="1200" dirty="0"/>
          </a:p>
        </p:txBody>
      </p:sp>
      <p:sp>
        <p:nvSpPr>
          <p:cNvPr id="18" name="Text 15"/>
          <p:cNvSpPr/>
          <p:nvPr/>
        </p:nvSpPr>
        <p:spPr>
          <a:xfrm>
            <a:off x="8046720" y="5303520"/>
            <a:ext cx="3383280" cy="274320"/>
          </a:xfrm>
          <a:prstGeom prst="rect">
            <a:avLst/>
          </a:prstGeom>
          <a:noFill/>
          <a:ln/>
        </p:spPr>
        <p:txBody>
          <a:bodyPr wrap="square" lIns="0" tIns="0" rIns="0" bIns="0" rtlCol="0" anchor="ctr"/>
          <a:lstStyle/>
          <a:p>
            <a:pPr marL="0" indent="0">
              <a:buNone/>
            </a:pPr>
            <a:r>
              <a:rPr lang="en-US" sz="1100" dirty="0">
                <a:solidFill>
                  <a:srgbClr val="5A6B7A"/>
                </a:solidFill>
                <a:latin typeface="DM Sans" pitchFamily="34" charset="0"/>
                <a:ea typeface="DM Sans" pitchFamily="34" charset="-122"/>
                <a:cs typeface="DM Sans" pitchFamily="34" charset="-120"/>
              </a:rPr>
              <a:t>Lifestyle &amp; legacy</a:t>
            </a:r>
            <a:endParaRPr lang="en-US" sz="1100" dirty="0"/>
          </a:p>
        </p:txBody>
      </p:sp>
      <p:sp>
        <p:nvSpPr>
          <p:cNvPr id="19" name="Text 16"/>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0" name="Text 17"/>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19</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3  ·  NEED 1: ELIMINATE THE PAYMENT</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The Payment Is the Problem. Retire It.</a:t>
            </a:r>
            <a:endParaRPr lang="en-US" sz="3200" dirty="0"/>
          </a:p>
        </p:txBody>
      </p:sp>
      <p:sp>
        <p:nvSpPr>
          <p:cNvPr id="4" name="Text 2"/>
          <p:cNvSpPr/>
          <p:nvPr/>
        </p:nvSpPr>
        <p:spPr>
          <a:xfrm>
            <a:off x="548640" y="1737360"/>
            <a:ext cx="5394960" cy="320040"/>
          </a:xfrm>
          <a:prstGeom prst="rect">
            <a:avLst/>
          </a:prstGeom>
          <a:noFill/>
          <a:ln/>
        </p:spPr>
        <p:txBody>
          <a:bodyPr wrap="square" lIns="0" tIns="0" rIns="0" bIns="0" rtlCol="0" anchor="ctr"/>
          <a:lstStyle/>
          <a:p>
            <a:pPr marL="0" indent="0">
              <a:buNone/>
            </a:pPr>
            <a:r>
              <a:rPr lang="en-US" sz="1600" b="1" dirty="0">
                <a:solidFill>
                  <a:srgbClr val="1A2733"/>
                </a:solidFill>
                <a:latin typeface="DM Sans" pitchFamily="34" charset="0"/>
                <a:ea typeface="DM Sans" pitchFamily="34" charset="-122"/>
                <a:cs typeface="DM Sans" pitchFamily="34" charset="-120"/>
              </a:rPr>
              <a:t>Why this is the #1 request</a:t>
            </a:r>
            <a:endParaRPr lang="en-US" sz="1600" dirty="0"/>
          </a:p>
        </p:txBody>
      </p:sp>
      <p:sp>
        <p:nvSpPr>
          <p:cNvPr id="5" name="Shape 3"/>
          <p:cNvSpPr/>
          <p:nvPr/>
        </p:nvSpPr>
        <p:spPr>
          <a:xfrm>
            <a:off x="548640" y="2148840"/>
            <a:ext cx="5394960" cy="1060704"/>
          </a:xfrm>
          <a:prstGeom prst="roundRect">
            <a:avLst>
              <a:gd name="adj" fmla="val 6897"/>
            </a:avLst>
          </a:prstGeom>
          <a:solidFill>
            <a:srgbClr val="F7FAFD"/>
          </a:solidFill>
          <a:ln w="9525">
            <a:solidFill>
              <a:srgbClr val="D8E2EC"/>
            </a:solidFill>
            <a:prstDash val="solid"/>
          </a:ln>
        </p:spPr>
        <p:txBody>
          <a:bodyPr/>
          <a:lstStyle/>
          <a:p>
            <a:endParaRPr lang="en-US"/>
          </a:p>
        </p:txBody>
      </p:sp>
      <p:sp>
        <p:nvSpPr>
          <p:cNvPr id="6" name="Shape 4"/>
          <p:cNvSpPr/>
          <p:nvPr/>
        </p:nvSpPr>
        <p:spPr>
          <a:xfrm>
            <a:off x="822960" y="2386584"/>
            <a:ext cx="566928" cy="566928"/>
          </a:xfrm>
          <a:prstGeom prst="ellipse">
            <a:avLst/>
          </a:prstGeom>
          <a:solidFill>
            <a:srgbClr val="EEF4FA"/>
          </a:solidFill>
          <a:ln w="12700">
            <a:solidFill>
              <a:srgbClr val="06559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959023" y="2522647"/>
            <a:ext cx="294803" cy="294803"/>
          </a:xfrm>
          <a:prstGeom prst="rect">
            <a:avLst/>
          </a:prstGeom>
        </p:spPr>
      </p:pic>
      <p:sp>
        <p:nvSpPr>
          <p:cNvPr id="8" name="Text 5"/>
          <p:cNvSpPr/>
          <p:nvPr/>
        </p:nvSpPr>
        <p:spPr>
          <a:xfrm>
            <a:off x="1554480" y="2276856"/>
            <a:ext cx="4206240" cy="310896"/>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Fixed payment, variable income</a:t>
            </a:r>
            <a:endParaRPr lang="en-US" sz="1350" dirty="0"/>
          </a:p>
        </p:txBody>
      </p:sp>
      <p:sp>
        <p:nvSpPr>
          <p:cNvPr id="9" name="Text 6"/>
          <p:cNvSpPr/>
          <p:nvPr/>
        </p:nvSpPr>
        <p:spPr>
          <a:xfrm>
            <a:off x="1554480" y="2587752"/>
            <a:ext cx="4206240" cy="566928"/>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The mortgage bill does not care what the market did this year. Retirement income does.</a:t>
            </a:r>
            <a:endParaRPr lang="en-US" sz="1150" dirty="0"/>
          </a:p>
        </p:txBody>
      </p:sp>
      <p:sp>
        <p:nvSpPr>
          <p:cNvPr id="10" name="Shape 7"/>
          <p:cNvSpPr/>
          <p:nvPr/>
        </p:nvSpPr>
        <p:spPr>
          <a:xfrm>
            <a:off x="548640" y="3355848"/>
            <a:ext cx="5394960" cy="1060704"/>
          </a:xfrm>
          <a:prstGeom prst="roundRect">
            <a:avLst>
              <a:gd name="adj" fmla="val 6897"/>
            </a:avLst>
          </a:prstGeom>
          <a:solidFill>
            <a:srgbClr val="F7FAFD"/>
          </a:solidFill>
          <a:ln w="9525">
            <a:solidFill>
              <a:srgbClr val="D8E2EC"/>
            </a:solidFill>
            <a:prstDash val="solid"/>
          </a:ln>
        </p:spPr>
        <p:txBody>
          <a:bodyPr/>
          <a:lstStyle/>
          <a:p>
            <a:endParaRPr lang="en-US"/>
          </a:p>
        </p:txBody>
      </p:sp>
      <p:sp>
        <p:nvSpPr>
          <p:cNvPr id="11" name="Shape 8"/>
          <p:cNvSpPr/>
          <p:nvPr/>
        </p:nvSpPr>
        <p:spPr>
          <a:xfrm>
            <a:off x="822960" y="3593592"/>
            <a:ext cx="566928" cy="566928"/>
          </a:xfrm>
          <a:prstGeom prst="ellipse">
            <a:avLst/>
          </a:prstGeom>
          <a:solidFill>
            <a:srgbClr val="EEF4FA"/>
          </a:solidFill>
          <a:ln w="12700">
            <a:solidFill>
              <a:srgbClr val="06559D"/>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959023" y="3729655"/>
            <a:ext cx="294803" cy="294803"/>
          </a:xfrm>
          <a:prstGeom prst="rect">
            <a:avLst/>
          </a:prstGeom>
        </p:spPr>
      </p:pic>
      <p:sp>
        <p:nvSpPr>
          <p:cNvPr id="13" name="Text 9"/>
          <p:cNvSpPr/>
          <p:nvPr/>
        </p:nvSpPr>
        <p:spPr>
          <a:xfrm>
            <a:off x="1554480" y="3483864"/>
            <a:ext cx="4206240" cy="310896"/>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The withdrawal multiplier</a:t>
            </a:r>
            <a:endParaRPr lang="en-US" sz="1350" dirty="0"/>
          </a:p>
        </p:txBody>
      </p:sp>
      <p:sp>
        <p:nvSpPr>
          <p:cNvPr id="14" name="Text 10"/>
          <p:cNvSpPr/>
          <p:nvPr/>
        </p:nvSpPr>
        <p:spPr>
          <a:xfrm>
            <a:off x="1554480" y="3794760"/>
            <a:ext cx="4206240" cy="566928"/>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Funding a $2,000 after-tax payment can take $30,000+ in pre-tax IRA withdrawals — every year.</a:t>
            </a:r>
            <a:endParaRPr lang="en-US" sz="1150" dirty="0"/>
          </a:p>
        </p:txBody>
      </p:sp>
      <p:sp>
        <p:nvSpPr>
          <p:cNvPr id="15" name="Shape 11"/>
          <p:cNvSpPr/>
          <p:nvPr/>
        </p:nvSpPr>
        <p:spPr>
          <a:xfrm>
            <a:off x="548640" y="4562856"/>
            <a:ext cx="5394960" cy="1060704"/>
          </a:xfrm>
          <a:prstGeom prst="roundRect">
            <a:avLst>
              <a:gd name="adj" fmla="val 6897"/>
            </a:avLst>
          </a:prstGeom>
          <a:solidFill>
            <a:srgbClr val="F7FAFD"/>
          </a:solidFill>
          <a:ln w="9525">
            <a:solidFill>
              <a:srgbClr val="D8E2EC"/>
            </a:solidFill>
            <a:prstDash val="solid"/>
          </a:ln>
        </p:spPr>
        <p:txBody>
          <a:bodyPr/>
          <a:lstStyle/>
          <a:p>
            <a:endParaRPr lang="en-US"/>
          </a:p>
        </p:txBody>
      </p:sp>
      <p:sp>
        <p:nvSpPr>
          <p:cNvPr id="16" name="Shape 12"/>
          <p:cNvSpPr/>
          <p:nvPr/>
        </p:nvSpPr>
        <p:spPr>
          <a:xfrm>
            <a:off x="822960" y="4800600"/>
            <a:ext cx="566928" cy="566928"/>
          </a:xfrm>
          <a:prstGeom prst="ellipse">
            <a:avLst/>
          </a:prstGeom>
          <a:solidFill>
            <a:srgbClr val="EEF4FA"/>
          </a:solidFill>
          <a:ln w="12700">
            <a:solidFill>
              <a:srgbClr val="06559D"/>
            </a:solidFill>
            <a:prstDash val="solid"/>
          </a:ln>
        </p:spPr>
        <p:txBody>
          <a:bodyPr/>
          <a:lstStyle/>
          <a:p>
            <a:endParaRPr lang="en-US"/>
          </a:p>
        </p:txBody>
      </p:sp>
      <p:pic>
        <p:nvPicPr>
          <p:cNvPr id="17" name="Image 2" descr="preencoded.png"/>
          <p:cNvPicPr>
            <a:picLocks noChangeAspect="1"/>
          </p:cNvPicPr>
          <p:nvPr/>
        </p:nvPicPr>
        <p:blipFill>
          <a:blip r:embed="rId5"/>
          <a:stretch>
            <a:fillRect/>
          </a:stretch>
        </p:blipFill>
        <p:spPr>
          <a:xfrm>
            <a:off x="959023" y="4936663"/>
            <a:ext cx="294803" cy="294803"/>
          </a:xfrm>
          <a:prstGeom prst="rect">
            <a:avLst/>
          </a:prstGeom>
        </p:spPr>
      </p:pic>
      <p:sp>
        <p:nvSpPr>
          <p:cNvPr id="18" name="Text 13"/>
          <p:cNvSpPr/>
          <p:nvPr/>
        </p:nvSpPr>
        <p:spPr>
          <a:xfrm>
            <a:off x="1554480" y="4690872"/>
            <a:ext cx="4206240" cy="310896"/>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Sequence pressure</a:t>
            </a:r>
            <a:endParaRPr lang="en-US" sz="1350" dirty="0"/>
          </a:p>
        </p:txBody>
      </p:sp>
      <p:sp>
        <p:nvSpPr>
          <p:cNvPr id="19" name="Text 14"/>
          <p:cNvSpPr/>
          <p:nvPr/>
        </p:nvSpPr>
        <p:spPr>
          <a:xfrm>
            <a:off x="1554480" y="5001768"/>
            <a:ext cx="4206240" cy="566928"/>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Covering a payment in a down market means selling shares at exactly the wrong time.</a:t>
            </a:r>
            <a:endParaRPr lang="en-US" sz="1150" dirty="0"/>
          </a:p>
        </p:txBody>
      </p:sp>
      <p:sp>
        <p:nvSpPr>
          <p:cNvPr id="20" name="Text 15"/>
          <p:cNvSpPr/>
          <p:nvPr/>
        </p:nvSpPr>
        <p:spPr>
          <a:xfrm>
            <a:off x="6263640" y="1737360"/>
            <a:ext cx="5394960" cy="320040"/>
          </a:xfrm>
          <a:prstGeom prst="rect">
            <a:avLst/>
          </a:prstGeom>
          <a:noFill/>
          <a:ln/>
        </p:spPr>
        <p:txBody>
          <a:bodyPr wrap="square" lIns="0" tIns="0" rIns="0" bIns="0" rtlCol="0" anchor="ctr"/>
          <a:lstStyle/>
          <a:p>
            <a:pPr marL="0" indent="0">
              <a:buNone/>
            </a:pPr>
            <a:r>
              <a:rPr lang="en-US" sz="1600" b="1" dirty="0">
                <a:solidFill>
                  <a:srgbClr val="1A2733"/>
                </a:solidFill>
                <a:latin typeface="DM Sans" pitchFamily="34" charset="0"/>
                <a:ea typeface="DM Sans" pitchFamily="34" charset="-122"/>
                <a:cs typeface="DM Sans" pitchFamily="34" charset="-120"/>
              </a:rPr>
              <a:t>The move</a:t>
            </a:r>
            <a:endParaRPr lang="en-US" sz="1600" dirty="0"/>
          </a:p>
        </p:txBody>
      </p:sp>
      <p:sp>
        <p:nvSpPr>
          <p:cNvPr id="21" name="Shape 16"/>
          <p:cNvSpPr/>
          <p:nvPr/>
        </p:nvSpPr>
        <p:spPr>
          <a:xfrm>
            <a:off x="6263640" y="2148840"/>
            <a:ext cx="5349240" cy="1060704"/>
          </a:xfrm>
          <a:prstGeom prst="roundRect">
            <a:avLst>
              <a:gd name="adj" fmla="val 6897"/>
            </a:avLst>
          </a:prstGeom>
          <a:solidFill>
            <a:srgbClr val="EEF4FA"/>
          </a:solidFill>
          <a:ln w="9525">
            <a:solidFill>
              <a:srgbClr val="D8E2EC"/>
            </a:solidFill>
            <a:prstDash val="solid"/>
          </a:ln>
        </p:spPr>
        <p:txBody>
          <a:bodyPr/>
          <a:lstStyle/>
          <a:p>
            <a:endParaRPr lang="en-US"/>
          </a:p>
        </p:txBody>
      </p:sp>
      <p:sp>
        <p:nvSpPr>
          <p:cNvPr id="22" name="Shape 17"/>
          <p:cNvSpPr/>
          <p:nvPr/>
        </p:nvSpPr>
        <p:spPr>
          <a:xfrm>
            <a:off x="6537960" y="2414016"/>
            <a:ext cx="530352" cy="530352"/>
          </a:xfrm>
          <a:prstGeom prst="ellipse">
            <a:avLst/>
          </a:prstGeom>
          <a:solidFill>
            <a:srgbClr val="06559D"/>
          </a:solidFill>
          <a:ln w="12700">
            <a:solidFill>
              <a:srgbClr val="06559D"/>
            </a:solidFill>
            <a:prstDash val="solid"/>
          </a:ln>
        </p:spPr>
        <p:txBody>
          <a:bodyPr/>
          <a:lstStyle/>
          <a:p>
            <a:endParaRPr lang="en-US"/>
          </a:p>
        </p:txBody>
      </p:sp>
      <p:sp>
        <p:nvSpPr>
          <p:cNvPr id="23" name="Text 18"/>
          <p:cNvSpPr/>
          <p:nvPr/>
        </p:nvSpPr>
        <p:spPr>
          <a:xfrm>
            <a:off x="6537960" y="2414016"/>
            <a:ext cx="530352" cy="530352"/>
          </a:xfrm>
          <a:prstGeom prst="rect">
            <a:avLst/>
          </a:prstGeom>
          <a:noFill/>
          <a:ln/>
        </p:spPr>
        <p:txBody>
          <a:bodyPr wrap="square" lIns="0" tIns="0" rIns="0" bIns="0" rtlCol="0" anchor="ctr"/>
          <a:lstStyle/>
          <a:p>
            <a:pPr marL="0" indent="0" algn="ctr">
              <a:buNone/>
            </a:pPr>
            <a:r>
              <a:rPr lang="en-US" sz="1600" b="1" dirty="0">
                <a:solidFill>
                  <a:srgbClr val="FFFFFF"/>
                </a:solidFill>
                <a:latin typeface="DM Sans" pitchFamily="34" charset="0"/>
                <a:ea typeface="DM Sans" pitchFamily="34" charset="-122"/>
                <a:cs typeface="DM Sans" pitchFamily="34" charset="-120"/>
              </a:rPr>
              <a:t>1</a:t>
            </a:r>
            <a:endParaRPr lang="en-US" sz="1600" dirty="0"/>
          </a:p>
        </p:txBody>
      </p:sp>
      <p:sp>
        <p:nvSpPr>
          <p:cNvPr id="24" name="Text 19"/>
          <p:cNvSpPr/>
          <p:nvPr/>
        </p:nvSpPr>
        <p:spPr>
          <a:xfrm>
            <a:off x="7269480" y="2258568"/>
            <a:ext cx="4160520" cy="868680"/>
          </a:xfrm>
          <a:prstGeom prst="rect">
            <a:avLst/>
          </a:prstGeom>
          <a:noFill/>
          <a:ln/>
        </p:spPr>
        <p:txBody>
          <a:bodyPr wrap="square" lIns="0" tIns="0" rIns="0" bIns="0" rtlCol="0" anchor="ctr"/>
          <a:lstStyle/>
          <a:p>
            <a:pPr marL="0" indent="0">
              <a:lnSpc>
                <a:spcPts val="1600"/>
              </a:lnSpc>
              <a:buNone/>
            </a:pPr>
            <a:r>
              <a:rPr lang="en-US" sz="1250" dirty="0">
                <a:solidFill>
                  <a:srgbClr val="1A2733"/>
                </a:solidFill>
                <a:latin typeface="DM Sans" pitchFamily="34" charset="0"/>
                <a:ea typeface="DM Sans" pitchFamily="34" charset="-122"/>
                <a:cs typeface="DM Sans" pitchFamily="34" charset="-120"/>
              </a:rPr>
              <a:t>A HECM refinance pays off the existing mortgage at closing.</a:t>
            </a:r>
            <a:endParaRPr lang="en-US" sz="1250" dirty="0"/>
          </a:p>
        </p:txBody>
      </p:sp>
      <p:sp>
        <p:nvSpPr>
          <p:cNvPr id="25" name="Shape 20"/>
          <p:cNvSpPr/>
          <p:nvPr/>
        </p:nvSpPr>
        <p:spPr>
          <a:xfrm>
            <a:off x="6263640" y="3355848"/>
            <a:ext cx="5349240" cy="1060704"/>
          </a:xfrm>
          <a:prstGeom prst="roundRect">
            <a:avLst>
              <a:gd name="adj" fmla="val 6897"/>
            </a:avLst>
          </a:prstGeom>
          <a:solidFill>
            <a:srgbClr val="EEF4FA"/>
          </a:solidFill>
          <a:ln w="9525">
            <a:solidFill>
              <a:srgbClr val="D8E2EC"/>
            </a:solidFill>
            <a:prstDash val="solid"/>
          </a:ln>
        </p:spPr>
        <p:txBody>
          <a:bodyPr/>
          <a:lstStyle/>
          <a:p>
            <a:endParaRPr lang="en-US"/>
          </a:p>
        </p:txBody>
      </p:sp>
      <p:sp>
        <p:nvSpPr>
          <p:cNvPr id="26" name="Shape 21"/>
          <p:cNvSpPr/>
          <p:nvPr/>
        </p:nvSpPr>
        <p:spPr>
          <a:xfrm>
            <a:off x="6537960" y="3621024"/>
            <a:ext cx="530352" cy="530352"/>
          </a:xfrm>
          <a:prstGeom prst="ellipse">
            <a:avLst/>
          </a:prstGeom>
          <a:solidFill>
            <a:srgbClr val="06559D"/>
          </a:solidFill>
          <a:ln w="12700">
            <a:solidFill>
              <a:srgbClr val="06559D"/>
            </a:solidFill>
            <a:prstDash val="solid"/>
          </a:ln>
        </p:spPr>
        <p:txBody>
          <a:bodyPr/>
          <a:lstStyle/>
          <a:p>
            <a:endParaRPr lang="en-US"/>
          </a:p>
        </p:txBody>
      </p:sp>
      <p:sp>
        <p:nvSpPr>
          <p:cNvPr id="27" name="Text 22"/>
          <p:cNvSpPr/>
          <p:nvPr/>
        </p:nvSpPr>
        <p:spPr>
          <a:xfrm>
            <a:off x="6537960" y="3621024"/>
            <a:ext cx="530352" cy="530352"/>
          </a:xfrm>
          <a:prstGeom prst="rect">
            <a:avLst/>
          </a:prstGeom>
          <a:noFill/>
          <a:ln/>
        </p:spPr>
        <p:txBody>
          <a:bodyPr wrap="square" lIns="0" tIns="0" rIns="0" bIns="0" rtlCol="0" anchor="ctr"/>
          <a:lstStyle/>
          <a:p>
            <a:pPr marL="0" indent="0" algn="ctr">
              <a:buNone/>
            </a:pPr>
            <a:r>
              <a:rPr lang="en-US" sz="1600" b="1" dirty="0">
                <a:solidFill>
                  <a:srgbClr val="FFFFFF"/>
                </a:solidFill>
                <a:latin typeface="DM Sans" pitchFamily="34" charset="0"/>
                <a:ea typeface="DM Sans" pitchFamily="34" charset="-122"/>
                <a:cs typeface="DM Sans" pitchFamily="34" charset="-120"/>
              </a:rPr>
              <a:t>2</a:t>
            </a:r>
            <a:endParaRPr lang="en-US" sz="1600" dirty="0"/>
          </a:p>
        </p:txBody>
      </p:sp>
      <p:sp>
        <p:nvSpPr>
          <p:cNvPr id="28" name="Text 23"/>
          <p:cNvSpPr/>
          <p:nvPr/>
        </p:nvSpPr>
        <p:spPr>
          <a:xfrm>
            <a:off x="7269480" y="3465576"/>
            <a:ext cx="4160520" cy="868680"/>
          </a:xfrm>
          <a:prstGeom prst="rect">
            <a:avLst/>
          </a:prstGeom>
          <a:noFill/>
          <a:ln/>
        </p:spPr>
        <p:txBody>
          <a:bodyPr wrap="square" lIns="0" tIns="0" rIns="0" bIns="0" rtlCol="0" anchor="ctr"/>
          <a:lstStyle/>
          <a:p>
            <a:pPr marL="0" indent="0">
              <a:lnSpc>
                <a:spcPts val="1600"/>
              </a:lnSpc>
              <a:buNone/>
            </a:pPr>
            <a:r>
              <a:rPr lang="en-US" sz="1250" dirty="0">
                <a:solidFill>
                  <a:srgbClr val="1A2733"/>
                </a:solidFill>
                <a:latin typeface="DM Sans" pitchFamily="34" charset="0"/>
                <a:ea typeface="DM Sans" pitchFamily="34" charset="-122"/>
                <a:cs typeface="DM Sans" pitchFamily="34" charset="-120"/>
              </a:rPr>
              <a:t>The required payment goes to zero. Taxes, insurance, and upkeep remain.</a:t>
            </a:r>
            <a:endParaRPr lang="en-US" sz="1250" dirty="0"/>
          </a:p>
        </p:txBody>
      </p:sp>
      <p:sp>
        <p:nvSpPr>
          <p:cNvPr id="29" name="Shape 24"/>
          <p:cNvSpPr/>
          <p:nvPr/>
        </p:nvSpPr>
        <p:spPr>
          <a:xfrm>
            <a:off x="6263640" y="4562856"/>
            <a:ext cx="5349240" cy="1060704"/>
          </a:xfrm>
          <a:prstGeom prst="roundRect">
            <a:avLst>
              <a:gd name="adj" fmla="val 6897"/>
            </a:avLst>
          </a:prstGeom>
          <a:solidFill>
            <a:srgbClr val="EEF4FA"/>
          </a:solidFill>
          <a:ln w="9525">
            <a:solidFill>
              <a:srgbClr val="D8E2EC"/>
            </a:solidFill>
            <a:prstDash val="solid"/>
          </a:ln>
        </p:spPr>
        <p:txBody>
          <a:bodyPr/>
          <a:lstStyle/>
          <a:p>
            <a:endParaRPr lang="en-US"/>
          </a:p>
        </p:txBody>
      </p:sp>
      <p:sp>
        <p:nvSpPr>
          <p:cNvPr id="30" name="Shape 25"/>
          <p:cNvSpPr/>
          <p:nvPr/>
        </p:nvSpPr>
        <p:spPr>
          <a:xfrm>
            <a:off x="6537960" y="4828032"/>
            <a:ext cx="530352" cy="530352"/>
          </a:xfrm>
          <a:prstGeom prst="ellipse">
            <a:avLst/>
          </a:prstGeom>
          <a:solidFill>
            <a:srgbClr val="06559D"/>
          </a:solidFill>
          <a:ln w="12700">
            <a:solidFill>
              <a:srgbClr val="06559D"/>
            </a:solidFill>
            <a:prstDash val="solid"/>
          </a:ln>
        </p:spPr>
        <p:txBody>
          <a:bodyPr/>
          <a:lstStyle/>
          <a:p>
            <a:endParaRPr lang="en-US"/>
          </a:p>
        </p:txBody>
      </p:sp>
      <p:sp>
        <p:nvSpPr>
          <p:cNvPr id="31" name="Text 26"/>
          <p:cNvSpPr/>
          <p:nvPr/>
        </p:nvSpPr>
        <p:spPr>
          <a:xfrm>
            <a:off x="6537960" y="4828032"/>
            <a:ext cx="530352" cy="530352"/>
          </a:xfrm>
          <a:prstGeom prst="rect">
            <a:avLst/>
          </a:prstGeom>
          <a:noFill/>
          <a:ln/>
        </p:spPr>
        <p:txBody>
          <a:bodyPr wrap="square" lIns="0" tIns="0" rIns="0" bIns="0" rtlCol="0" anchor="ctr"/>
          <a:lstStyle/>
          <a:p>
            <a:pPr marL="0" indent="0" algn="ctr">
              <a:buNone/>
            </a:pPr>
            <a:r>
              <a:rPr lang="en-US" sz="1600" b="1" dirty="0">
                <a:solidFill>
                  <a:srgbClr val="FFFFFF"/>
                </a:solidFill>
                <a:latin typeface="DM Sans" pitchFamily="34" charset="0"/>
                <a:ea typeface="DM Sans" pitchFamily="34" charset="-122"/>
                <a:cs typeface="DM Sans" pitchFamily="34" charset="-120"/>
              </a:rPr>
              <a:t>3</a:t>
            </a:r>
            <a:endParaRPr lang="en-US" sz="1600" dirty="0"/>
          </a:p>
        </p:txBody>
      </p:sp>
      <p:sp>
        <p:nvSpPr>
          <p:cNvPr id="32" name="Text 27"/>
          <p:cNvSpPr/>
          <p:nvPr/>
        </p:nvSpPr>
        <p:spPr>
          <a:xfrm>
            <a:off x="7269480" y="4672584"/>
            <a:ext cx="4160520" cy="868680"/>
          </a:xfrm>
          <a:prstGeom prst="rect">
            <a:avLst/>
          </a:prstGeom>
          <a:noFill/>
          <a:ln/>
        </p:spPr>
        <p:txBody>
          <a:bodyPr wrap="square" lIns="0" tIns="0" rIns="0" bIns="0" rtlCol="0" anchor="ctr"/>
          <a:lstStyle/>
          <a:p>
            <a:pPr marL="0" indent="0">
              <a:lnSpc>
                <a:spcPts val="1600"/>
              </a:lnSpc>
              <a:buNone/>
            </a:pPr>
            <a:r>
              <a:rPr lang="en-US" sz="1250" dirty="0">
                <a:solidFill>
                  <a:srgbClr val="1A2733"/>
                </a:solidFill>
                <a:latin typeface="DM Sans" pitchFamily="34" charset="0"/>
                <a:ea typeface="DM Sans" pitchFamily="34" charset="-122"/>
                <a:cs typeface="DM Sans" pitchFamily="34" charset="-120"/>
              </a:rPr>
              <a:t>Freed cash flow redirects — lifestyle, a Social Security delay, or voluntary prepayments that grow the credit line.</a:t>
            </a:r>
            <a:endParaRPr lang="en-US" sz="1250" dirty="0"/>
          </a:p>
        </p:txBody>
      </p:sp>
      <p:sp>
        <p:nvSpPr>
          <p:cNvPr id="33" name="Shape 28"/>
          <p:cNvSpPr/>
          <p:nvPr/>
        </p:nvSpPr>
        <p:spPr>
          <a:xfrm>
            <a:off x="548640" y="5806440"/>
            <a:ext cx="11064240" cy="658368"/>
          </a:xfrm>
          <a:prstGeom prst="roundRect">
            <a:avLst>
              <a:gd name="adj" fmla="val 11111"/>
            </a:avLst>
          </a:prstGeom>
          <a:solidFill>
            <a:srgbClr val="EAF4EE"/>
          </a:solidFill>
          <a:ln w="9525">
            <a:solidFill>
              <a:srgbClr val="2E7D4F"/>
            </a:solidFill>
            <a:prstDash val="solid"/>
          </a:ln>
        </p:spPr>
        <p:txBody>
          <a:bodyPr/>
          <a:lstStyle/>
          <a:p>
            <a:endParaRPr lang="en-US"/>
          </a:p>
        </p:txBody>
      </p:sp>
      <p:sp>
        <p:nvSpPr>
          <p:cNvPr id="34" name="Text 29"/>
          <p:cNvSpPr/>
          <p:nvPr/>
        </p:nvSpPr>
        <p:spPr>
          <a:xfrm>
            <a:off x="914400" y="5916168"/>
            <a:ext cx="10332720" cy="45720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Every dollar of payment eliminated is a dollar of portfolio withdrawal the plan no longer needs.</a:t>
            </a:r>
            <a:endParaRPr lang="en-US" sz="1350" dirty="0"/>
          </a:p>
        </p:txBody>
      </p:sp>
      <p:sp>
        <p:nvSpPr>
          <p:cNvPr id="35" name="Text 30"/>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36" name="Text 31"/>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20</a:t>
            </a:r>
            <a:endParaRPr lang="en-US" sz="800" dirty="0"/>
          </a:p>
        </p:txBody>
      </p:sp>
      <p:sp>
        <p:nvSpPr>
          <p:cNvPr id="9104" name="LendsightBadge"/>
          <p:cNvSpPr/>
          <p:nvPr/>
        </p:nvSpPr>
        <p:spPr>
          <a:xfrm>
            <a:off x="9555480" y="402336"/>
            <a:ext cx="2084831" cy="365760"/>
          </a:xfrm>
          <a:prstGeom prst="roundRect">
            <a:avLst>
              <a:gd name="adj" fmla="val 50000"/>
            </a:avLst>
          </a:prstGeom>
          <a:solidFill>
            <a:srgbClr val="FDF3E1"/>
          </a:solidFill>
          <a:ln w="13970">
            <a:solidFill>
              <a:srgbClr val="E8A020"/>
            </a:solidFill>
          </a:ln>
        </p:spPr>
        <p:txBody>
          <a:bodyPr lIns="0" rIns="0" anchor="ctr"/>
          <a:lstStyle/>
          <a:p>
            <a:pPr algn="ctr"/>
            <a:r>
              <a:rPr lang="en-US" sz="1000" b="1" spc="150" dirty="0">
                <a:solidFill>
                  <a:srgbClr val="8A5A00"/>
                </a:solidFill>
                <a:latin typeface="DM Sans"/>
              </a:rPr>
              <a:t>⚡ LENDSIGHT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3  ·  NEED 2: THE STANDBY LINE</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The Standby Credit Line: Four Planning Jobs</a:t>
            </a:r>
            <a:endParaRPr lang="en-US" sz="3200" dirty="0"/>
          </a:p>
        </p:txBody>
      </p:sp>
      <p:sp>
        <p:nvSpPr>
          <p:cNvPr id="4" name="Shape 2"/>
          <p:cNvSpPr/>
          <p:nvPr/>
        </p:nvSpPr>
        <p:spPr>
          <a:xfrm>
            <a:off x="548640" y="1783080"/>
            <a:ext cx="5349240" cy="1874520"/>
          </a:xfrm>
          <a:prstGeom prst="roundRect">
            <a:avLst>
              <a:gd name="adj" fmla="val 3902"/>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41248" y="20391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94867" y="2192731"/>
            <a:ext cx="332842" cy="332842"/>
          </a:xfrm>
          <a:prstGeom prst="rect">
            <a:avLst/>
          </a:prstGeom>
        </p:spPr>
      </p:pic>
      <p:sp>
        <p:nvSpPr>
          <p:cNvPr id="7" name="Text 4"/>
          <p:cNvSpPr/>
          <p:nvPr/>
        </p:nvSpPr>
        <p:spPr>
          <a:xfrm>
            <a:off x="1645920" y="2075688"/>
            <a:ext cx="4023360" cy="594360"/>
          </a:xfrm>
          <a:prstGeom prst="rect">
            <a:avLst/>
          </a:prstGeom>
          <a:noFill/>
          <a:ln/>
        </p:spPr>
        <p:txBody>
          <a:bodyPr wrap="square" lIns="0" tIns="0" rIns="0" bIns="0" rtlCol="0" anchor="ctr"/>
          <a:lstStyle/>
          <a:p>
            <a:pPr marL="0" indent="0">
              <a:buNone/>
            </a:pPr>
            <a:r>
              <a:rPr lang="en-US" sz="1450" b="1" dirty="0">
                <a:solidFill>
                  <a:srgbClr val="1A2733"/>
                </a:solidFill>
                <a:latin typeface="DM Sans" pitchFamily="34" charset="0"/>
                <a:ea typeface="DM Sans" pitchFamily="34" charset="-122"/>
                <a:cs typeface="DM Sans" pitchFamily="34" charset="-120"/>
              </a:rPr>
              <a:t>Sequence-of-returns protection</a:t>
            </a:r>
            <a:endParaRPr lang="en-US" sz="1450" dirty="0"/>
          </a:p>
        </p:txBody>
      </p:sp>
      <p:sp>
        <p:nvSpPr>
          <p:cNvPr id="8" name="Text 5"/>
          <p:cNvSpPr/>
          <p:nvPr/>
        </p:nvSpPr>
        <p:spPr>
          <a:xfrm>
            <a:off x="841248" y="2743200"/>
            <a:ext cx="4754880" cy="82296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DM Sans" pitchFamily="34" charset="0"/>
                <a:ea typeface="DM Sans" pitchFamily="34" charset="-122"/>
                <a:cs typeface="DM Sans" pitchFamily="34" charset="-120"/>
              </a:rPr>
              <a:t>Draw from the line in down markets. Let the portfolio recover before selling shares. Also bridges to a delayed Social Security claim.</a:t>
            </a:r>
            <a:endParaRPr lang="en-US" sz="1200" dirty="0"/>
          </a:p>
        </p:txBody>
      </p:sp>
      <p:sp>
        <p:nvSpPr>
          <p:cNvPr id="9" name="Shape 6"/>
          <p:cNvSpPr/>
          <p:nvPr/>
        </p:nvSpPr>
        <p:spPr>
          <a:xfrm>
            <a:off x="6263640" y="1783080"/>
            <a:ext cx="5349240" cy="1874520"/>
          </a:xfrm>
          <a:prstGeom prst="roundRect">
            <a:avLst>
              <a:gd name="adj" fmla="val 3902"/>
            </a:avLst>
          </a:prstGeom>
          <a:solidFill>
            <a:srgbClr val="F7FAFD"/>
          </a:solidFill>
          <a:ln w="9525">
            <a:solidFill>
              <a:srgbClr val="D8E2EC"/>
            </a:solidFill>
            <a:prstDash val="solid"/>
          </a:ln>
        </p:spPr>
        <p:txBody>
          <a:bodyPr/>
          <a:lstStyle/>
          <a:p>
            <a:endParaRPr lang="en-US"/>
          </a:p>
        </p:txBody>
      </p:sp>
      <p:sp>
        <p:nvSpPr>
          <p:cNvPr id="10" name="Shape 7"/>
          <p:cNvSpPr/>
          <p:nvPr/>
        </p:nvSpPr>
        <p:spPr>
          <a:xfrm>
            <a:off x="6556248" y="20391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9867" y="2192731"/>
            <a:ext cx="332842" cy="332842"/>
          </a:xfrm>
          <a:prstGeom prst="rect">
            <a:avLst/>
          </a:prstGeom>
        </p:spPr>
      </p:pic>
      <p:sp>
        <p:nvSpPr>
          <p:cNvPr id="12" name="Text 8"/>
          <p:cNvSpPr/>
          <p:nvPr/>
        </p:nvSpPr>
        <p:spPr>
          <a:xfrm>
            <a:off x="7360920" y="2075688"/>
            <a:ext cx="4023360" cy="594360"/>
          </a:xfrm>
          <a:prstGeom prst="rect">
            <a:avLst/>
          </a:prstGeom>
          <a:noFill/>
          <a:ln/>
        </p:spPr>
        <p:txBody>
          <a:bodyPr wrap="square" lIns="0" tIns="0" rIns="0" bIns="0" rtlCol="0" anchor="ctr"/>
          <a:lstStyle/>
          <a:p>
            <a:pPr marL="0" indent="0">
              <a:buNone/>
            </a:pPr>
            <a:r>
              <a:rPr lang="en-US" sz="1450" b="1" dirty="0">
                <a:solidFill>
                  <a:srgbClr val="1A2733"/>
                </a:solidFill>
                <a:latin typeface="DM Sans" pitchFamily="34" charset="0"/>
                <a:ea typeface="DM Sans" pitchFamily="34" charset="-122"/>
                <a:cs typeface="DM Sans" pitchFamily="34" charset="-120"/>
              </a:rPr>
              <a:t>Long-term care funding</a:t>
            </a:r>
            <a:endParaRPr lang="en-US" sz="1450" dirty="0"/>
          </a:p>
        </p:txBody>
      </p:sp>
      <p:sp>
        <p:nvSpPr>
          <p:cNvPr id="13" name="Text 9"/>
          <p:cNvSpPr/>
          <p:nvPr/>
        </p:nvSpPr>
        <p:spPr>
          <a:xfrm>
            <a:off x="6556248" y="2743200"/>
            <a:ext cx="4754880" cy="82296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DM Sans" pitchFamily="34" charset="0"/>
                <a:ea typeface="DM Sans" pitchFamily="34" charset="-122"/>
                <a:cs typeface="DM Sans" pitchFamily="34" charset="-120"/>
              </a:rPr>
              <a:t>A growing reserve for in-home care and the “if” in life — without carrying insurance premiums for decades.</a:t>
            </a:r>
            <a:endParaRPr lang="en-US" sz="1200" dirty="0"/>
          </a:p>
        </p:txBody>
      </p:sp>
      <p:sp>
        <p:nvSpPr>
          <p:cNvPr id="14" name="Shape 10"/>
          <p:cNvSpPr/>
          <p:nvPr/>
        </p:nvSpPr>
        <p:spPr>
          <a:xfrm>
            <a:off x="548640" y="3840480"/>
            <a:ext cx="5349240" cy="1874520"/>
          </a:xfrm>
          <a:prstGeom prst="roundRect">
            <a:avLst>
              <a:gd name="adj" fmla="val 3902"/>
            </a:avLst>
          </a:prstGeom>
          <a:solidFill>
            <a:srgbClr val="F7FAFD"/>
          </a:solidFill>
          <a:ln w="9525">
            <a:solidFill>
              <a:srgbClr val="D8E2EC"/>
            </a:solidFill>
            <a:prstDash val="solid"/>
          </a:ln>
        </p:spPr>
        <p:txBody>
          <a:bodyPr/>
          <a:lstStyle/>
          <a:p>
            <a:endParaRPr lang="en-US"/>
          </a:p>
        </p:txBody>
      </p:sp>
      <p:sp>
        <p:nvSpPr>
          <p:cNvPr id="15" name="Shape 11"/>
          <p:cNvSpPr/>
          <p:nvPr/>
        </p:nvSpPr>
        <p:spPr>
          <a:xfrm>
            <a:off x="841248" y="40965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94867" y="4250131"/>
            <a:ext cx="332842" cy="332842"/>
          </a:xfrm>
          <a:prstGeom prst="rect">
            <a:avLst/>
          </a:prstGeom>
        </p:spPr>
      </p:pic>
      <p:sp>
        <p:nvSpPr>
          <p:cNvPr id="17" name="Text 12"/>
          <p:cNvSpPr/>
          <p:nvPr/>
        </p:nvSpPr>
        <p:spPr>
          <a:xfrm>
            <a:off x="1645920" y="4133088"/>
            <a:ext cx="4023360" cy="594360"/>
          </a:xfrm>
          <a:prstGeom prst="rect">
            <a:avLst/>
          </a:prstGeom>
          <a:noFill/>
          <a:ln/>
        </p:spPr>
        <p:txBody>
          <a:bodyPr wrap="square" lIns="0" tIns="0" rIns="0" bIns="0" rtlCol="0" anchor="ctr"/>
          <a:lstStyle/>
          <a:p>
            <a:pPr marL="0" indent="0">
              <a:buNone/>
            </a:pPr>
            <a:r>
              <a:rPr lang="en-US" sz="1450" b="1" dirty="0">
                <a:solidFill>
                  <a:srgbClr val="1A2733"/>
                </a:solidFill>
                <a:latin typeface="DM Sans" pitchFamily="34" charset="0"/>
                <a:ea typeface="DM Sans" pitchFamily="34" charset="-122"/>
                <a:cs typeface="DM Sans" pitchFamily="34" charset="-120"/>
              </a:rPr>
              <a:t>Liquidity &amp; asset preservation</a:t>
            </a:r>
            <a:endParaRPr lang="en-US" sz="1450" dirty="0"/>
          </a:p>
        </p:txBody>
      </p:sp>
      <p:sp>
        <p:nvSpPr>
          <p:cNvPr id="18" name="Text 13"/>
          <p:cNvSpPr/>
          <p:nvPr/>
        </p:nvSpPr>
        <p:spPr>
          <a:xfrm>
            <a:off x="841248" y="4800600"/>
            <a:ext cx="4754880" cy="82296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DM Sans" pitchFamily="34" charset="0"/>
                <a:ea typeface="DM Sans" pitchFamily="34" charset="-122"/>
                <a:cs typeface="DM Sans" pitchFamily="34" charset="-120"/>
              </a:rPr>
              <a:t>Cash flow without forced sales, capital-gains events, or ordinary-income withdrawals.</a:t>
            </a:r>
            <a:endParaRPr lang="en-US" sz="1200" dirty="0"/>
          </a:p>
        </p:txBody>
      </p:sp>
      <p:sp>
        <p:nvSpPr>
          <p:cNvPr id="19" name="Shape 14"/>
          <p:cNvSpPr/>
          <p:nvPr/>
        </p:nvSpPr>
        <p:spPr>
          <a:xfrm>
            <a:off x="6263640" y="3840480"/>
            <a:ext cx="5349240" cy="1874520"/>
          </a:xfrm>
          <a:prstGeom prst="roundRect">
            <a:avLst>
              <a:gd name="adj" fmla="val 3902"/>
            </a:avLst>
          </a:prstGeom>
          <a:solidFill>
            <a:srgbClr val="F7FAFD"/>
          </a:solidFill>
          <a:ln w="9525">
            <a:solidFill>
              <a:srgbClr val="D8E2EC"/>
            </a:solidFill>
            <a:prstDash val="solid"/>
          </a:ln>
        </p:spPr>
        <p:txBody>
          <a:bodyPr/>
          <a:lstStyle/>
          <a:p>
            <a:endParaRPr lang="en-US"/>
          </a:p>
        </p:txBody>
      </p:sp>
      <p:sp>
        <p:nvSpPr>
          <p:cNvPr id="20" name="Shape 15"/>
          <p:cNvSpPr/>
          <p:nvPr/>
        </p:nvSpPr>
        <p:spPr>
          <a:xfrm>
            <a:off x="6556248" y="40965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709867" y="4250131"/>
            <a:ext cx="332842" cy="332842"/>
          </a:xfrm>
          <a:prstGeom prst="rect">
            <a:avLst/>
          </a:prstGeom>
        </p:spPr>
      </p:pic>
      <p:sp>
        <p:nvSpPr>
          <p:cNvPr id="22" name="Text 16"/>
          <p:cNvSpPr/>
          <p:nvPr/>
        </p:nvSpPr>
        <p:spPr>
          <a:xfrm>
            <a:off x="7360920" y="4133088"/>
            <a:ext cx="4023360" cy="594360"/>
          </a:xfrm>
          <a:prstGeom prst="rect">
            <a:avLst/>
          </a:prstGeom>
          <a:noFill/>
          <a:ln/>
        </p:spPr>
        <p:txBody>
          <a:bodyPr wrap="square" lIns="0" tIns="0" rIns="0" bIns="0" rtlCol="0" anchor="ctr"/>
          <a:lstStyle/>
          <a:p>
            <a:pPr marL="0" indent="0">
              <a:buNone/>
            </a:pPr>
            <a:r>
              <a:rPr lang="en-US" sz="1450" b="1" dirty="0">
                <a:solidFill>
                  <a:srgbClr val="1A2733"/>
                </a:solidFill>
                <a:latin typeface="DM Sans" pitchFamily="34" charset="0"/>
                <a:ea typeface="DM Sans" pitchFamily="34" charset="-122"/>
                <a:cs typeface="DM Sans" pitchFamily="34" charset="-120"/>
              </a:rPr>
              <a:t>Legacy &amp; gifting opportunities</a:t>
            </a:r>
            <a:endParaRPr lang="en-US" sz="1450" dirty="0"/>
          </a:p>
        </p:txBody>
      </p:sp>
      <p:sp>
        <p:nvSpPr>
          <p:cNvPr id="23" name="Text 17"/>
          <p:cNvSpPr/>
          <p:nvPr/>
        </p:nvSpPr>
        <p:spPr>
          <a:xfrm>
            <a:off x="6556248" y="4800600"/>
            <a:ext cx="4754880" cy="82296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DM Sans" pitchFamily="34" charset="0"/>
                <a:ea typeface="DM Sans" pitchFamily="34" charset="-122"/>
                <a:cs typeface="DM Sans" pitchFamily="34" charset="-120"/>
              </a:rPr>
              <a:t>Fund gifts while living, or a Roth conversion window, while leaving portfolio assets invested.</a:t>
            </a:r>
            <a:endParaRPr lang="en-US" sz="1200" dirty="0"/>
          </a:p>
        </p:txBody>
      </p:sp>
      <p:sp>
        <p:nvSpPr>
          <p:cNvPr id="24" name="Text 18"/>
          <p:cNvSpPr/>
          <p:nvPr/>
        </p:nvSpPr>
        <p:spPr>
          <a:xfrm>
            <a:off x="548640" y="5897880"/>
            <a:ext cx="11064240" cy="365760"/>
          </a:xfrm>
          <a:prstGeom prst="rect">
            <a:avLst/>
          </a:prstGeom>
          <a:noFill/>
          <a:ln/>
        </p:spPr>
        <p:txBody>
          <a:bodyPr wrap="square" lIns="0" tIns="0" rIns="0" bIns="0" rtlCol="0" anchor="ctr"/>
          <a:lstStyle/>
          <a:p>
            <a:pPr marL="0" indent="0" algn="ctr">
              <a:buNone/>
            </a:pPr>
            <a:r>
              <a:rPr lang="en-US" sz="1350" i="1" dirty="0">
                <a:solidFill>
                  <a:srgbClr val="06559D"/>
                </a:solidFill>
                <a:latin typeface="DM Sans" pitchFamily="34" charset="0"/>
                <a:ea typeface="DM Sans" pitchFamily="34" charset="-122"/>
                <a:cs typeface="DM Sans" pitchFamily="34" charset="-120"/>
              </a:rPr>
              <a:t>20% of planning clients arrive asking for this. It quietly serves the other 80% too.</a:t>
            </a:r>
            <a:endParaRPr lang="en-US" sz="1350" dirty="0"/>
          </a:p>
        </p:txBody>
      </p:sp>
      <p:sp>
        <p:nvSpPr>
          <p:cNvPr id="25" name="Text 19"/>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6" name="Text 20"/>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21</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3  ·  WHY THE BUFFER MATTERS</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Same Average Return. Wildly Different Outcomes.</a:t>
            </a:r>
            <a:endParaRPr lang="en-US" sz="3200" dirty="0"/>
          </a:p>
        </p:txBody>
      </p:sp>
      <p:graphicFrame>
        <p:nvGraphicFramePr>
          <p:cNvPr id="4" name="Chart 0"/>
          <p:cNvGraphicFramePr/>
          <p:nvPr/>
        </p:nvGraphicFramePr>
        <p:xfrm>
          <a:off x="548640" y="1783080"/>
          <a:ext cx="7406640" cy="397764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548640" y="5852160"/>
            <a:ext cx="7406640" cy="365760"/>
          </a:xfrm>
          <a:prstGeom prst="rect">
            <a:avLst/>
          </a:prstGeom>
          <a:noFill/>
          <a:ln/>
        </p:spPr>
        <p:txBody>
          <a:bodyPr wrap="square" lIns="0" tIns="0" rIns="0" bIns="0" rtlCol="0" anchor="ctr"/>
          <a:lstStyle/>
          <a:p>
            <a:pPr marL="0" indent="0">
              <a:buNone/>
            </a:pPr>
            <a:r>
              <a:rPr lang="en-US" sz="1000" dirty="0">
                <a:solidFill>
                  <a:srgbClr val="5A6B7A"/>
                </a:solidFill>
                <a:latin typeface="DM Sans" pitchFamily="34" charset="0"/>
                <a:ea typeface="DM Sans" pitchFamily="34" charset="-122"/>
                <a:cs typeface="DM Sans" pitchFamily="34" charset="-120"/>
              </a:rPr>
              <a:t>Illustrative: $1M portfolio, $60k initial withdrawal +3%/yr. All three sequences average 7% — only the order differs.</a:t>
            </a:r>
            <a:endParaRPr lang="en-US" sz="1000" dirty="0"/>
          </a:p>
        </p:txBody>
      </p:sp>
      <p:sp>
        <p:nvSpPr>
          <p:cNvPr id="6" name="Shape 3"/>
          <p:cNvSpPr/>
          <p:nvPr/>
        </p:nvSpPr>
        <p:spPr>
          <a:xfrm>
            <a:off x="8183880" y="1783080"/>
            <a:ext cx="3429000" cy="4023360"/>
          </a:xfrm>
          <a:prstGeom prst="roundRect">
            <a:avLst>
              <a:gd name="adj" fmla="val 2133"/>
            </a:avLst>
          </a:prstGeom>
          <a:solidFill>
            <a:srgbClr val="EEF4FA"/>
          </a:solidFill>
          <a:ln w="9525">
            <a:solidFill>
              <a:srgbClr val="D8E2EC"/>
            </a:solidFill>
            <a:prstDash val="solid"/>
          </a:ln>
        </p:spPr>
        <p:txBody>
          <a:bodyPr/>
          <a:lstStyle/>
          <a:p>
            <a:endParaRPr lang="en-US"/>
          </a:p>
        </p:txBody>
      </p:sp>
      <p:sp>
        <p:nvSpPr>
          <p:cNvPr id="7" name="Text 4"/>
          <p:cNvSpPr/>
          <p:nvPr/>
        </p:nvSpPr>
        <p:spPr>
          <a:xfrm>
            <a:off x="8458200" y="2011680"/>
            <a:ext cx="2926080" cy="320040"/>
          </a:xfrm>
          <a:prstGeom prst="rect">
            <a:avLst/>
          </a:prstGeom>
          <a:noFill/>
          <a:ln/>
        </p:spPr>
        <p:txBody>
          <a:bodyPr wrap="square" lIns="0" tIns="0" rIns="0" bIns="0" rtlCol="0" anchor="ctr"/>
          <a:lstStyle/>
          <a:p>
            <a:pPr marL="0" indent="0">
              <a:buNone/>
            </a:pPr>
            <a:r>
              <a:rPr lang="en-US" sz="1400" b="1" dirty="0">
                <a:solidFill>
                  <a:srgbClr val="C0392B"/>
                </a:solidFill>
                <a:latin typeface="DM Sans" pitchFamily="34" charset="0"/>
                <a:ea typeface="DM Sans" pitchFamily="34" charset="-122"/>
                <a:cs typeface="DM Sans" pitchFamily="34" charset="-120"/>
              </a:rPr>
              <a:t>The problem</a:t>
            </a:r>
            <a:endParaRPr lang="en-US" sz="1400" dirty="0"/>
          </a:p>
        </p:txBody>
      </p:sp>
      <p:sp>
        <p:nvSpPr>
          <p:cNvPr id="8" name="Text 5"/>
          <p:cNvSpPr/>
          <p:nvPr/>
        </p:nvSpPr>
        <p:spPr>
          <a:xfrm>
            <a:off x="8458200" y="2359152"/>
            <a:ext cx="2926080" cy="105156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DM Sans" pitchFamily="34" charset="0"/>
                <a:ea typeface="DM Sans" pitchFamily="34" charset="-122"/>
                <a:cs typeface="DM Sans" pitchFamily="34" charset="-120"/>
              </a:rPr>
              <a:t>Losses early in retirement, paired with withdrawals, can exhaust a portfolio the averages said was safe.</a:t>
            </a:r>
            <a:endParaRPr lang="en-US" sz="1150" dirty="0"/>
          </a:p>
        </p:txBody>
      </p:sp>
      <p:sp>
        <p:nvSpPr>
          <p:cNvPr id="9" name="Text 6"/>
          <p:cNvSpPr/>
          <p:nvPr/>
        </p:nvSpPr>
        <p:spPr>
          <a:xfrm>
            <a:off x="8458200" y="3520440"/>
            <a:ext cx="2926080" cy="320040"/>
          </a:xfrm>
          <a:prstGeom prst="rect">
            <a:avLst/>
          </a:prstGeom>
          <a:noFill/>
          <a:ln/>
        </p:spPr>
        <p:txBody>
          <a:bodyPr wrap="square" lIns="0" tIns="0" rIns="0" bIns="0" rtlCol="0" anchor="ctr"/>
          <a:lstStyle/>
          <a:p>
            <a:pPr marL="0" indent="0">
              <a:buNone/>
            </a:pPr>
            <a:r>
              <a:rPr lang="en-US" sz="1400" b="1" dirty="0">
                <a:solidFill>
                  <a:srgbClr val="2E7D4F"/>
                </a:solidFill>
                <a:latin typeface="DM Sans" pitchFamily="34" charset="0"/>
                <a:ea typeface="DM Sans" pitchFamily="34" charset="-122"/>
                <a:cs typeface="DM Sans" pitchFamily="34" charset="-120"/>
              </a:rPr>
              <a:t>The buffer</a:t>
            </a:r>
            <a:endParaRPr lang="en-US" sz="1400" dirty="0"/>
          </a:p>
        </p:txBody>
      </p:sp>
      <p:sp>
        <p:nvSpPr>
          <p:cNvPr id="10" name="Text 7"/>
          <p:cNvSpPr/>
          <p:nvPr/>
        </p:nvSpPr>
        <p:spPr>
          <a:xfrm>
            <a:off x="8458200" y="3867912"/>
            <a:ext cx="2926080" cy="118872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DM Sans" pitchFamily="34" charset="0"/>
                <a:ea typeface="DM Sans" pitchFamily="34" charset="-122"/>
                <a:cs typeface="DM Sans" pitchFamily="34" charset="-120"/>
              </a:rPr>
              <a:t>In down years, spend from the reverse mortgage line instead of selling depressed shares. Resume portfolio draws after recovery.</a:t>
            </a:r>
            <a:endParaRPr lang="en-US" sz="1150" dirty="0"/>
          </a:p>
        </p:txBody>
      </p:sp>
      <p:sp>
        <p:nvSpPr>
          <p:cNvPr id="11" name="Text 8"/>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12" name="Text 9"/>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22</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3  ·  THE ACADEMIC RECORD</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This Strategy Came From Planners, Not Lenders</a:t>
            </a:r>
            <a:endParaRPr lang="en-US" sz="3200" dirty="0"/>
          </a:p>
        </p:txBody>
      </p:sp>
      <p:sp>
        <p:nvSpPr>
          <p:cNvPr id="4" name="Shape 2"/>
          <p:cNvSpPr/>
          <p:nvPr/>
        </p:nvSpPr>
        <p:spPr>
          <a:xfrm>
            <a:off x="548640" y="1783080"/>
            <a:ext cx="3566160" cy="397764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41248" y="2057400"/>
            <a:ext cx="594360" cy="594360"/>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83894" y="2200046"/>
            <a:ext cx="309067" cy="309067"/>
          </a:xfrm>
          <a:prstGeom prst="rect">
            <a:avLst/>
          </a:prstGeom>
        </p:spPr>
      </p:pic>
      <p:sp>
        <p:nvSpPr>
          <p:cNvPr id="7" name="Text 4"/>
          <p:cNvSpPr/>
          <p:nvPr/>
        </p:nvSpPr>
        <p:spPr>
          <a:xfrm>
            <a:off x="841248" y="2788920"/>
            <a:ext cx="3017520" cy="54864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Salter, Pfeiffer &amp; Evensky (2012)</a:t>
            </a:r>
            <a:endParaRPr lang="en-US" sz="1350" dirty="0"/>
          </a:p>
        </p:txBody>
      </p:sp>
      <p:sp>
        <p:nvSpPr>
          <p:cNvPr id="8" name="Text 5"/>
          <p:cNvSpPr/>
          <p:nvPr/>
        </p:nvSpPr>
        <p:spPr>
          <a:xfrm>
            <a:off x="841248" y="3310128"/>
            <a:ext cx="3017520" cy="411480"/>
          </a:xfrm>
          <a:prstGeom prst="rect">
            <a:avLst/>
          </a:prstGeom>
          <a:noFill/>
          <a:ln/>
        </p:spPr>
        <p:txBody>
          <a:bodyPr wrap="square" lIns="0" tIns="0" rIns="0" bIns="0" rtlCol="0" anchor="ctr"/>
          <a:lstStyle/>
          <a:p>
            <a:pPr marL="0" indent="0">
              <a:buNone/>
            </a:pPr>
            <a:r>
              <a:rPr lang="en-US" sz="1000" i="1" dirty="0">
                <a:solidFill>
                  <a:srgbClr val="5A6B7A"/>
                </a:solidFill>
                <a:latin typeface="DM Sans" pitchFamily="34" charset="0"/>
                <a:ea typeface="DM Sans" pitchFamily="34" charset="-122"/>
                <a:cs typeface="DM Sans" pitchFamily="34" charset="-120"/>
              </a:rPr>
              <a:t>Journal of Financial Planning 25(8): 40–48</a:t>
            </a:r>
            <a:endParaRPr lang="en-US" sz="1000" dirty="0"/>
          </a:p>
        </p:txBody>
      </p:sp>
      <p:sp>
        <p:nvSpPr>
          <p:cNvPr id="9" name="Text 6"/>
          <p:cNvSpPr/>
          <p:nvPr/>
        </p:nvSpPr>
        <p:spPr>
          <a:xfrm>
            <a:off x="841248" y="3749040"/>
            <a:ext cx="3017520" cy="1874520"/>
          </a:xfrm>
          <a:prstGeom prst="rect">
            <a:avLst/>
          </a:prstGeom>
          <a:noFill/>
          <a:ln/>
        </p:spPr>
        <p:txBody>
          <a:bodyPr wrap="square" lIns="0" tIns="0" rIns="0" bIns="0" rtlCol="0" anchor="ctr"/>
          <a:lstStyle/>
          <a:p>
            <a:pPr marL="0" indent="0">
              <a:lnSpc>
                <a:spcPts val="1550"/>
              </a:lnSpc>
              <a:buNone/>
            </a:pPr>
            <a:r>
              <a:rPr lang="en-US" sz="1150" dirty="0">
                <a:solidFill>
                  <a:srgbClr val="1A2733"/>
                </a:solidFill>
                <a:latin typeface="DM Sans" pitchFamily="34" charset="0"/>
                <a:ea typeface="DM Sans" pitchFamily="34" charset="-122"/>
                <a:cs typeface="DM Sans" pitchFamily="34" charset="-120"/>
              </a:rPr>
              <a:t>Standby line draws in down markets materially raised 30-year portfolio survival rates.</a:t>
            </a:r>
            <a:endParaRPr lang="en-US" sz="1150" dirty="0"/>
          </a:p>
        </p:txBody>
      </p:sp>
      <p:sp>
        <p:nvSpPr>
          <p:cNvPr id="10" name="Shape 7"/>
          <p:cNvSpPr/>
          <p:nvPr/>
        </p:nvSpPr>
        <p:spPr>
          <a:xfrm>
            <a:off x="4370832" y="1783080"/>
            <a:ext cx="3566160" cy="397764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11" name="Shape 8"/>
          <p:cNvSpPr/>
          <p:nvPr/>
        </p:nvSpPr>
        <p:spPr>
          <a:xfrm>
            <a:off x="4663440" y="2057400"/>
            <a:ext cx="594360" cy="594360"/>
          </a:xfrm>
          <a:prstGeom prst="ellipse">
            <a:avLst/>
          </a:prstGeom>
          <a:solidFill>
            <a:srgbClr val="EEF4FA"/>
          </a:solidFill>
          <a:ln w="12700">
            <a:solidFill>
              <a:srgbClr val="06559D"/>
            </a:solidFill>
            <a:prstDash val="solid"/>
          </a:ln>
        </p:spPr>
        <p:txBody>
          <a:bodyPr/>
          <a:lstStyle/>
          <a:p>
            <a:endParaRPr lang="en-US"/>
          </a:p>
        </p:txBody>
      </p:sp>
      <p:pic>
        <p:nvPicPr>
          <p:cNvPr id="12" name="Image 1" descr="preencoded.png"/>
          <p:cNvPicPr>
            <a:picLocks noChangeAspect="1"/>
          </p:cNvPicPr>
          <p:nvPr/>
        </p:nvPicPr>
        <p:blipFill>
          <a:blip r:embed="rId3"/>
          <a:stretch>
            <a:fillRect/>
          </a:stretch>
        </p:blipFill>
        <p:spPr>
          <a:xfrm>
            <a:off x="4806086" y="2200046"/>
            <a:ext cx="309067" cy="309067"/>
          </a:xfrm>
          <a:prstGeom prst="rect">
            <a:avLst/>
          </a:prstGeom>
        </p:spPr>
      </p:pic>
      <p:sp>
        <p:nvSpPr>
          <p:cNvPr id="13" name="Text 9"/>
          <p:cNvSpPr/>
          <p:nvPr/>
        </p:nvSpPr>
        <p:spPr>
          <a:xfrm>
            <a:off x="4663440" y="2788920"/>
            <a:ext cx="3017520" cy="54864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Wade Pfau, Ph.D., CFA</a:t>
            </a:r>
            <a:endParaRPr lang="en-US" sz="1350" dirty="0"/>
          </a:p>
        </p:txBody>
      </p:sp>
      <p:sp>
        <p:nvSpPr>
          <p:cNvPr id="14" name="Text 10"/>
          <p:cNvSpPr/>
          <p:nvPr/>
        </p:nvSpPr>
        <p:spPr>
          <a:xfrm>
            <a:off x="4663440" y="3310128"/>
            <a:ext cx="3017520" cy="411480"/>
          </a:xfrm>
          <a:prstGeom prst="rect">
            <a:avLst/>
          </a:prstGeom>
          <a:noFill/>
          <a:ln/>
        </p:spPr>
        <p:txBody>
          <a:bodyPr wrap="square" lIns="0" tIns="0" rIns="0" bIns="0" rtlCol="0" anchor="ctr"/>
          <a:lstStyle/>
          <a:p>
            <a:pPr marL="0" indent="0">
              <a:buNone/>
            </a:pPr>
            <a:r>
              <a:rPr lang="en-US" sz="1000" i="1" dirty="0">
                <a:solidFill>
                  <a:srgbClr val="5A6B7A"/>
                </a:solidFill>
                <a:latin typeface="DM Sans" pitchFamily="34" charset="0"/>
                <a:ea typeface="DM Sans" pitchFamily="34" charset="-122"/>
                <a:cs typeface="DM Sans" pitchFamily="34" charset="-120"/>
              </a:rPr>
              <a:t>The American College of Financial Services</a:t>
            </a:r>
            <a:endParaRPr lang="en-US" sz="1000" dirty="0"/>
          </a:p>
        </p:txBody>
      </p:sp>
      <p:sp>
        <p:nvSpPr>
          <p:cNvPr id="15" name="Text 11"/>
          <p:cNvSpPr/>
          <p:nvPr/>
        </p:nvSpPr>
        <p:spPr>
          <a:xfrm>
            <a:off x="4663440" y="3749040"/>
            <a:ext cx="3017520" cy="1874520"/>
          </a:xfrm>
          <a:prstGeom prst="rect">
            <a:avLst/>
          </a:prstGeom>
          <a:noFill/>
          <a:ln/>
        </p:spPr>
        <p:txBody>
          <a:bodyPr wrap="square" lIns="0" tIns="0" rIns="0" bIns="0" rtlCol="0" anchor="ctr"/>
          <a:lstStyle/>
          <a:p>
            <a:pPr marL="0" indent="0">
              <a:lnSpc>
                <a:spcPts val="1550"/>
              </a:lnSpc>
              <a:buNone/>
            </a:pPr>
            <a:r>
              <a:rPr lang="en-US" sz="1150" dirty="0">
                <a:solidFill>
                  <a:srgbClr val="1A2733"/>
                </a:solidFill>
                <a:latin typeface="DM Sans" pitchFamily="34" charset="0"/>
                <a:ea typeface="DM Sans" pitchFamily="34" charset="-122"/>
                <a:cs typeface="DM Sans" pitchFamily="34" charset="-120"/>
              </a:rPr>
              <a:t>Opening the line early supports both higher spending and a larger expected legacy than last-resort use.</a:t>
            </a:r>
            <a:endParaRPr lang="en-US" sz="1150" dirty="0"/>
          </a:p>
        </p:txBody>
      </p:sp>
      <p:sp>
        <p:nvSpPr>
          <p:cNvPr id="16" name="Shape 12"/>
          <p:cNvSpPr/>
          <p:nvPr/>
        </p:nvSpPr>
        <p:spPr>
          <a:xfrm>
            <a:off x="8193024" y="1783080"/>
            <a:ext cx="3566160" cy="397764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17" name="Shape 13"/>
          <p:cNvSpPr/>
          <p:nvPr/>
        </p:nvSpPr>
        <p:spPr>
          <a:xfrm>
            <a:off x="8485632" y="2057400"/>
            <a:ext cx="594360" cy="594360"/>
          </a:xfrm>
          <a:prstGeom prst="ellipse">
            <a:avLst/>
          </a:prstGeom>
          <a:solidFill>
            <a:srgbClr val="EEF4FA"/>
          </a:solidFill>
          <a:ln w="12700">
            <a:solidFill>
              <a:srgbClr val="06559D"/>
            </a:solidFill>
            <a:prstDash val="solid"/>
          </a:ln>
        </p:spPr>
        <p:txBody>
          <a:bodyPr/>
          <a:lstStyle/>
          <a:p>
            <a:endParaRPr lang="en-US"/>
          </a:p>
        </p:txBody>
      </p:sp>
      <p:pic>
        <p:nvPicPr>
          <p:cNvPr id="18" name="Image 2" descr="preencoded.png"/>
          <p:cNvPicPr>
            <a:picLocks noChangeAspect="1"/>
          </p:cNvPicPr>
          <p:nvPr/>
        </p:nvPicPr>
        <p:blipFill>
          <a:blip r:embed="rId3"/>
          <a:stretch>
            <a:fillRect/>
          </a:stretch>
        </p:blipFill>
        <p:spPr>
          <a:xfrm>
            <a:off x="8628278" y="2200046"/>
            <a:ext cx="309067" cy="309067"/>
          </a:xfrm>
          <a:prstGeom prst="rect">
            <a:avLst/>
          </a:prstGeom>
        </p:spPr>
      </p:pic>
      <p:sp>
        <p:nvSpPr>
          <p:cNvPr id="19" name="Text 14"/>
          <p:cNvSpPr/>
          <p:nvPr/>
        </p:nvSpPr>
        <p:spPr>
          <a:xfrm>
            <a:off x="8485632" y="2788920"/>
            <a:ext cx="3017520" cy="54864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Historical coordination test (1973–2002)</a:t>
            </a:r>
            <a:endParaRPr lang="en-US" sz="1350" dirty="0"/>
          </a:p>
        </p:txBody>
      </p:sp>
      <p:sp>
        <p:nvSpPr>
          <p:cNvPr id="20" name="Text 15"/>
          <p:cNvSpPr/>
          <p:nvPr/>
        </p:nvSpPr>
        <p:spPr>
          <a:xfrm>
            <a:off x="8485632" y="3310128"/>
            <a:ext cx="3017520" cy="411480"/>
          </a:xfrm>
          <a:prstGeom prst="rect">
            <a:avLst/>
          </a:prstGeom>
          <a:noFill/>
          <a:ln/>
        </p:spPr>
        <p:txBody>
          <a:bodyPr wrap="square" lIns="0" tIns="0" rIns="0" bIns="0" rtlCol="0" anchor="ctr"/>
          <a:lstStyle/>
          <a:p>
            <a:pPr marL="0" indent="0">
              <a:buNone/>
            </a:pPr>
            <a:r>
              <a:rPr lang="en-US" sz="1000" i="1" dirty="0">
                <a:solidFill>
                  <a:srgbClr val="5A6B7A"/>
                </a:solidFill>
                <a:latin typeface="DM Sans" pitchFamily="34" charset="0"/>
                <a:ea typeface="DM Sans" pitchFamily="34" charset="-122"/>
                <a:cs typeface="DM Sans" pitchFamily="34" charset="-120"/>
              </a:rPr>
              <a:t>FAR illustration · 60/40 portfolio, for illustration only</a:t>
            </a:r>
            <a:endParaRPr lang="en-US" sz="1000" dirty="0"/>
          </a:p>
        </p:txBody>
      </p:sp>
      <p:sp>
        <p:nvSpPr>
          <p:cNvPr id="21" name="Text 16"/>
          <p:cNvSpPr/>
          <p:nvPr/>
        </p:nvSpPr>
        <p:spPr>
          <a:xfrm>
            <a:off x="8485632" y="3749040"/>
            <a:ext cx="3017520" cy="1874520"/>
          </a:xfrm>
          <a:prstGeom prst="rect">
            <a:avLst/>
          </a:prstGeom>
          <a:noFill/>
          <a:ln/>
        </p:spPr>
        <p:txBody>
          <a:bodyPr wrap="square" lIns="0" tIns="0" rIns="0" bIns="0" rtlCol="0" anchor="ctr"/>
          <a:lstStyle/>
          <a:p>
            <a:pPr marL="0" indent="0">
              <a:lnSpc>
                <a:spcPts val="1550"/>
              </a:lnSpc>
              <a:buNone/>
            </a:pPr>
            <a:r>
              <a:rPr lang="en-US" sz="1150" dirty="0">
                <a:solidFill>
                  <a:srgbClr val="1A2733"/>
                </a:solidFill>
                <a:latin typeface="DM Sans" pitchFamily="34" charset="0"/>
                <a:ea typeface="DM Sans" pitchFamily="34" charset="-122"/>
                <a:cs typeface="DM Sans" pitchFamily="34" charset="-120"/>
              </a:rPr>
              <a:t>A 1973 retiree following one simple draw rule ends 30 years with $1,021,282 passing to heirs.</a:t>
            </a:r>
            <a:endParaRPr lang="en-US" sz="1150" dirty="0"/>
          </a:p>
        </p:txBody>
      </p:sp>
      <p:sp>
        <p:nvSpPr>
          <p:cNvPr id="22" name="Text 17"/>
          <p:cNvSpPr/>
          <p:nvPr/>
        </p:nvSpPr>
        <p:spPr>
          <a:xfrm>
            <a:off x="548640" y="5943600"/>
            <a:ext cx="11064240" cy="365760"/>
          </a:xfrm>
          <a:prstGeom prst="rect">
            <a:avLst/>
          </a:prstGeom>
          <a:noFill/>
          <a:ln/>
        </p:spPr>
        <p:txBody>
          <a:bodyPr wrap="square" lIns="0" tIns="0" rIns="0" bIns="0" rtlCol="0" anchor="ctr"/>
          <a:lstStyle/>
          <a:p>
            <a:pPr marL="0" indent="0" algn="ctr">
              <a:buNone/>
            </a:pPr>
            <a:r>
              <a:rPr lang="en-US" sz="1400" b="1" i="1" dirty="0">
                <a:solidFill>
                  <a:srgbClr val="06559D"/>
                </a:solidFill>
                <a:latin typeface="DM Sans" pitchFamily="34" charset="0"/>
                <a:ea typeface="DM Sans" pitchFamily="34" charset="-122"/>
                <a:cs typeface="DM Sans" pitchFamily="34" charset="-120"/>
              </a:rPr>
              <a:t>The common finding: earlier, coordinated use beats last-resort use.</a:t>
            </a:r>
            <a:endParaRPr lang="en-US" sz="1400" dirty="0"/>
          </a:p>
        </p:txBody>
      </p:sp>
      <p:sp>
        <p:nvSpPr>
          <p:cNvPr id="23" name="Text 18"/>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4" name="Text 19"/>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23</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3  ·  NEED 3: INCOME, POSITIONED WELL</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Draws Are Not Income. That Changes the Tax Math.</a:t>
            </a:r>
            <a:endParaRPr lang="en-US" sz="3200" dirty="0"/>
          </a:p>
        </p:txBody>
      </p:sp>
      <p:sp>
        <p:nvSpPr>
          <p:cNvPr id="4" name="Shape 2"/>
          <p:cNvSpPr/>
          <p:nvPr/>
        </p:nvSpPr>
        <p:spPr>
          <a:xfrm>
            <a:off x="548640" y="1783080"/>
            <a:ext cx="3566160" cy="3291840"/>
          </a:xfrm>
          <a:prstGeom prst="roundRect">
            <a:avLst>
              <a:gd name="adj" fmla="val 2222"/>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41248" y="208483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94867" y="2238451"/>
            <a:ext cx="332842" cy="332842"/>
          </a:xfrm>
          <a:prstGeom prst="rect">
            <a:avLst/>
          </a:prstGeom>
        </p:spPr>
      </p:pic>
      <p:sp>
        <p:nvSpPr>
          <p:cNvPr id="7" name="Text 4"/>
          <p:cNvSpPr/>
          <p:nvPr/>
        </p:nvSpPr>
        <p:spPr>
          <a:xfrm>
            <a:off x="841248" y="2880360"/>
            <a:ext cx="3017520" cy="548640"/>
          </a:xfrm>
          <a:prstGeom prst="rect">
            <a:avLst/>
          </a:prstGeom>
          <a:noFill/>
          <a:ln/>
        </p:spPr>
        <p:txBody>
          <a:bodyPr wrap="square" lIns="0" tIns="0" rIns="0" bIns="0" rtlCol="0" anchor="ctr"/>
          <a:lstStyle/>
          <a:p>
            <a:pPr marL="0" indent="0">
              <a:buNone/>
            </a:pPr>
            <a:r>
              <a:rPr lang="en-US" sz="1450" b="1" dirty="0">
                <a:solidFill>
                  <a:srgbClr val="1A2733"/>
                </a:solidFill>
                <a:latin typeface="DM Sans" pitchFamily="34" charset="0"/>
                <a:ea typeface="DM Sans" pitchFamily="34" charset="-122"/>
                <a:cs typeface="DM Sans" pitchFamily="34" charset="-120"/>
              </a:rPr>
              <a:t>Tax-free by definition</a:t>
            </a:r>
            <a:endParaRPr lang="en-US" sz="1450" dirty="0"/>
          </a:p>
        </p:txBody>
      </p:sp>
      <p:sp>
        <p:nvSpPr>
          <p:cNvPr id="8" name="Text 5"/>
          <p:cNvSpPr/>
          <p:nvPr/>
        </p:nvSpPr>
        <p:spPr>
          <a:xfrm>
            <a:off x="841248" y="3474720"/>
            <a:ext cx="3017520" cy="1508760"/>
          </a:xfrm>
          <a:prstGeom prst="rect">
            <a:avLst/>
          </a:prstGeom>
          <a:noFill/>
          <a:ln/>
        </p:spPr>
        <p:txBody>
          <a:bodyPr wrap="square" lIns="0" tIns="0" rIns="0" bIns="0" rtlCol="0" anchor="ctr"/>
          <a:lstStyle/>
          <a:p>
            <a:pPr marL="0" indent="0">
              <a:lnSpc>
                <a:spcPts val="1650"/>
              </a:lnSpc>
              <a:buNone/>
            </a:pPr>
            <a:r>
              <a:rPr lang="en-US" sz="1200" dirty="0">
                <a:solidFill>
                  <a:srgbClr val="5A6B7A"/>
                </a:solidFill>
                <a:latin typeface="DM Sans" pitchFamily="34" charset="0"/>
                <a:ea typeface="DM Sans" pitchFamily="34" charset="-122"/>
                <a:cs typeface="DM Sans" pitchFamily="34" charset="-120"/>
              </a:rPr>
              <a:t>Reverse mortgage proceeds are loan advances, not income. They do not appear on a 1040 and are not taxed.</a:t>
            </a:r>
            <a:endParaRPr lang="en-US" sz="1200" dirty="0"/>
          </a:p>
        </p:txBody>
      </p:sp>
      <p:sp>
        <p:nvSpPr>
          <p:cNvPr id="9" name="Shape 6"/>
          <p:cNvSpPr/>
          <p:nvPr/>
        </p:nvSpPr>
        <p:spPr>
          <a:xfrm>
            <a:off x="4370832" y="1783080"/>
            <a:ext cx="3566160" cy="3291840"/>
          </a:xfrm>
          <a:prstGeom prst="roundRect">
            <a:avLst>
              <a:gd name="adj" fmla="val 2222"/>
            </a:avLst>
          </a:prstGeom>
          <a:solidFill>
            <a:srgbClr val="F7FAFD"/>
          </a:solidFill>
          <a:ln w="9525">
            <a:solidFill>
              <a:srgbClr val="D8E2EC"/>
            </a:solidFill>
            <a:prstDash val="solid"/>
          </a:ln>
        </p:spPr>
        <p:txBody>
          <a:bodyPr/>
          <a:lstStyle/>
          <a:p>
            <a:endParaRPr lang="en-US"/>
          </a:p>
        </p:txBody>
      </p:sp>
      <p:sp>
        <p:nvSpPr>
          <p:cNvPr id="10" name="Shape 7"/>
          <p:cNvSpPr/>
          <p:nvPr/>
        </p:nvSpPr>
        <p:spPr>
          <a:xfrm>
            <a:off x="4663440" y="208483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817059" y="2238451"/>
            <a:ext cx="332842" cy="332842"/>
          </a:xfrm>
          <a:prstGeom prst="rect">
            <a:avLst/>
          </a:prstGeom>
        </p:spPr>
      </p:pic>
      <p:sp>
        <p:nvSpPr>
          <p:cNvPr id="12" name="Text 8"/>
          <p:cNvSpPr/>
          <p:nvPr/>
        </p:nvSpPr>
        <p:spPr>
          <a:xfrm>
            <a:off x="4663440" y="2880360"/>
            <a:ext cx="3017520" cy="548640"/>
          </a:xfrm>
          <a:prstGeom prst="rect">
            <a:avLst/>
          </a:prstGeom>
          <a:noFill/>
          <a:ln/>
        </p:spPr>
        <p:txBody>
          <a:bodyPr wrap="square" lIns="0" tIns="0" rIns="0" bIns="0" rtlCol="0" anchor="ctr"/>
          <a:lstStyle/>
          <a:p>
            <a:pPr marL="0" indent="0">
              <a:buNone/>
            </a:pPr>
            <a:r>
              <a:rPr lang="en-US" sz="1450" b="1" dirty="0">
                <a:solidFill>
                  <a:srgbClr val="1A2733"/>
                </a:solidFill>
                <a:latin typeface="DM Sans" pitchFamily="34" charset="0"/>
                <a:ea typeface="DM Sans" pitchFamily="34" charset="-122"/>
                <a:cs typeface="DM Sans" pitchFamily="34" charset="-120"/>
              </a:rPr>
              <a:t>IRMAA protection</a:t>
            </a:r>
            <a:endParaRPr lang="en-US" sz="1450" dirty="0"/>
          </a:p>
        </p:txBody>
      </p:sp>
      <p:sp>
        <p:nvSpPr>
          <p:cNvPr id="13" name="Text 9"/>
          <p:cNvSpPr/>
          <p:nvPr/>
        </p:nvSpPr>
        <p:spPr>
          <a:xfrm>
            <a:off x="4663440" y="3474720"/>
            <a:ext cx="3017520" cy="1508760"/>
          </a:xfrm>
          <a:prstGeom prst="rect">
            <a:avLst/>
          </a:prstGeom>
          <a:noFill/>
          <a:ln/>
        </p:spPr>
        <p:txBody>
          <a:bodyPr wrap="square" lIns="0" tIns="0" rIns="0" bIns="0" rtlCol="0" anchor="ctr"/>
          <a:lstStyle/>
          <a:p>
            <a:pPr marL="0" indent="0">
              <a:lnSpc>
                <a:spcPts val="1650"/>
              </a:lnSpc>
              <a:buNone/>
            </a:pPr>
            <a:r>
              <a:rPr lang="en-US" sz="1200" dirty="0">
                <a:solidFill>
                  <a:srgbClr val="5A6B7A"/>
                </a:solidFill>
                <a:latin typeface="DM Sans" pitchFamily="34" charset="0"/>
                <a:ea typeface="DM Sans" pitchFamily="34" charset="-122"/>
                <a:cs typeface="DM Sans" pitchFamily="34" charset="-120"/>
              </a:rPr>
              <a:t>IRA and 401(k) withdrawals count toward Medicare surcharge thresholds. HECM draws do not. High-income retirees can keep premiums down.</a:t>
            </a:r>
            <a:endParaRPr lang="en-US" sz="1200" dirty="0"/>
          </a:p>
        </p:txBody>
      </p:sp>
      <p:sp>
        <p:nvSpPr>
          <p:cNvPr id="14" name="Shape 10"/>
          <p:cNvSpPr/>
          <p:nvPr/>
        </p:nvSpPr>
        <p:spPr>
          <a:xfrm>
            <a:off x="8193024" y="1783080"/>
            <a:ext cx="3566160" cy="3291840"/>
          </a:xfrm>
          <a:prstGeom prst="roundRect">
            <a:avLst>
              <a:gd name="adj" fmla="val 2222"/>
            </a:avLst>
          </a:prstGeom>
          <a:solidFill>
            <a:srgbClr val="F7FAFD"/>
          </a:solidFill>
          <a:ln w="9525">
            <a:solidFill>
              <a:srgbClr val="D8E2EC"/>
            </a:solidFill>
            <a:prstDash val="solid"/>
          </a:ln>
        </p:spPr>
        <p:txBody>
          <a:bodyPr/>
          <a:lstStyle/>
          <a:p>
            <a:endParaRPr lang="en-US"/>
          </a:p>
        </p:txBody>
      </p:sp>
      <p:sp>
        <p:nvSpPr>
          <p:cNvPr id="15" name="Shape 11"/>
          <p:cNvSpPr/>
          <p:nvPr/>
        </p:nvSpPr>
        <p:spPr>
          <a:xfrm>
            <a:off x="8485632" y="208483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639251" y="2238451"/>
            <a:ext cx="332842" cy="332842"/>
          </a:xfrm>
          <a:prstGeom prst="rect">
            <a:avLst/>
          </a:prstGeom>
        </p:spPr>
      </p:pic>
      <p:sp>
        <p:nvSpPr>
          <p:cNvPr id="17" name="Text 12"/>
          <p:cNvSpPr/>
          <p:nvPr/>
        </p:nvSpPr>
        <p:spPr>
          <a:xfrm>
            <a:off x="8485632" y="2880360"/>
            <a:ext cx="3017520" cy="548640"/>
          </a:xfrm>
          <a:prstGeom prst="rect">
            <a:avLst/>
          </a:prstGeom>
          <a:noFill/>
          <a:ln/>
        </p:spPr>
        <p:txBody>
          <a:bodyPr wrap="square" lIns="0" tIns="0" rIns="0" bIns="0" rtlCol="0" anchor="ctr"/>
          <a:lstStyle/>
          <a:p>
            <a:pPr marL="0" indent="0">
              <a:buNone/>
            </a:pPr>
            <a:r>
              <a:rPr lang="en-US" sz="1450" b="1" dirty="0">
                <a:solidFill>
                  <a:srgbClr val="1A2733"/>
                </a:solidFill>
                <a:latin typeface="DM Sans" pitchFamily="34" charset="0"/>
                <a:ea typeface="DM Sans" pitchFamily="34" charset="-122"/>
                <a:cs typeface="DM Sans" pitchFamily="34" charset="-120"/>
              </a:rPr>
              <a:t>The Social Security bridge</a:t>
            </a:r>
            <a:endParaRPr lang="en-US" sz="1450" dirty="0"/>
          </a:p>
        </p:txBody>
      </p:sp>
      <p:sp>
        <p:nvSpPr>
          <p:cNvPr id="18" name="Text 13"/>
          <p:cNvSpPr/>
          <p:nvPr/>
        </p:nvSpPr>
        <p:spPr>
          <a:xfrm>
            <a:off x="8485632" y="3474720"/>
            <a:ext cx="3017520" cy="1508760"/>
          </a:xfrm>
          <a:prstGeom prst="rect">
            <a:avLst/>
          </a:prstGeom>
          <a:noFill/>
          <a:ln/>
        </p:spPr>
        <p:txBody>
          <a:bodyPr wrap="square" lIns="0" tIns="0" rIns="0" bIns="0" rtlCol="0" anchor="ctr"/>
          <a:lstStyle/>
          <a:p>
            <a:pPr marL="0" indent="0">
              <a:lnSpc>
                <a:spcPts val="1650"/>
              </a:lnSpc>
              <a:buNone/>
            </a:pPr>
            <a:r>
              <a:rPr lang="en-US" sz="1200" dirty="0">
                <a:solidFill>
                  <a:srgbClr val="5A6B7A"/>
                </a:solidFill>
                <a:latin typeface="DM Sans" pitchFamily="34" charset="0"/>
                <a:ea typeface="DM Sans" pitchFamily="34" charset="-122"/>
                <a:cs typeface="DM Sans" pitchFamily="34" charset="-120"/>
              </a:rPr>
              <a:t>Spend from the line from 62 to 70 while the benefit grows. Delayed claiming raises the monthly check for life — and for a surviving spouse.</a:t>
            </a:r>
            <a:endParaRPr lang="en-US" sz="1200" dirty="0"/>
          </a:p>
        </p:txBody>
      </p:sp>
      <p:sp>
        <p:nvSpPr>
          <p:cNvPr id="19" name="Shape 14"/>
          <p:cNvSpPr/>
          <p:nvPr/>
        </p:nvSpPr>
        <p:spPr>
          <a:xfrm>
            <a:off x="548640" y="5349240"/>
            <a:ext cx="11064240" cy="777240"/>
          </a:xfrm>
          <a:prstGeom prst="roundRect">
            <a:avLst>
              <a:gd name="adj" fmla="val 9412"/>
            </a:avLst>
          </a:prstGeom>
          <a:solidFill>
            <a:srgbClr val="FDF3E1"/>
          </a:solidFill>
          <a:ln w="9525">
            <a:solidFill>
              <a:srgbClr val="E8A020"/>
            </a:solidFill>
            <a:prstDash val="solid"/>
          </a:ln>
        </p:spPr>
        <p:txBody>
          <a:bodyPr/>
          <a:lstStyle/>
          <a:p>
            <a:endParaRPr lang="en-US"/>
          </a:p>
        </p:txBody>
      </p:sp>
      <p:sp>
        <p:nvSpPr>
          <p:cNvPr id="20" name="Text 15"/>
          <p:cNvSpPr/>
          <p:nvPr/>
        </p:nvSpPr>
        <p:spPr>
          <a:xfrm>
            <a:off x="914400" y="5468112"/>
            <a:ext cx="10424160" cy="594360"/>
          </a:xfrm>
          <a:prstGeom prst="rect">
            <a:avLst/>
          </a:prstGeom>
          <a:noFill/>
          <a:ln/>
        </p:spPr>
        <p:txBody>
          <a:bodyPr wrap="square" lIns="0" tIns="0" rIns="0" bIns="0" rtlCol="0" anchor="ctr"/>
          <a:lstStyle/>
          <a:p>
            <a:pPr marL="0" indent="0">
              <a:buNone/>
            </a:pPr>
            <a:r>
              <a:rPr lang="en-US" sz="1250" b="1" dirty="0">
                <a:solidFill>
                  <a:srgbClr val="1A2733"/>
                </a:solidFill>
                <a:latin typeface="DM Sans" pitchFamily="34" charset="0"/>
                <a:ea typeface="DM Sans" pitchFamily="34" charset="-122"/>
                <a:cs typeface="DM Sans" pitchFamily="34" charset="-120"/>
              </a:rPr>
              <a:t>One caution carried over from Part 2: </a:t>
            </a:r>
            <a:r>
              <a:rPr lang="en-US" sz="1250" dirty="0">
                <a:solidFill>
                  <a:srgbClr val="1A2733"/>
                </a:solidFill>
                <a:latin typeface="DM Sans" pitchFamily="34" charset="0"/>
                <a:ea typeface="DM Sans" pitchFamily="34" charset="-122"/>
                <a:cs typeface="DM Sans" pitchFamily="34" charset="-120"/>
              </a:rPr>
              <a:t>Social Security and Medicare are unaffected, but Medicaid is needs-based — unspent proceeds at month-end can count as resources. Coordinate with an elder-law attorney.</a:t>
            </a:r>
            <a:endParaRPr lang="en-US" sz="1250" dirty="0"/>
          </a:p>
        </p:txBody>
      </p:sp>
      <p:sp>
        <p:nvSpPr>
          <p:cNvPr id="21" name="Text 16"/>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2" name="Text 17"/>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24</a:t>
            </a:r>
            <a:endParaRPr lang="en-US"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PART 3  ·  NEED 4: THE PURCHASE PLAY</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HECM for Purchase: Use the Equity Asset Twice</a:t>
            </a:r>
            <a:endParaRPr lang="en-US" sz="3200" dirty="0"/>
          </a:p>
        </p:txBody>
      </p:sp>
      <p:sp>
        <p:nvSpPr>
          <p:cNvPr id="4" name="Text 2"/>
          <p:cNvSpPr/>
          <p:nvPr/>
        </p:nvSpPr>
        <p:spPr>
          <a:xfrm>
            <a:off x="548640" y="1737360"/>
            <a:ext cx="11064240" cy="640080"/>
          </a:xfrm>
          <a:prstGeom prst="rect">
            <a:avLst/>
          </a:prstGeom>
          <a:noFill/>
          <a:ln/>
        </p:spPr>
        <p:txBody>
          <a:bodyPr wrap="square" lIns="0" tIns="0" rIns="0" bIns="0" rtlCol="0" anchor="ctr"/>
          <a:lstStyle/>
          <a:p>
            <a:pPr marL="0" indent="0">
              <a:lnSpc>
                <a:spcPts val="2000"/>
              </a:lnSpc>
              <a:buNone/>
            </a:pPr>
            <a:r>
              <a:rPr lang="en-US" sz="1450" dirty="0">
                <a:solidFill>
                  <a:srgbClr val="1A2733"/>
                </a:solidFill>
                <a:latin typeface="DM Sans" pitchFamily="34" charset="0"/>
                <a:ea typeface="DM Sans" pitchFamily="34" charset="-122"/>
                <a:cs typeface="DM Sans" pitchFamily="34" charset="-120"/>
              </a:rPr>
              <a:t>The client puts roughly 45–60% down. The reverse mortgage funds the rest. No monthly mortgage payment on the new home — and the retained cash stays invested or liquid.</a:t>
            </a:r>
            <a:endParaRPr lang="en-US" sz="1450" dirty="0"/>
          </a:p>
        </p:txBody>
      </p:sp>
      <p:sp>
        <p:nvSpPr>
          <p:cNvPr id="5" name="Shape 3"/>
          <p:cNvSpPr/>
          <p:nvPr/>
        </p:nvSpPr>
        <p:spPr>
          <a:xfrm>
            <a:off x="548640" y="2514600"/>
            <a:ext cx="5349240" cy="1508760"/>
          </a:xfrm>
          <a:prstGeom prst="roundRect">
            <a:avLst>
              <a:gd name="adj" fmla="val 4848"/>
            </a:avLst>
          </a:prstGeom>
          <a:solidFill>
            <a:srgbClr val="F7FAFD"/>
          </a:solidFill>
          <a:ln w="9525">
            <a:solidFill>
              <a:srgbClr val="D8E2EC"/>
            </a:solidFill>
            <a:prstDash val="solid"/>
          </a:ln>
        </p:spPr>
        <p:txBody>
          <a:bodyPr/>
          <a:lstStyle/>
          <a:p>
            <a:endParaRPr lang="en-US"/>
          </a:p>
        </p:txBody>
      </p:sp>
      <p:sp>
        <p:nvSpPr>
          <p:cNvPr id="6" name="Shape 4"/>
          <p:cNvSpPr/>
          <p:nvPr/>
        </p:nvSpPr>
        <p:spPr>
          <a:xfrm>
            <a:off x="822960" y="2734056"/>
            <a:ext cx="566928" cy="566928"/>
          </a:xfrm>
          <a:prstGeom prst="ellipse">
            <a:avLst/>
          </a:prstGeom>
          <a:solidFill>
            <a:srgbClr val="EEF4FA"/>
          </a:solidFill>
          <a:ln w="12700">
            <a:solidFill>
              <a:srgbClr val="06559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959023" y="2870119"/>
            <a:ext cx="294803" cy="294803"/>
          </a:xfrm>
          <a:prstGeom prst="rect">
            <a:avLst/>
          </a:prstGeom>
        </p:spPr>
      </p:pic>
      <p:sp>
        <p:nvSpPr>
          <p:cNvPr id="8" name="Text 5"/>
          <p:cNvSpPr/>
          <p:nvPr/>
        </p:nvSpPr>
        <p:spPr>
          <a:xfrm>
            <a:off x="1554480" y="2752344"/>
            <a:ext cx="4160520" cy="50292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Downsize without paying cash</a:t>
            </a:r>
            <a:endParaRPr lang="en-US" sz="1350" dirty="0"/>
          </a:p>
        </p:txBody>
      </p:sp>
      <p:sp>
        <p:nvSpPr>
          <p:cNvPr id="9" name="Text 6"/>
          <p:cNvSpPr/>
          <p:nvPr/>
        </p:nvSpPr>
        <p:spPr>
          <a:xfrm>
            <a:off x="822960" y="3291840"/>
            <a:ext cx="4800600" cy="640080"/>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Sell the big house, buy smaller with ~50% down, and bank the rest instead of keeping it in the home equity.</a:t>
            </a:r>
            <a:endParaRPr lang="en-US" sz="1150" dirty="0"/>
          </a:p>
        </p:txBody>
      </p:sp>
      <p:sp>
        <p:nvSpPr>
          <p:cNvPr id="10" name="Shape 7"/>
          <p:cNvSpPr/>
          <p:nvPr/>
        </p:nvSpPr>
        <p:spPr>
          <a:xfrm>
            <a:off x="6263640" y="2514600"/>
            <a:ext cx="5349240" cy="1508760"/>
          </a:xfrm>
          <a:prstGeom prst="roundRect">
            <a:avLst>
              <a:gd name="adj" fmla="val 4848"/>
            </a:avLst>
          </a:prstGeom>
          <a:solidFill>
            <a:srgbClr val="F7FAFD"/>
          </a:solidFill>
          <a:ln w="9525">
            <a:solidFill>
              <a:srgbClr val="D8E2EC"/>
            </a:solidFill>
            <a:prstDash val="solid"/>
          </a:ln>
        </p:spPr>
        <p:txBody>
          <a:bodyPr/>
          <a:lstStyle/>
          <a:p>
            <a:endParaRPr lang="en-US"/>
          </a:p>
        </p:txBody>
      </p:sp>
      <p:sp>
        <p:nvSpPr>
          <p:cNvPr id="11" name="Shape 8"/>
          <p:cNvSpPr/>
          <p:nvPr/>
        </p:nvSpPr>
        <p:spPr>
          <a:xfrm>
            <a:off x="6537960" y="2734056"/>
            <a:ext cx="566928" cy="566928"/>
          </a:xfrm>
          <a:prstGeom prst="ellipse">
            <a:avLst/>
          </a:prstGeom>
          <a:solidFill>
            <a:srgbClr val="EEF4FA"/>
          </a:solidFill>
          <a:ln w="12700">
            <a:solidFill>
              <a:srgbClr val="06559D"/>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6674023" y="2870119"/>
            <a:ext cx="294803" cy="294803"/>
          </a:xfrm>
          <a:prstGeom prst="rect">
            <a:avLst/>
          </a:prstGeom>
        </p:spPr>
      </p:pic>
      <p:sp>
        <p:nvSpPr>
          <p:cNvPr id="13" name="Text 9"/>
          <p:cNvSpPr/>
          <p:nvPr/>
        </p:nvSpPr>
        <p:spPr>
          <a:xfrm>
            <a:off x="7269480" y="2752344"/>
            <a:ext cx="4160520" cy="50292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Upsize with no payment</a:t>
            </a:r>
            <a:endParaRPr lang="en-US" sz="1350" dirty="0"/>
          </a:p>
        </p:txBody>
      </p:sp>
      <p:sp>
        <p:nvSpPr>
          <p:cNvPr id="14" name="Text 10"/>
          <p:cNvSpPr/>
          <p:nvPr/>
        </p:nvSpPr>
        <p:spPr>
          <a:xfrm>
            <a:off x="6537960" y="3291840"/>
            <a:ext cx="4800600" cy="640080"/>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The retirement dream home — closer to grandkids, single-level — without adding a mortgage payment.</a:t>
            </a:r>
            <a:endParaRPr lang="en-US" sz="1150" dirty="0"/>
          </a:p>
        </p:txBody>
      </p:sp>
      <p:sp>
        <p:nvSpPr>
          <p:cNvPr id="15" name="Shape 11"/>
          <p:cNvSpPr/>
          <p:nvPr/>
        </p:nvSpPr>
        <p:spPr>
          <a:xfrm>
            <a:off x="548640" y="4206240"/>
            <a:ext cx="5349240" cy="1508760"/>
          </a:xfrm>
          <a:prstGeom prst="roundRect">
            <a:avLst>
              <a:gd name="adj" fmla="val 4848"/>
            </a:avLst>
          </a:prstGeom>
          <a:solidFill>
            <a:srgbClr val="F7FAFD"/>
          </a:solidFill>
          <a:ln w="9525">
            <a:solidFill>
              <a:srgbClr val="D8E2EC"/>
            </a:solidFill>
            <a:prstDash val="solid"/>
          </a:ln>
        </p:spPr>
        <p:txBody>
          <a:bodyPr/>
          <a:lstStyle/>
          <a:p>
            <a:endParaRPr lang="en-US"/>
          </a:p>
        </p:txBody>
      </p:sp>
      <p:sp>
        <p:nvSpPr>
          <p:cNvPr id="16" name="Shape 12"/>
          <p:cNvSpPr/>
          <p:nvPr/>
        </p:nvSpPr>
        <p:spPr>
          <a:xfrm>
            <a:off x="822960" y="4425696"/>
            <a:ext cx="566928" cy="566928"/>
          </a:xfrm>
          <a:prstGeom prst="ellipse">
            <a:avLst/>
          </a:prstGeom>
          <a:solidFill>
            <a:srgbClr val="EEF4FA"/>
          </a:solidFill>
          <a:ln w="12700">
            <a:solidFill>
              <a:srgbClr val="06559D"/>
            </a:solidFill>
            <a:prstDash val="solid"/>
          </a:ln>
        </p:spPr>
        <p:txBody>
          <a:bodyPr/>
          <a:lstStyle/>
          <a:p>
            <a:endParaRPr lang="en-US"/>
          </a:p>
        </p:txBody>
      </p:sp>
      <p:pic>
        <p:nvPicPr>
          <p:cNvPr id="17" name="Image 2" descr="preencoded.png"/>
          <p:cNvPicPr>
            <a:picLocks noChangeAspect="1"/>
          </p:cNvPicPr>
          <p:nvPr/>
        </p:nvPicPr>
        <p:blipFill>
          <a:blip r:embed="rId5"/>
          <a:stretch>
            <a:fillRect/>
          </a:stretch>
        </p:blipFill>
        <p:spPr>
          <a:xfrm>
            <a:off x="959023" y="4561759"/>
            <a:ext cx="294803" cy="294803"/>
          </a:xfrm>
          <a:prstGeom prst="rect">
            <a:avLst/>
          </a:prstGeom>
        </p:spPr>
      </p:pic>
      <p:sp>
        <p:nvSpPr>
          <p:cNvPr id="18" name="Text 13"/>
          <p:cNvSpPr/>
          <p:nvPr/>
        </p:nvSpPr>
        <p:spPr>
          <a:xfrm>
            <a:off x="1554480" y="4443984"/>
            <a:ext cx="4160520" cy="50292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One sale, two homes</a:t>
            </a:r>
            <a:endParaRPr lang="en-US" sz="1350" dirty="0"/>
          </a:p>
        </p:txBody>
      </p:sp>
      <p:sp>
        <p:nvSpPr>
          <p:cNvPr id="19" name="Text 14"/>
          <p:cNvSpPr/>
          <p:nvPr/>
        </p:nvSpPr>
        <p:spPr>
          <a:xfrm>
            <a:off x="822960" y="4983480"/>
            <a:ext cx="4800600" cy="640080"/>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$1M in proceeds: buy a $1M primary with 50% down and still fund a $500k second home or family gift.</a:t>
            </a:r>
            <a:endParaRPr lang="en-US" sz="1150" dirty="0"/>
          </a:p>
        </p:txBody>
      </p:sp>
      <p:sp>
        <p:nvSpPr>
          <p:cNvPr id="20" name="Shape 15"/>
          <p:cNvSpPr/>
          <p:nvPr/>
        </p:nvSpPr>
        <p:spPr>
          <a:xfrm>
            <a:off x="6263640" y="4206240"/>
            <a:ext cx="5349240" cy="1508760"/>
          </a:xfrm>
          <a:prstGeom prst="roundRect">
            <a:avLst>
              <a:gd name="adj" fmla="val 4848"/>
            </a:avLst>
          </a:prstGeom>
          <a:solidFill>
            <a:srgbClr val="F7FAFD"/>
          </a:solidFill>
          <a:ln w="9525">
            <a:solidFill>
              <a:srgbClr val="D8E2EC"/>
            </a:solidFill>
            <a:prstDash val="solid"/>
          </a:ln>
        </p:spPr>
        <p:txBody>
          <a:bodyPr/>
          <a:lstStyle/>
          <a:p>
            <a:endParaRPr lang="en-US"/>
          </a:p>
        </p:txBody>
      </p:sp>
      <p:sp>
        <p:nvSpPr>
          <p:cNvPr id="21" name="Shape 16"/>
          <p:cNvSpPr/>
          <p:nvPr/>
        </p:nvSpPr>
        <p:spPr>
          <a:xfrm>
            <a:off x="6537960" y="4425696"/>
            <a:ext cx="566928" cy="566928"/>
          </a:xfrm>
          <a:prstGeom prst="ellipse">
            <a:avLst/>
          </a:prstGeom>
          <a:solidFill>
            <a:srgbClr val="EEF4FA"/>
          </a:solidFill>
          <a:ln w="12700">
            <a:solidFill>
              <a:srgbClr val="06559D"/>
            </a:solidFill>
            <a:prstDash val="solid"/>
          </a:ln>
        </p:spPr>
        <p:txBody>
          <a:bodyPr/>
          <a:lstStyle/>
          <a:p>
            <a:endParaRPr lang="en-US"/>
          </a:p>
        </p:txBody>
      </p:sp>
      <p:pic>
        <p:nvPicPr>
          <p:cNvPr id="22" name="Image 3" descr="preencoded.png"/>
          <p:cNvPicPr>
            <a:picLocks noChangeAspect="1"/>
          </p:cNvPicPr>
          <p:nvPr/>
        </p:nvPicPr>
        <p:blipFill>
          <a:blip r:embed="rId6"/>
          <a:stretch>
            <a:fillRect/>
          </a:stretch>
        </p:blipFill>
        <p:spPr>
          <a:xfrm>
            <a:off x="6674023" y="4561759"/>
            <a:ext cx="294803" cy="294803"/>
          </a:xfrm>
          <a:prstGeom prst="rect">
            <a:avLst/>
          </a:prstGeom>
        </p:spPr>
      </p:pic>
      <p:sp>
        <p:nvSpPr>
          <p:cNvPr id="23" name="Text 17"/>
          <p:cNvSpPr/>
          <p:nvPr/>
        </p:nvSpPr>
        <p:spPr>
          <a:xfrm>
            <a:off x="7269480" y="4443984"/>
            <a:ext cx="4160520" cy="50292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Multi-generational structures</a:t>
            </a:r>
            <a:endParaRPr lang="en-US" sz="1350" dirty="0"/>
          </a:p>
        </p:txBody>
      </p:sp>
      <p:sp>
        <p:nvSpPr>
          <p:cNvPr id="24" name="Text 18"/>
          <p:cNvSpPr/>
          <p:nvPr/>
        </p:nvSpPr>
        <p:spPr>
          <a:xfrm>
            <a:off x="6537960" y="4983480"/>
            <a:ext cx="4800600" cy="640080"/>
          </a:xfrm>
          <a:prstGeom prst="rect">
            <a:avLst/>
          </a:prstGeom>
          <a:noFill/>
          <a:ln/>
        </p:spPr>
        <p:txBody>
          <a:bodyPr wrap="square" lIns="0" tIns="0" rIns="0" bIns="0" rtlCol="0" anchor="ctr"/>
          <a:lstStyle/>
          <a:p>
            <a:pPr marL="0" indent="0">
              <a:lnSpc>
                <a:spcPts val="1500"/>
              </a:lnSpc>
              <a:buNone/>
            </a:pPr>
            <a:r>
              <a:rPr lang="en-US" sz="1150" dirty="0">
                <a:solidFill>
                  <a:srgbClr val="5A6B7A"/>
                </a:solidFill>
                <a:latin typeface="DM Sans" pitchFamily="34" charset="0"/>
                <a:ea typeface="DM Sans" pitchFamily="34" charset="-122"/>
                <a:cs typeface="DM Sans" pitchFamily="34" charset="-120"/>
              </a:rPr>
              <a:t>Parents hold the home payment-free; the younger generation makes voluntary payments that build the growing credit line.</a:t>
            </a:r>
            <a:endParaRPr lang="en-US" sz="1150" dirty="0"/>
          </a:p>
        </p:txBody>
      </p:sp>
      <p:sp>
        <p:nvSpPr>
          <p:cNvPr id="25" name="Text 19"/>
          <p:cNvSpPr/>
          <p:nvPr/>
        </p:nvSpPr>
        <p:spPr>
          <a:xfrm>
            <a:off x="548640" y="6035040"/>
            <a:ext cx="11064240" cy="365760"/>
          </a:xfrm>
          <a:prstGeom prst="rect">
            <a:avLst/>
          </a:prstGeom>
          <a:noFill/>
          <a:ln/>
        </p:spPr>
        <p:txBody>
          <a:bodyPr wrap="square" lIns="0" tIns="0" rIns="0" bIns="0" rtlCol="0" anchor="ctr"/>
          <a:lstStyle/>
          <a:p>
            <a:pPr marL="0" indent="0" algn="ctr">
              <a:buNone/>
            </a:pPr>
            <a:r>
              <a:rPr lang="en-US" sz="1350" i="1" dirty="0">
                <a:solidFill>
                  <a:srgbClr val="06559D"/>
                </a:solidFill>
                <a:latin typeface="DM Sans" pitchFamily="34" charset="0"/>
                <a:ea typeface="DM Sans" pitchFamily="34" charset="-122"/>
                <a:cs typeface="DM Sans" pitchFamily="34" charset="-120"/>
              </a:rPr>
              <a:t>Down payment first — then protection, liquidity, and cash flow from the same asset for life.</a:t>
            </a:r>
            <a:endParaRPr lang="en-US" sz="1350" dirty="0"/>
          </a:p>
        </p:txBody>
      </p:sp>
      <p:sp>
        <p:nvSpPr>
          <p:cNvPr id="26" name="Text 20"/>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7" name="Text 21"/>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25</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PUTTING IT TOGETHER</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The One-Slide Suitability Screen</a:t>
            </a:r>
            <a:endParaRPr lang="en-US" sz="3200" dirty="0"/>
          </a:p>
        </p:txBody>
      </p:sp>
      <p:sp>
        <p:nvSpPr>
          <p:cNvPr id="4" name="Shape 2"/>
          <p:cNvSpPr/>
          <p:nvPr/>
        </p:nvSpPr>
        <p:spPr>
          <a:xfrm>
            <a:off x="548640" y="1783080"/>
            <a:ext cx="5486400" cy="4160520"/>
          </a:xfrm>
          <a:prstGeom prst="roundRect">
            <a:avLst>
              <a:gd name="adj" fmla="val 1758"/>
            </a:avLst>
          </a:prstGeom>
          <a:solidFill>
            <a:srgbClr val="EAF4EE"/>
          </a:solidFill>
          <a:ln w="9525">
            <a:solidFill>
              <a:srgbClr val="2E7D4F"/>
            </a:solidFill>
            <a:prstDash val="solid"/>
          </a:ln>
        </p:spPr>
        <p:txBody>
          <a:bodyPr/>
          <a:lstStyle/>
          <a:p>
            <a:endParaRPr lang="en-US"/>
          </a:p>
        </p:txBody>
      </p:sp>
      <p:sp>
        <p:nvSpPr>
          <p:cNvPr id="5" name="Text 3"/>
          <p:cNvSpPr/>
          <p:nvPr/>
        </p:nvSpPr>
        <p:spPr>
          <a:xfrm>
            <a:off x="868680" y="2011680"/>
            <a:ext cx="4846320" cy="365760"/>
          </a:xfrm>
          <a:prstGeom prst="rect">
            <a:avLst/>
          </a:prstGeom>
          <a:noFill/>
          <a:ln/>
        </p:spPr>
        <p:txBody>
          <a:bodyPr wrap="square" lIns="0" tIns="0" rIns="0" bIns="0" rtlCol="0" anchor="ctr"/>
          <a:lstStyle/>
          <a:p>
            <a:pPr marL="0" indent="0">
              <a:buNone/>
            </a:pPr>
            <a:r>
              <a:rPr lang="en-US" sz="1600" b="1" dirty="0">
                <a:solidFill>
                  <a:srgbClr val="2E7D4F"/>
                </a:solidFill>
                <a:latin typeface="DM Sans" pitchFamily="34" charset="0"/>
                <a:ea typeface="DM Sans" pitchFamily="34" charset="-122"/>
                <a:cs typeface="DM Sans" pitchFamily="34" charset="-120"/>
              </a:rPr>
              <a:t>Worth exploring when the client…</a:t>
            </a:r>
            <a:endParaRPr lang="en-US" sz="1600" dirty="0"/>
          </a:p>
        </p:txBody>
      </p:sp>
      <p:sp>
        <p:nvSpPr>
          <p:cNvPr id="6" name="Text 4"/>
          <p:cNvSpPr/>
          <p:nvPr/>
        </p:nvSpPr>
        <p:spPr>
          <a:xfrm>
            <a:off x="868680" y="2514600"/>
            <a:ext cx="4892040" cy="3291840"/>
          </a:xfrm>
          <a:prstGeom prst="rect">
            <a:avLst/>
          </a:prstGeom>
          <a:noFill/>
          <a:ln/>
        </p:spPr>
        <p:txBody>
          <a:bodyPr wrap="square" lIns="0" tIns="0" rIns="0" bIns="0" rtlCol="0" anchor="ctr"/>
          <a:lstStyle/>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Plans to stay 5–10+ years</a:t>
            </a:r>
            <a:endParaRPr lang="en-US" sz="1350" dirty="0"/>
          </a:p>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Wants an existing mortgage payment gone</a:t>
            </a:r>
            <a:endParaRPr lang="en-US" sz="1350" dirty="0"/>
          </a:p>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Needs income without selling the home or triggering taxes</a:t>
            </a:r>
            <a:endParaRPr lang="en-US" sz="1350" dirty="0"/>
          </a:p>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Wants a growing standby reserve for markets, care, or the “if” in life</a:t>
            </a:r>
            <a:endParaRPr lang="en-US" sz="1350" dirty="0"/>
          </a:p>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Is managing brackets, IRMAA, or a Social Security delay</a:t>
            </a:r>
            <a:endParaRPr lang="en-US" sz="1350" dirty="0"/>
          </a:p>
        </p:txBody>
      </p:sp>
      <p:sp>
        <p:nvSpPr>
          <p:cNvPr id="7" name="Shape 5"/>
          <p:cNvSpPr/>
          <p:nvPr/>
        </p:nvSpPr>
        <p:spPr>
          <a:xfrm>
            <a:off x="6172200" y="1783080"/>
            <a:ext cx="5486400" cy="4160520"/>
          </a:xfrm>
          <a:prstGeom prst="roundRect">
            <a:avLst>
              <a:gd name="adj" fmla="val 1758"/>
            </a:avLst>
          </a:prstGeom>
          <a:solidFill>
            <a:srgbClr val="FBEEEA"/>
          </a:solidFill>
          <a:ln w="9525">
            <a:solidFill>
              <a:srgbClr val="C0392B"/>
            </a:solidFill>
            <a:prstDash val="solid"/>
          </a:ln>
        </p:spPr>
        <p:txBody>
          <a:bodyPr/>
          <a:lstStyle/>
          <a:p>
            <a:endParaRPr lang="en-US"/>
          </a:p>
        </p:txBody>
      </p:sp>
      <p:sp>
        <p:nvSpPr>
          <p:cNvPr id="8" name="Text 6"/>
          <p:cNvSpPr/>
          <p:nvPr/>
        </p:nvSpPr>
        <p:spPr>
          <a:xfrm>
            <a:off x="6492240" y="2011680"/>
            <a:ext cx="4846320" cy="365760"/>
          </a:xfrm>
          <a:prstGeom prst="rect">
            <a:avLst/>
          </a:prstGeom>
          <a:noFill/>
          <a:ln/>
        </p:spPr>
        <p:txBody>
          <a:bodyPr wrap="square" lIns="0" tIns="0" rIns="0" bIns="0" rtlCol="0" anchor="ctr"/>
          <a:lstStyle/>
          <a:p>
            <a:pPr marL="0" indent="0">
              <a:buNone/>
            </a:pPr>
            <a:r>
              <a:rPr lang="en-US" sz="1600" b="1" dirty="0">
                <a:solidFill>
                  <a:srgbClr val="C0392B"/>
                </a:solidFill>
                <a:latin typeface="DM Sans" pitchFamily="34" charset="0"/>
                <a:ea typeface="DM Sans" pitchFamily="34" charset="-122"/>
                <a:cs typeface="DM Sans" pitchFamily="34" charset="-120"/>
              </a:rPr>
              <a:t>Steer away when the client…</a:t>
            </a:r>
            <a:endParaRPr lang="en-US" sz="1600" dirty="0"/>
          </a:p>
        </p:txBody>
      </p:sp>
      <p:sp>
        <p:nvSpPr>
          <p:cNvPr id="9" name="Text 7"/>
          <p:cNvSpPr/>
          <p:nvPr/>
        </p:nvSpPr>
        <p:spPr>
          <a:xfrm>
            <a:off x="6492240" y="2514600"/>
            <a:ext cx="4892040" cy="3291840"/>
          </a:xfrm>
          <a:prstGeom prst="rect">
            <a:avLst/>
          </a:prstGeom>
          <a:noFill/>
          <a:ln/>
        </p:spPr>
        <p:txBody>
          <a:bodyPr wrap="square" lIns="0" tIns="0" rIns="0" bIns="0" rtlCol="0" anchor="ctr"/>
          <a:lstStyle/>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Is moving within 3–5 years</a:t>
            </a:r>
            <a:endParaRPr lang="en-US" sz="1350" dirty="0"/>
          </a:p>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Puts a debt-free inheritance above all else</a:t>
            </a:r>
            <a:endParaRPr lang="en-US" sz="1350" dirty="0"/>
          </a:p>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Cannot sustain taxes, insurance, and upkeep</a:t>
            </a:r>
            <a:endParaRPr lang="en-US" sz="1350" dirty="0"/>
          </a:p>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Has a small, short need — or a spending problem</a:t>
            </a:r>
            <a:endParaRPr lang="en-US" sz="1350" dirty="0"/>
          </a:p>
          <a:p>
            <a:pPr marL="342900" indent="-342900">
              <a:spcAft>
                <a:spcPts val="1200"/>
              </a:spcAft>
              <a:buSzPct val="100000"/>
              <a:buChar char="•"/>
            </a:pPr>
            <a:r>
              <a:rPr lang="en-US" sz="1350" dirty="0">
                <a:solidFill>
                  <a:srgbClr val="1A2733"/>
                </a:solidFill>
                <a:latin typeface="DM Sans" pitchFamily="34" charset="0"/>
                <a:ea typeface="DM Sans" pitchFamily="34" charset="-122"/>
                <a:cs typeface="DM Sans" pitchFamily="34" charset="-120"/>
              </a:rPr>
              <a:t>Has unresolved spouse, occupancy, or Medicaid issues</a:t>
            </a:r>
            <a:endParaRPr lang="en-US" sz="1350" dirty="0"/>
          </a:p>
        </p:txBody>
      </p:sp>
      <p:sp>
        <p:nvSpPr>
          <p:cNvPr id="10" name="Text 8"/>
          <p:cNvSpPr/>
          <p:nvPr/>
        </p:nvSpPr>
        <p:spPr>
          <a:xfrm>
            <a:off x="548640" y="6080760"/>
            <a:ext cx="11064240" cy="365760"/>
          </a:xfrm>
          <a:prstGeom prst="rect">
            <a:avLst/>
          </a:prstGeom>
          <a:noFill/>
          <a:ln/>
        </p:spPr>
        <p:txBody>
          <a:bodyPr wrap="square" lIns="0" tIns="0" rIns="0" bIns="0" rtlCol="0" anchor="ctr"/>
          <a:lstStyle/>
          <a:p>
            <a:pPr marL="0" indent="0" algn="ctr">
              <a:buNone/>
            </a:pPr>
            <a:r>
              <a:rPr lang="en-US" sz="1350" b="1" dirty="0">
                <a:solidFill>
                  <a:srgbClr val="1A2733"/>
                </a:solidFill>
                <a:latin typeface="DM Sans" pitchFamily="34" charset="0"/>
                <a:ea typeface="DM Sans" pitchFamily="34" charset="-122"/>
                <a:cs typeface="DM Sans" pitchFamily="34" charset="-120"/>
              </a:rPr>
              <a:t>Every conversation should survive both columns — and the client guide walks your database through this exact screen.</a:t>
            </a:r>
            <a:endParaRPr lang="en-US" sz="1350" dirty="0"/>
          </a:p>
        </p:txBody>
      </p:sp>
      <p:sp>
        <p:nvSpPr>
          <p:cNvPr id="11" name="Text 9"/>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12" name="Text 10"/>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26</a:t>
            </a:r>
            <a:endParaRPr lang="en-US"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2A4A"/>
        </a:solidFill>
        <a:effectLst/>
      </p:bgPr>
    </p:bg>
    <p:spTree>
      <p:nvGrpSpPr>
        <p:cNvPr id="1" name=""/>
        <p:cNvGrpSpPr/>
        <p:nvPr/>
      </p:nvGrpSpPr>
      <p:grpSpPr>
        <a:xfrm>
          <a:off x="0" y="0"/>
          <a:ext cx="0" cy="0"/>
          <a:chOff x="0" y="0"/>
          <a:chExt cx="0" cy="0"/>
        </a:xfrm>
      </p:grpSpPr>
      <p:sp>
        <p:nvSpPr>
          <p:cNvPr id="2" name="Shape 0"/>
          <p:cNvSpPr/>
          <p:nvPr/>
        </p:nvSpPr>
        <p:spPr>
          <a:xfrm>
            <a:off x="-2377440" y="3291840"/>
            <a:ext cx="6583680" cy="6583680"/>
          </a:xfrm>
          <a:prstGeom prst="ellipse">
            <a:avLst/>
          </a:prstGeom>
          <a:solidFill>
            <a:srgbClr val="06559D">
              <a:alpha val="35000"/>
            </a:srgbClr>
          </a:solidFill>
          <a:ln w="12700">
            <a:solidFill>
              <a:srgbClr val="06559D"/>
            </a:solidFill>
            <a:prstDash val="solid"/>
          </a:ln>
        </p:spPr>
        <p:txBody>
          <a:bodyPr/>
          <a:lstStyle/>
          <a:p>
            <a:endParaRPr lang="en-US"/>
          </a:p>
        </p:txBody>
      </p:sp>
      <p:sp>
        <p:nvSpPr>
          <p:cNvPr id="3" name="Text 1"/>
          <p:cNvSpPr/>
          <p:nvPr/>
        </p:nvSpPr>
        <p:spPr>
          <a:xfrm>
            <a:off x="822960" y="685800"/>
            <a:ext cx="9144000" cy="320040"/>
          </a:xfrm>
          <a:prstGeom prst="rect">
            <a:avLst/>
          </a:prstGeom>
          <a:noFill/>
          <a:ln/>
        </p:spPr>
        <p:txBody>
          <a:bodyPr wrap="square" lIns="0" tIns="0" rIns="0" bIns="0" rtlCol="0" anchor="ctr"/>
          <a:lstStyle/>
          <a:p>
            <a:pPr marL="0" indent="0">
              <a:buNone/>
            </a:pPr>
            <a:r>
              <a:rPr lang="en-US" sz="1300" b="1" kern="0" spc="300" dirty="0">
                <a:solidFill>
                  <a:srgbClr val="E8A020"/>
                </a:solidFill>
                <a:latin typeface="DM Sans" pitchFamily="34" charset="0"/>
                <a:ea typeface="DM Sans" pitchFamily="34" charset="-122"/>
                <a:cs typeface="DM Sans" pitchFamily="34" charset="-120"/>
              </a:rPr>
              <a:t>FOR YOUR CLIENT DATABASE</a:t>
            </a:r>
            <a:endParaRPr lang="en-US" sz="1300" dirty="0"/>
          </a:p>
        </p:txBody>
      </p:sp>
      <p:sp>
        <p:nvSpPr>
          <p:cNvPr id="4" name="Text 2"/>
          <p:cNvSpPr/>
          <p:nvPr/>
        </p:nvSpPr>
        <p:spPr>
          <a:xfrm>
            <a:off x="822960" y="1051560"/>
            <a:ext cx="10515600" cy="685800"/>
          </a:xfrm>
          <a:prstGeom prst="rect">
            <a:avLst/>
          </a:prstGeom>
          <a:noFill/>
          <a:ln/>
        </p:spPr>
        <p:txBody>
          <a:bodyPr wrap="square" lIns="0" tIns="0" rIns="0" bIns="0" rtlCol="0" anchor="ctr"/>
          <a:lstStyle/>
          <a:p>
            <a:pPr marL="0" indent="0">
              <a:buNone/>
            </a:pPr>
            <a:r>
              <a:rPr lang="en-US" sz="3200" b="1" dirty="0">
                <a:solidFill>
                  <a:srgbClr val="FFFFFF"/>
                </a:solidFill>
                <a:latin typeface="DM Sans" pitchFamily="34" charset="0"/>
                <a:ea typeface="DM Sans" pitchFamily="34" charset="-122"/>
                <a:cs typeface="DM Sans" pitchFamily="34" charset="-120"/>
              </a:rPr>
              <a:t>The Simple Guide to Reverse Mortgages</a:t>
            </a:r>
            <a:endParaRPr lang="en-US" sz="3200" dirty="0"/>
          </a:p>
        </p:txBody>
      </p:sp>
      <p:sp>
        <p:nvSpPr>
          <p:cNvPr id="5" name="Text 3"/>
          <p:cNvSpPr/>
          <p:nvPr/>
        </p:nvSpPr>
        <p:spPr>
          <a:xfrm>
            <a:off x="822960" y="1783080"/>
            <a:ext cx="9875520" cy="502920"/>
          </a:xfrm>
          <a:prstGeom prst="rect">
            <a:avLst/>
          </a:prstGeom>
          <a:noFill/>
          <a:ln/>
        </p:spPr>
        <p:txBody>
          <a:bodyPr wrap="square" lIns="0" tIns="0" rIns="0" bIns="0" rtlCol="0" anchor="ctr"/>
          <a:lstStyle/>
          <a:p>
            <a:pPr marL="0" indent="0">
              <a:buNone/>
            </a:pPr>
            <a:r>
              <a:rPr lang="en-US" sz="1550" dirty="0">
                <a:solidFill>
                  <a:srgbClr val="CADCFC"/>
                </a:solidFill>
                <a:latin typeface="DM Sans" pitchFamily="34" charset="0"/>
                <a:ea typeface="DM Sans" pitchFamily="34" charset="-122"/>
                <a:cs typeface="DM Sans" pitchFamily="34" charset="-120"/>
              </a:rPr>
              <a:t>A client-ready interactive book covering everything from today — built to send to your entire database, not just one client at a time.</a:t>
            </a:r>
            <a:endParaRPr lang="en-US" sz="1550" dirty="0"/>
          </a:p>
        </p:txBody>
      </p:sp>
      <p:sp>
        <p:nvSpPr>
          <p:cNvPr id="6" name="Shape 4"/>
          <p:cNvSpPr/>
          <p:nvPr/>
        </p:nvSpPr>
        <p:spPr>
          <a:xfrm>
            <a:off x="822960" y="2514600"/>
            <a:ext cx="5120640" cy="1298448"/>
          </a:xfrm>
          <a:prstGeom prst="roundRect">
            <a:avLst>
              <a:gd name="adj" fmla="val 5634"/>
            </a:avLst>
          </a:prstGeom>
          <a:solidFill>
            <a:srgbClr val="12365E"/>
          </a:solidFill>
          <a:ln w="9525">
            <a:solidFill>
              <a:srgbClr val="1E4A7A"/>
            </a:solidFill>
            <a:prstDash val="solid"/>
          </a:ln>
        </p:spPr>
        <p:txBody>
          <a:bodyPr/>
          <a:lstStyle/>
          <a:p>
            <a:endParaRPr lang="en-US"/>
          </a:p>
        </p:txBody>
      </p:sp>
      <p:sp>
        <p:nvSpPr>
          <p:cNvPr id="7" name="Shape 5"/>
          <p:cNvSpPr/>
          <p:nvPr/>
        </p:nvSpPr>
        <p:spPr>
          <a:xfrm>
            <a:off x="1078992" y="2715768"/>
            <a:ext cx="548640" cy="548640"/>
          </a:xfrm>
          <a:prstGeom prst="ellipse">
            <a:avLst/>
          </a:prstGeom>
          <a:solidFill>
            <a:srgbClr val="06559D"/>
          </a:solidFill>
          <a:ln w="12700">
            <a:solidFill>
              <a:srgbClr val="FFFFFF"/>
            </a:solidFill>
            <a:prstDash val="solid"/>
          </a:ln>
        </p:spPr>
        <p:txBody>
          <a:bodyPr/>
          <a:lstStyle/>
          <a:p>
            <a:endParaRPr lang="en-US"/>
          </a:p>
        </p:txBody>
      </p:sp>
      <p:pic>
        <p:nvPicPr>
          <p:cNvPr id="8" name="Image 0" descr="preencoded.png"/>
          <p:cNvPicPr>
            <a:picLocks noChangeAspect="1"/>
          </p:cNvPicPr>
          <p:nvPr/>
        </p:nvPicPr>
        <p:blipFill>
          <a:blip r:embed="rId3"/>
          <a:stretch>
            <a:fillRect/>
          </a:stretch>
        </p:blipFill>
        <p:spPr>
          <a:xfrm>
            <a:off x="1210666" y="2847442"/>
            <a:ext cx="285293" cy="285293"/>
          </a:xfrm>
          <a:prstGeom prst="rect">
            <a:avLst/>
          </a:prstGeom>
        </p:spPr>
      </p:pic>
      <p:sp>
        <p:nvSpPr>
          <p:cNvPr id="9" name="Text 6"/>
          <p:cNvSpPr/>
          <p:nvPr/>
        </p:nvSpPr>
        <p:spPr>
          <a:xfrm>
            <a:off x="1783080" y="2697480"/>
            <a:ext cx="3931920" cy="320040"/>
          </a:xfrm>
          <a:prstGeom prst="rect">
            <a:avLst/>
          </a:prstGeom>
          <a:noFill/>
          <a:ln/>
        </p:spPr>
        <p:txBody>
          <a:bodyPr wrap="square" lIns="0" tIns="0" rIns="0" bIns="0" rtlCol="0" anchor="ctr"/>
          <a:lstStyle/>
          <a:p>
            <a:pPr marL="0" indent="0">
              <a:buNone/>
            </a:pPr>
            <a:r>
              <a:rPr lang="en-US" sz="1350" b="1" dirty="0">
                <a:solidFill>
                  <a:srgbClr val="FFFFFF"/>
                </a:solidFill>
                <a:latin typeface="DM Sans" pitchFamily="34" charset="0"/>
                <a:ea typeface="DM Sans" pitchFamily="34" charset="-122"/>
                <a:cs typeface="DM Sans" pitchFamily="34" charset="-120"/>
              </a:rPr>
              <a:t>Three reader modes</a:t>
            </a:r>
            <a:endParaRPr lang="en-US" sz="1350" dirty="0"/>
          </a:p>
        </p:txBody>
      </p:sp>
      <p:sp>
        <p:nvSpPr>
          <p:cNvPr id="10" name="Text 7"/>
          <p:cNvSpPr/>
          <p:nvPr/>
        </p:nvSpPr>
        <p:spPr>
          <a:xfrm>
            <a:off x="1783080" y="3026664"/>
            <a:ext cx="3977640" cy="685800"/>
          </a:xfrm>
          <a:prstGeom prst="rect">
            <a:avLst/>
          </a:prstGeom>
          <a:noFill/>
          <a:ln/>
        </p:spPr>
        <p:txBody>
          <a:bodyPr wrap="square" lIns="0" tIns="0" rIns="0" bIns="0" rtlCol="0" anchor="ctr"/>
          <a:lstStyle/>
          <a:p>
            <a:pPr marL="0" indent="0">
              <a:lnSpc>
                <a:spcPts val="1400"/>
              </a:lnSpc>
              <a:buNone/>
            </a:pPr>
            <a:r>
              <a:rPr lang="en-US" sz="1100" dirty="0">
                <a:solidFill>
                  <a:srgbClr val="CADCFC"/>
                </a:solidFill>
                <a:latin typeface="DM Sans" pitchFamily="34" charset="0"/>
                <a:ea typeface="DM Sans" pitchFamily="34" charset="-122"/>
                <a:cs typeface="DM Sans" pitchFamily="34" charset="-120"/>
              </a:rPr>
              <a:t>Written for the senior, the adult child, and the caregiver — same material, adjusted voice.</a:t>
            </a:r>
            <a:endParaRPr lang="en-US" sz="1100" dirty="0"/>
          </a:p>
        </p:txBody>
      </p:sp>
      <p:sp>
        <p:nvSpPr>
          <p:cNvPr id="11" name="Shape 8"/>
          <p:cNvSpPr/>
          <p:nvPr/>
        </p:nvSpPr>
        <p:spPr>
          <a:xfrm>
            <a:off x="6263640" y="2514600"/>
            <a:ext cx="5120640" cy="1298448"/>
          </a:xfrm>
          <a:prstGeom prst="roundRect">
            <a:avLst>
              <a:gd name="adj" fmla="val 5634"/>
            </a:avLst>
          </a:prstGeom>
          <a:solidFill>
            <a:srgbClr val="12365E"/>
          </a:solidFill>
          <a:ln w="9525">
            <a:solidFill>
              <a:srgbClr val="1E4A7A"/>
            </a:solidFill>
            <a:prstDash val="solid"/>
          </a:ln>
        </p:spPr>
        <p:txBody>
          <a:bodyPr/>
          <a:lstStyle/>
          <a:p>
            <a:endParaRPr lang="en-US"/>
          </a:p>
        </p:txBody>
      </p:sp>
      <p:sp>
        <p:nvSpPr>
          <p:cNvPr id="12" name="Shape 9"/>
          <p:cNvSpPr/>
          <p:nvPr/>
        </p:nvSpPr>
        <p:spPr>
          <a:xfrm>
            <a:off x="6519672" y="2715768"/>
            <a:ext cx="548640" cy="548640"/>
          </a:xfrm>
          <a:prstGeom prst="ellipse">
            <a:avLst/>
          </a:prstGeom>
          <a:solidFill>
            <a:srgbClr val="06559D"/>
          </a:solidFill>
          <a:ln w="12700">
            <a:solidFill>
              <a:srgbClr val="FFFFFF"/>
            </a:solidFill>
            <a:prstDash val="solid"/>
          </a:ln>
        </p:spPr>
        <p:txBody>
          <a:bodyPr/>
          <a:lstStyle/>
          <a:p>
            <a:endParaRPr lang="en-US"/>
          </a:p>
        </p:txBody>
      </p:sp>
      <p:pic>
        <p:nvPicPr>
          <p:cNvPr id="13" name="Image 1" descr="preencoded.png"/>
          <p:cNvPicPr>
            <a:picLocks noChangeAspect="1"/>
          </p:cNvPicPr>
          <p:nvPr/>
        </p:nvPicPr>
        <p:blipFill>
          <a:blip r:embed="rId4"/>
          <a:stretch>
            <a:fillRect/>
          </a:stretch>
        </p:blipFill>
        <p:spPr>
          <a:xfrm>
            <a:off x="6651346" y="2847442"/>
            <a:ext cx="285293" cy="285293"/>
          </a:xfrm>
          <a:prstGeom prst="rect">
            <a:avLst/>
          </a:prstGeom>
        </p:spPr>
      </p:pic>
      <p:sp>
        <p:nvSpPr>
          <p:cNvPr id="14" name="Text 10"/>
          <p:cNvSpPr/>
          <p:nvPr/>
        </p:nvSpPr>
        <p:spPr>
          <a:xfrm>
            <a:off x="7223760" y="2697480"/>
            <a:ext cx="3931920" cy="320040"/>
          </a:xfrm>
          <a:prstGeom prst="rect">
            <a:avLst/>
          </a:prstGeom>
          <a:noFill/>
          <a:ln/>
        </p:spPr>
        <p:txBody>
          <a:bodyPr wrap="square" lIns="0" tIns="0" rIns="0" bIns="0" rtlCol="0" anchor="ctr"/>
          <a:lstStyle/>
          <a:p>
            <a:pPr marL="0" indent="0">
              <a:buNone/>
            </a:pPr>
            <a:r>
              <a:rPr lang="en-US" sz="1350" b="1" dirty="0">
                <a:solidFill>
                  <a:srgbClr val="FFFFFF"/>
                </a:solidFill>
                <a:latin typeface="DM Sans" pitchFamily="34" charset="0"/>
                <a:ea typeface="DM Sans" pitchFamily="34" charset="-122"/>
                <a:cs typeface="DM Sans" pitchFamily="34" charset="-120"/>
              </a:rPr>
              <a:t>Interactive calculators</a:t>
            </a:r>
            <a:endParaRPr lang="en-US" sz="1350" dirty="0"/>
          </a:p>
        </p:txBody>
      </p:sp>
      <p:sp>
        <p:nvSpPr>
          <p:cNvPr id="15" name="Text 11"/>
          <p:cNvSpPr/>
          <p:nvPr/>
        </p:nvSpPr>
        <p:spPr>
          <a:xfrm>
            <a:off x="7223760" y="3026664"/>
            <a:ext cx="3977640" cy="685800"/>
          </a:xfrm>
          <a:prstGeom prst="rect">
            <a:avLst/>
          </a:prstGeom>
          <a:noFill/>
          <a:ln/>
        </p:spPr>
        <p:txBody>
          <a:bodyPr wrap="square" lIns="0" tIns="0" rIns="0" bIns="0" rtlCol="0" anchor="ctr"/>
          <a:lstStyle/>
          <a:p>
            <a:pPr marL="0" indent="0">
              <a:lnSpc>
                <a:spcPts val="1400"/>
              </a:lnSpc>
              <a:buNone/>
            </a:pPr>
            <a:r>
              <a:rPr lang="en-US" sz="1100" dirty="0">
                <a:solidFill>
                  <a:srgbClr val="CADCFC"/>
                </a:solidFill>
                <a:latin typeface="DM Sans" pitchFamily="34" charset="0"/>
                <a:ea typeface="DM Sans" pitchFamily="34" charset="-122"/>
                <a:cs typeface="DM Sans" pitchFamily="34" charset="-120"/>
              </a:rPr>
              <a:t>Eligibility screener, payout explorer, cost estimator, and a growing-line simulator with their numbers.</a:t>
            </a:r>
            <a:endParaRPr lang="en-US" sz="1100" dirty="0"/>
          </a:p>
        </p:txBody>
      </p:sp>
      <p:sp>
        <p:nvSpPr>
          <p:cNvPr id="16" name="Shape 12"/>
          <p:cNvSpPr/>
          <p:nvPr/>
        </p:nvSpPr>
        <p:spPr>
          <a:xfrm>
            <a:off x="822960" y="3995928"/>
            <a:ext cx="5120640" cy="1298448"/>
          </a:xfrm>
          <a:prstGeom prst="roundRect">
            <a:avLst>
              <a:gd name="adj" fmla="val 5634"/>
            </a:avLst>
          </a:prstGeom>
          <a:solidFill>
            <a:srgbClr val="12365E"/>
          </a:solidFill>
          <a:ln w="9525">
            <a:solidFill>
              <a:srgbClr val="1E4A7A"/>
            </a:solidFill>
            <a:prstDash val="solid"/>
          </a:ln>
        </p:spPr>
        <p:txBody>
          <a:bodyPr/>
          <a:lstStyle/>
          <a:p>
            <a:endParaRPr lang="en-US"/>
          </a:p>
        </p:txBody>
      </p:sp>
      <p:sp>
        <p:nvSpPr>
          <p:cNvPr id="17" name="Shape 13"/>
          <p:cNvSpPr/>
          <p:nvPr/>
        </p:nvSpPr>
        <p:spPr>
          <a:xfrm>
            <a:off x="1078992" y="4197096"/>
            <a:ext cx="548640" cy="548640"/>
          </a:xfrm>
          <a:prstGeom prst="ellipse">
            <a:avLst/>
          </a:prstGeom>
          <a:solidFill>
            <a:srgbClr val="06559D"/>
          </a:solidFill>
          <a:ln w="12700">
            <a:solidFill>
              <a:srgbClr val="FFFFFF"/>
            </a:solidFill>
            <a:prstDash val="solid"/>
          </a:ln>
        </p:spPr>
        <p:txBody>
          <a:bodyPr/>
          <a:lstStyle/>
          <a:p>
            <a:endParaRPr lang="en-US"/>
          </a:p>
        </p:txBody>
      </p:sp>
      <p:pic>
        <p:nvPicPr>
          <p:cNvPr id="18" name="Image 2" descr="preencoded.png"/>
          <p:cNvPicPr>
            <a:picLocks noChangeAspect="1"/>
          </p:cNvPicPr>
          <p:nvPr/>
        </p:nvPicPr>
        <p:blipFill>
          <a:blip r:embed="rId5"/>
          <a:stretch>
            <a:fillRect/>
          </a:stretch>
        </p:blipFill>
        <p:spPr>
          <a:xfrm>
            <a:off x="1210666" y="4328770"/>
            <a:ext cx="285293" cy="285293"/>
          </a:xfrm>
          <a:prstGeom prst="rect">
            <a:avLst/>
          </a:prstGeom>
        </p:spPr>
      </p:pic>
      <p:sp>
        <p:nvSpPr>
          <p:cNvPr id="19" name="Text 14"/>
          <p:cNvSpPr/>
          <p:nvPr/>
        </p:nvSpPr>
        <p:spPr>
          <a:xfrm>
            <a:off x="1783080" y="4178808"/>
            <a:ext cx="3931920" cy="320040"/>
          </a:xfrm>
          <a:prstGeom prst="rect">
            <a:avLst/>
          </a:prstGeom>
          <a:noFill/>
          <a:ln/>
        </p:spPr>
        <p:txBody>
          <a:bodyPr wrap="square" lIns="0" tIns="0" rIns="0" bIns="0" rtlCol="0" anchor="ctr"/>
          <a:lstStyle/>
          <a:p>
            <a:pPr marL="0" indent="0">
              <a:buNone/>
            </a:pPr>
            <a:r>
              <a:rPr lang="en-US" sz="1350" b="1" dirty="0">
                <a:solidFill>
                  <a:srgbClr val="FFFFFF"/>
                </a:solidFill>
                <a:latin typeface="DM Sans" pitchFamily="34" charset="0"/>
                <a:ea typeface="DM Sans" pitchFamily="34" charset="-122"/>
                <a:cs typeface="DM Sans" pitchFamily="34" charset="-120"/>
              </a:rPr>
              <a:t>The same 3-part logic</a:t>
            </a:r>
            <a:endParaRPr lang="en-US" sz="1350" dirty="0"/>
          </a:p>
        </p:txBody>
      </p:sp>
      <p:sp>
        <p:nvSpPr>
          <p:cNvPr id="20" name="Text 15"/>
          <p:cNvSpPr/>
          <p:nvPr/>
        </p:nvSpPr>
        <p:spPr>
          <a:xfrm>
            <a:off x="1783080" y="4507992"/>
            <a:ext cx="3977640" cy="685800"/>
          </a:xfrm>
          <a:prstGeom prst="rect">
            <a:avLst/>
          </a:prstGeom>
          <a:noFill/>
          <a:ln/>
        </p:spPr>
        <p:txBody>
          <a:bodyPr wrap="square" lIns="0" tIns="0" rIns="0" bIns="0" rtlCol="0" anchor="ctr"/>
          <a:lstStyle/>
          <a:p>
            <a:pPr marL="0" indent="0">
              <a:lnSpc>
                <a:spcPts val="1400"/>
              </a:lnSpc>
              <a:buNone/>
            </a:pPr>
            <a:r>
              <a:rPr lang="en-US" sz="1100" dirty="0">
                <a:solidFill>
                  <a:srgbClr val="CADCFC"/>
                </a:solidFill>
                <a:latin typeface="DM Sans" pitchFamily="34" charset="0"/>
                <a:ea typeface="DM Sans" pitchFamily="34" charset="-122"/>
                <a:cs typeface="DM Sans" pitchFamily="34" charset="-120"/>
              </a:rPr>
              <a:t>What it is, when to walk away, when it fits — ending with the suitability screen you just saw.</a:t>
            </a:r>
            <a:endParaRPr lang="en-US" sz="1100" dirty="0"/>
          </a:p>
        </p:txBody>
      </p:sp>
      <p:sp>
        <p:nvSpPr>
          <p:cNvPr id="21" name="Shape 16"/>
          <p:cNvSpPr/>
          <p:nvPr/>
        </p:nvSpPr>
        <p:spPr>
          <a:xfrm>
            <a:off x="6263640" y="3995928"/>
            <a:ext cx="5120640" cy="1298448"/>
          </a:xfrm>
          <a:prstGeom prst="roundRect">
            <a:avLst>
              <a:gd name="adj" fmla="val 5634"/>
            </a:avLst>
          </a:prstGeom>
          <a:solidFill>
            <a:srgbClr val="12365E"/>
          </a:solidFill>
          <a:ln w="9525">
            <a:solidFill>
              <a:srgbClr val="1E4A7A"/>
            </a:solidFill>
            <a:prstDash val="solid"/>
          </a:ln>
        </p:spPr>
        <p:txBody>
          <a:bodyPr/>
          <a:lstStyle/>
          <a:p>
            <a:endParaRPr lang="en-US"/>
          </a:p>
        </p:txBody>
      </p:sp>
      <p:sp>
        <p:nvSpPr>
          <p:cNvPr id="22" name="Shape 17"/>
          <p:cNvSpPr/>
          <p:nvPr/>
        </p:nvSpPr>
        <p:spPr>
          <a:xfrm>
            <a:off x="6519672" y="4197096"/>
            <a:ext cx="548640" cy="548640"/>
          </a:xfrm>
          <a:prstGeom prst="ellipse">
            <a:avLst/>
          </a:prstGeom>
          <a:solidFill>
            <a:srgbClr val="06559D"/>
          </a:solidFill>
          <a:ln w="12700">
            <a:solidFill>
              <a:srgbClr val="FFFFFF"/>
            </a:solidFill>
            <a:prstDash val="solid"/>
          </a:ln>
        </p:spPr>
        <p:txBody>
          <a:bodyPr/>
          <a:lstStyle/>
          <a:p>
            <a:endParaRPr lang="en-US"/>
          </a:p>
        </p:txBody>
      </p:sp>
      <p:pic>
        <p:nvPicPr>
          <p:cNvPr id="23" name="Image 3" descr="preencoded.png"/>
          <p:cNvPicPr>
            <a:picLocks noChangeAspect="1"/>
          </p:cNvPicPr>
          <p:nvPr/>
        </p:nvPicPr>
        <p:blipFill>
          <a:blip r:embed="rId6"/>
          <a:stretch>
            <a:fillRect/>
          </a:stretch>
        </p:blipFill>
        <p:spPr>
          <a:xfrm>
            <a:off x="6651346" y="4328770"/>
            <a:ext cx="285293" cy="285293"/>
          </a:xfrm>
          <a:prstGeom prst="rect">
            <a:avLst/>
          </a:prstGeom>
        </p:spPr>
      </p:pic>
      <p:sp>
        <p:nvSpPr>
          <p:cNvPr id="24" name="Text 18"/>
          <p:cNvSpPr/>
          <p:nvPr/>
        </p:nvSpPr>
        <p:spPr>
          <a:xfrm>
            <a:off x="7223760" y="4178808"/>
            <a:ext cx="3931920" cy="320040"/>
          </a:xfrm>
          <a:prstGeom prst="rect">
            <a:avLst/>
          </a:prstGeom>
          <a:noFill/>
          <a:ln/>
        </p:spPr>
        <p:txBody>
          <a:bodyPr wrap="square" lIns="0" tIns="0" rIns="0" bIns="0" rtlCol="0" anchor="ctr"/>
          <a:lstStyle/>
          <a:p>
            <a:pPr marL="0" indent="0">
              <a:buNone/>
            </a:pPr>
            <a:r>
              <a:rPr lang="en-US" sz="1350" b="1" dirty="0">
                <a:solidFill>
                  <a:srgbClr val="FFFFFF"/>
                </a:solidFill>
                <a:latin typeface="DM Sans" pitchFamily="34" charset="0"/>
                <a:ea typeface="DM Sans" pitchFamily="34" charset="-122"/>
                <a:cs typeface="DM Sans" pitchFamily="34" charset="-120"/>
              </a:rPr>
              <a:t>Lender question checklist</a:t>
            </a:r>
            <a:endParaRPr lang="en-US" sz="1350" dirty="0"/>
          </a:p>
        </p:txBody>
      </p:sp>
      <p:sp>
        <p:nvSpPr>
          <p:cNvPr id="25" name="Text 19"/>
          <p:cNvSpPr/>
          <p:nvPr/>
        </p:nvSpPr>
        <p:spPr>
          <a:xfrm>
            <a:off x="7223760" y="4507992"/>
            <a:ext cx="3977640" cy="685800"/>
          </a:xfrm>
          <a:prstGeom prst="rect">
            <a:avLst/>
          </a:prstGeom>
          <a:noFill/>
          <a:ln/>
        </p:spPr>
        <p:txBody>
          <a:bodyPr wrap="square" lIns="0" tIns="0" rIns="0" bIns="0" rtlCol="0" anchor="ctr"/>
          <a:lstStyle/>
          <a:p>
            <a:pPr marL="0" indent="0">
              <a:lnSpc>
                <a:spcPts val="1400"/>
              </a:lnSpc>
              <a:buNone/>
            </a:pPr>
            <a:r>
              <a:rPr lang="en-US" sz="1100" dirty="0">
                <a:solidFill>
                  <a:srgbClr val="CADCFC"/>
                </a:solidFill>
                <a:latin typeface="DM Sans" pitchFamily="34" charset="0"/>
                <a:ea typeface="DM Sans" pitchFamily="34" charset="-122"/>
                <a:cs typeface="DM Sans" pitchFamily="34" charset="-120"/>
              </a:rPr>
              <a:t>A printable list of the questions a good lender should welcome.</a:t>
            </a:r>
            <a:endParaRPr lang="en-US" sz="1100" dirty="0"/>
          </a:p>
        </p:txBody>
      </p:sp>
      <p:sp>
        <p:nvSpPr>
          <p:cNvPr id="26" name="Shape 20"/>
          <p:cNvSpPr/>
          <p:nvPr/>
        </p:nvSpPr>
        <p:spPr>
          <a:xfrm>
            <a:off x="822960" y="5715000"/>
            <a:ext cx="10515600" cy="777240"/>
          </a:xfrm>
          <a:prstGeom prst="roundRect">
            <a:avLst>
              <a:gd name="adj" fmla="val 9412"/>
            </a:avLst>
          </a:prstGeom>
          <a:solidFill>
            <a:srgbClr val="E8A020"/>
          </a:solidFill>
          <a:ln w="9525">
            <a:solidFill>
              <a:srgbClr val="E8A020"/>
            </a:solidFill>
            <a:prstDash val="solid"/>
          </a:ln>
        </p:spPr>
        <p:txBody>
          <a:bodyPr/>
          <a:lstStyle/>
          <a:p>
            <a:endParaRPr lang="en-US"/>
          </a:p>
        </p:txBody>
      </p:sp>
      <p:sp>
        <p:nvSpPr>
          <p:cNvPr id="27" name="Text 21"/>
          <p:cNvSpPr/>
          <p:nvPr/>
        </p:nvSpPr>
        <p:spPr>
          <a:xfrm>
            <a:off x="1143000" y="5870448"/>
            <a:ext cx="9966960" cy="457200"/>
          </a:xfrm>
          <a:prstGeom prst="rect">
            <a:avLst/>
          </a:prstGeom>
          <a:noFill/>
          <a:ln/>
        </p:spPr>
        <p:txBody>
          <a:bodyPr wrap="square" lIns="0" tIns="0" rIns="0" bIns="0" rtlCol="0" anchor="ctr"/>
          <a:lstStyle/>
          <a:p>
            <a:pPr marL="0" indent="0">
              <a:buNone/>
            </a:pPr>
            <a:r>
              <a:rPr lang="en-US" sz="1500" dirty="0">
                <a:solidFill>
                  <a:srgbClr val="0A2A4A"/>
                </a:solidFill>
                <a:latin typeface="DM Sans" pitchFamily="34" charset="0"/>
                <a:ea typeface="DM Sans" pitchFamily="34" charset="-122"/>
                <a:cs typeface="DM Sans" pitchFamily="34" charset="-120"/>
              </a:rPr>
              <a:t>Send your clients to:  </a:t>
            </a:r>
            <a:r>
              <a:rPr lang="en-US" sz="1500" b="1" dirty="0">
                <a:solidFill>
                  <a:srgbClr val="0A2A4A"/>
                </a:solidFill>
                <a:latin typeface="DM Sans" pitchFamily="34" charset="0"/>
                <a:ea typeface="DM Sans" pitchFamily="34" charset="-122"/>
                <a:cs typeface="DM Sans" pitchFamily="34" charset="-120"/>
              </a:rPr>
              <a:t>thereversemortgagebook.vercel.app</a:t>
            </a:r>
            <a:r>
              <a:rPr lang="en-US" sz="1500" dirty="0">
                <a:solidFill>
                  <a:srgbClr val="0A2A4A"/>
                </a:solidFill>
                <a:latin typeface="DM Sans" pitchFamily="34" charset="0"/>
                <a:ea typeface="DM Sans" pitchFamily="34" charset="-122"/>
                <a:cs typeface="DM Sans" pitchFamily="34" charset="-120"/>
              </a:rPr>
              <a:t>   — no signup, no cost, no clock running.</a:t>
            </a:r>
            <a:endParaRPr lang="en-US" sz="1500" dirty="0"/>
          </a:p>
        </p:txBody>
      </p:sp>
      <p:sp>
        <p:nvSpPr>
          <p:cNvPr id="9201" name="qrback"/>
          <p:cNvSpPr/>
          <p:nvPr/>
        </p:nvSpPr>
        <p:spPr>
          <a:xfrm>
            <a:off x="10104120" y="502920"/>
            <a:ext cx="1554480" cy="1554480"/>
          </a:xfrm>
          <a:prstGeom prst="roundRect">
            <a:avLst>
              <a:gd name="adj" fmla="val 8000"/>
            </a:avLst>
          </a:prstGeom>
          <a:solidFill>
            <a:srgbClr val="FFFFFF"/>
          </a:solidFill>
          <a:ln>
            <a:noFill/>
          </a:ln>
        </p:spPr>
        <p:txBody>
          <a:bodyPr/>
          <a:lstStyle/>
          <a:p>
            <a:endParaRPr/>
          </a:p>
        </p:txBody>
      </p:sp>
      <p:pic>
        <p:nvPicPr>
          <p:cNvPr id="9202" name="qr_book"/>
          <p:cNvPicPr/>
          <p:nvPr/>
        </p:nvPicPr>
        <p:blipFill>
          <a:blip r:embed="rId7"/>
          <a:stretch>
            <a:fillRect/>
          </a:stretch>
        </p:blipFill>
        <p:spPr>
          <a:xfrm>
            <a:off x="10195560" y="594360"/>
            <a:ext cx="1371600" cy="1371600"/>
          </a:xfrm>
          <a:prstGeom prst="rect">
            <a:avLst/>
          </a:prstGeom>
        </p:spPr>
      </p:pic>
      <p:sp>
        <p:nvSpPr>
          <p:cNvPr id="9203" name="qrlabel"/>
          <p:cNvSpPr txBox="1"/>
          <p:nvPr/>
        </p:nvSpPr>
        <p:spPr>
          <a:xfrm>
            <a:off x="9921240" y="2103120"/>
            <a:ext cx="1920240" cy="274320"/>
          </a:xfrm>
          <a:prstGeom prst="rect">
            <a:avLst/>
          </a:prstGeom>
        </p:spPr>
        <p:txBody>
          <a:bodyPr wrap="square" lIns="0" rIns="0"/>
          <a:lstStyle/>
          <a:p>
            <a:pPr algn="ctr"/>
            <a:r>
              <a:rPr lang="en-US" sz="800" b="1" dirty="0">
                <a:solidFill>
                  <a:srgbClr val="E8A020"/>
                </a:solidFill>
                <a:latin typeface="DM Sans"/>
              </a:rPr>
              <a:t>SCAN FOR THE GUIDE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6559D"/>
        </a:solidFill>
        <a:effectLst/>
      </p:bgPr>
    </p:bg>
    <p:spTree>
      <p:nvGrpSpPr>
        <p:cNvPr id="1" name=""/>
        <p:cNvGrpSpPr/>
        <p:nvPr/>
      </p:nvGrpSpPr>
      <p:grpSpPr>
        <a:xfrm>
          <a:off x="0" y="0"/>
          <a:ext cx="0" cy="0"/>
          <a:chOff x="0" y="0"/>
          <a:chExt cx="0" cy="0"/>
        </a:xfrm>
      </p:grpSpPr>
      <p:sp>
        <p:nvSpPr>
          <p:cNvPr id="2" name="Shape 0"/>
          <p:cNvSpPr/>
          <p:nvPr/>
        </p:nvSpPr>
        <p:spPr>
          <a:xfrm>
            <a:off x="8595360" y="-2194560"/>
            <a:ext cx="6949440" cy="6949440"/>
          </a:xfrm>
          <a:prstGeom prst="ellipse">
            <a:avLst/>
          </a:prstGeom>
          <a:solidFill>
            <a:srgbClr val="FFFFFF">
              <a:alpha val="10000"/>
            </a:srgbClr>
          </a:solidFill>
          <a:ln w="12700">
            <a:solidFill>
              <a:srgbClr val="FFFFFF"/>
            </a:solidFill>
            <a:prstDash val="solid"/>
          </a:ln>
        </p:spPr>
        <p:txBody>
          <a:bodyPr/>
          <a:lstStyle/>
          <a:p>
            <a:endParaRPr lang="en-US"/>
          </a:p>
        </p:txBody>
      </p:sp>
      <p:sp>
        <p:nvSpPr>
          <p:cNvPr id="3" name="Text 1"/>
          <p:cNvSpPr/>
          <p:nvPr/>
        </p:nvSpPr>
        <p:spPr>
          <a:xfrm>
            <a:off x="822960" y="1554480"/>
            <a:ext cx="10241280" cy="822960"/>
          </a:xfrm>
          <a:prstGeom prst="rect">
            <a:avLst/>
          </a:prstGeom>
          <a:noFill/>
          <a:ln/>
        </p:spPr>
        <p:txBody>
          <a:bodyPr wrap="square" lIns="0" tIns="0" rIns="0" bIns="0" rtlCol="0" anchor="ctr"/>
          <a:lstStyle/>
          <a:p>
            <a:pPr marL="0" indent="0">
              <a:buNone/>
            </a:pPr>
            <a:r>
              <a:rPr lang="en-US" sz="4000" b="1" dirty="0">
                <a:solidFill>
                  <a:srgbClr val="FFFFFF"/>
                </a:solidFill>
                <a:latin typeface="DM Sans" pitchFamily="34" charset="0"/>
                <a:ea typeface="DM Sans" pitchFamily="34" charset="-122"/>
                <a:cs typeface="DM Sans" pitchFamily="34" charset="-120"/>
              </a:rPr>
              <a:t>Let's run your client's numbers.</a:t>
            </a:r>
            <a:endParaRPr lang="en-US" sz="4000" dirty="0"/>
          </a:p>
        </p:txBody>
      </p:sp>
      <p:sp>
        <p:nvSpPr>
          <p:cNvPr id="4" name="Text 2"/>
          <p:cNvSpPr/>
          <p:nvPr/>
        </p:nvSpPr>
        <p:spPr>
          <a:xfrm>
            <a:off x="822960" y="2514600"/>
            <a:ext cx="9326880" cy="640080"/>
          </a:xfrm>
          <a:prstGeom prst="rect">
            <a:avLst/>
          </a:prstGeom>
          <a:noFill/>
          <a:ln/>
        </p:spPr>
        <p:txBody>
          <a:bodyPr wrap="square" lIns="0" tIns="0" rIns="0" bIns="0" rtlCol="0" anchor="ctr"/>
          <a:lstStyle/>
          <a:p>
            <a:pPr marL="0" indent="0">
              <a:lnSpc>
                <a:spcPts val="2300"/>
              </a:lnSpc>
              <a:buNone/>
            </a:pPr>
            <a:r>
              <a:rPr lang="en-US" sz="1700" dirty="0">
                <a:solidFill>
                  <a:srgbClr val="CADCFC"/>
                </a:solidFill>
                <a:latin typeface="DM Sans" pitchFamily="34" charset="0"/>
                <a:ea typeface="DM Sans" pitchFamily="34" charset="-122"/>
                <a:cs typeface="DM Sans" pitchFamily="34" charset="-120"/>
              </a:rPr>
              <a:t>Bring a scenario. We'll model it live in Lendsight together — and if the answer is no, you'll hear it from us first.</a:t>
            </a:r>
            <a:endParaRPr lang="en-US" sz="1700" dirty="0"/>
          </a:p>
        </p:txBody>
      </p:sp>
      <p:sp>
        <p:nvSpPr>
          <p:cNvPr id="5" name="Shape 3"/>
          <p:cNvSpPr/>
          <p:nvPr/>
        </p:nvSpPr>
        <p:spPr>
          <a:xfrm>
            <a:off x="822960" y="3566160"/>
            <a:ext cx="457200" cy="457200"/>
          </a:xfrm>
          <a:prstGeom prst="ellipse">
            <a:avLst/>
          </a:prstGeom>
          <a:solidFill>
            <a:srgbClr val="0A2A4A"/>
          </a:solidFill>
          <a:ln w="12700">
            <a:solidFill>
              <a:srgbClr val="FFFFFF"/>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32688" y="3675888"/>
            <a:ext cx="237744" cy="237744"/>
          </a:xfrm>
          <a:prstGeom prst="rect">
            <a:avLst/>
          </a:prstGeom>
        </p:spPr>
      </p:pic>
      <p:sp>
        <p:nvSpPr>
          <p:cNvPr id="7" name="Text 4"/>
          <p:cNvSpPr/>
          <p:nvPr/>
        </p:nvSpPr>
        <p:spPr>
          <a:xfrm>
            <a:off x="1463040" y="3611880"/>
            <a:ext cx="8686800" cy="365760"/>
          </a:xfrm>
          <a:prstGeom prst="rect">
            <a:avLst/>
          </a:prstGeom>
          <a:noFill/>
          <a:ln/>
        </p:spPr>
        <p:txBody>
          <a:bodyPr wrap="square" lIns="0" tIns="0" rIns="0" bIns="0" rtlCol="0" anchor="ctr"/>
          <a:lstStyle/>
          <a:p>
            <a:pPr marL="0" indent="0">
              <a:buNone/>
            </a:pPr>
            <a:r>
              <a:rPr lang="en-US" sz="1550" dirty="0">
                <a:solidFill>
                  <a:srgbClr val="FFFFFF"/>
                </a:solidFill>
                <a:latin typeface="DM Sans" pitchFamily="34" charset="0"/>
                <a:ea typeface="DM Sans" pitchFamily="34" charset="-122"/>
                <a:cs typeface="DM Sans" pitchFamily="34" charset="-120"/>
              </a:rPr>
              <a:t>Lendsight AI — live client illustrations (sample via QR at right)</a:t>
            </a:r>
            <a:endParaRPr lang="en-US" sz="1550" dirty="0"/>
          </a:p>
        </p:txBody>
      </p:sp>
      <p:sp>
        <p:nvSpPr>
          <p:cNvPr id="8" name="Shape 5"/>
          <p:cNvSpPr/>
          <p:nvPr/>
        </p:nvSpPr>
        <p:spPr>
          <a:xfrm>
            <a:off x="822960" y="4251960"/>
            <a:ext cx="457200" cy="457200"/>
          </a:xfrm>
          <a:prstGeom prst="ellipse">
            <a:avLst/>
          </a:prstGeom>
          <a:solidFill>
            <a:srgbClr val="0A2A4A"/>
          </a:solidFill>
          <a:ln w="12700">
            <a:solidFill>
              <a:srgbClr val="FFFFFF"/>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932688" y="4361688"/>
            <a:ext cx="237744" cy="237744"/>
          </a:xfrm>
          <a:prstGeom prst="rect">
            <a:avLst/>
          </a:prstGeom>
        </p:spPr>
      </p:pic>
      <p:sp>
        <p:nvSpPr>
          <p:cNvPr id="10" name="Text 6"/>
          <p:cNvSpPr/>
          <p:nvPr/>
        </p:nvSpPr>
        <p:spPr>
          <a:xfrm>
            <a:off x="1463040" y="4297680"/>
            <a:ext cx="8686800" cy="365760"/>
          </a:xfrm>
          <a:prstGeom prst="rect">
            <a:avLst/>
          </a:prstGeom>
          <a:noFill/>
          <a:ln/>
        </p:spPr>
        <p:txBody>
          <a:bodyPr wrap="square" lIns="0" tIns="0" rIns="0" bIns="0" rtlCol="0" anchor="ctr"/>
          <a:lstStyle/>
          <a:p>
            <a:pPr marL="0" indent="0">
              <a:buNone/>
            </a:pPr>
            <a:r>
              <a:rPr lang="en-US" sz="1550" dirty="0">
                <a:solidFill>
                  <a:srgbClr val="FFFFFF"/>
                </a:solidFill>
                <a:latin typeface="DM Sans" pitchFamily="34" charset="0"/>
                <a:ea typeface="DM Sans" pitchFamily="34" charset="-122"/>
                <a:cs typeface="DM Sans" pitchFamily="34" charset="-120"/>
              </a:rPr>
              <a:t>www.borrowsmartreverse.com</a:t>
            </a:r>
            <a:endParaRPr lang="en-US" sz="1550" dirty="0"/>
          </a:p>
        </p:txBody>
      </p:sp>
      <p:sp>
        <p:nvSpPr>
          <p:cNvPr id="11" name="Shape 7"/>
          <p:cNvSpPr/>
          <p:nvPr/>
        </p:nvSpPr>
        <p:spPr>
          <a:xfrm>
            <a:off x="822960" y="4937760"/>
            <a:ext cx="457200" cy="457200"/>
          </a:xfrm>
          <a:prstGeom prst="ellipse">
            <a:avLst/>
          </a:prstGeom>
          <a:solidFill>
            <a:srgbClr val="0A2A4A"/>
          </a:solidFill>
          <a:ln w="12700">
            <a:solidFill>
              <a:srgbClr val="FFFFFF"/>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932688" y="5047488"/>
            <a:ext cx="237744" cy="237744"/>
          </a:xfrm>
          <a:prstGeom prst="rect">
            <a:avLst/>
          </a:prstGeom>
        </p:spPr>
      </p:pic>
      <p:sp>
        <p:nvSpPr>
          <p:cNvPr id="13" name="Text 8"/>
          <p:cNvSpPr/>
          <p:nvPr/>
        </p:nvSpPr>
        <p:spPr>
          <a:xfrm>
            <a:off x="1463040" y="4983480"/>
            <a:ext cx="8686800" cy="365760"/>
          </a:xfrm>
          <a:prstGeom prst="rect">
            <a:avLst/>
          </a:prstGeom>
          <a:noFill/>
          <a:ln/>
        </p:spPr>
        <p:txBody>
          <a:bodyPr wrap="square" lIns="0" tIns="0" rIns="0" bIns="0" rtlCol="0" anchor="ctr"/>
          <a:lstStyle/>
          <a:p>
            <a:pPr marL="0" indent="0">
              <a:buNone/>
            </a:pPr>
            <a:r>
              <a:rPr lang="en-US" sz="1550" dirty="0">
                <a:solidFill>
                  <a:srgbClr val="FFFFFF"/>
                </a:solidFill>
                <a:latin typeface="DM Sans" pitchFamily="34" charset="0"/>
                <a:ea typeface="DM Sans" pitchFamily="34" charset="-122"/>
                <a:cs typeface="DM Sans" pitchFamily="34" charset="-120"/>
              </a:rPr>
              <a:t>thereversemortgagebook.vercel.app</a:t>
            </a:r>
            <a:endParaRPr lang="en-US" sz="1550" dirty="0"/>
          </a:p>
        </p:txBody>
      </p:sp>
      <p:sp>
        <p:nvSpPr>
          <p:cNvPr id="14" name="Text 9"/>
          <p:cNvSpPr/>
          <p:nvPr/>
        </p:nvSpPr>
        <p:spPr>
          <a:xfrm>
            <a:off x="822960" y="5760720"/>
            <a:ext cx="10515600" cy="822960"/>
          </a:xfrm>
          <a:prstGeom prst="rect">
            <a:avLst/>
          </a:prstGeom>
          <a:noFill/>
          <a:ln/>
        </p:spPr>
        <p:txBody>
          <a:bodyPr wrap="square" lIns="0" tIns="0" rIns="0" bIns="0" rtlCol="0" anchor="ctr"/>
          <a:lstStyle/>
          <a:p>
            <a:pPr marL="0" indent="0">
              <a:lnSpc>
                <a:spcPts val="1500"/>
              </a:lnSpc>
              <a:buNone/>
            </a:pPr>
            <a:r>
              <a:rPr lang="en-US" sz="1050" dirty="0">
                <a:solidFill>
                  <a:srgbClr val="CADCFC"/>
                </a:solidFill>
                <a:latin typeface="DM Sans" pitchFamily="34" charset="0"/>
                <a:ea typeface="DM Sans" pitchFamily="34" charset="-122"/>
                <a:cs typeface="DM Sans" pitchFamily="34" charset="-120"/>
              </a:rPr>
              <a:t>John Thompson, CLA, CRMP  ·  Todd Ballenger, Author, Borrow Smart Repay Smart</a:t>
            </a:r>
            <a:endParaRPr lang="en-US" sz="1050" dirty="0"/>
          </a:p>
          <a:p>
            <a:pPr marL="0" indent="0">
              <a:lnSpc>
                <a:spcPts val="1500"/>
              </a:lnSpc>
              <a:buNone/>
            </a:pPr>
            <a:r>
              <a:rPr lang="en-US" sz="1050" dirty="0">
                <a:solidFill>
                  <a:srgbClr val="CADCFC"/>
                </a:solidFill>
                <a:latin typeface="DM Sans" pitchFamily="34" charset="0"/>
                <a:ea typeface="DM Sans" pitchFamily="34" charset="-122"/>
                <a:cs typeface="DM Sans" pitchFamily="34" charset="-120"/>
              </a:rPr>
              <a:t>For professional education only — not consumer advertising, tax, legal, or investment advice. Illustrations are not offers of credit; program terms subject to change.</a:t>
            </a:r>
            <a:endParaRPr lang="en-US" sz="1050" dirty="0"/>
          </a:p>
        </p:txBody>
      </p:sp>
      <p:sp>
        <p:nvSpPr>
          <p:cNvPr id="9301" name="qrback"/>
          <p:cNvSpPr/>
          <p:nvPr/>
        </p:nvSpPr>
        <p:spPr>
          <a:xfrm>
            <a:off x="9966960" y="3246120"/>
            <a:ext cx="1325880" cy="1325880"/>
          </a:xfrm>
          <a:prstGeom prst="roundRect">
            <a:avLst>
              <a:gd name="adj" fmla="val 8000"/>
            </a:avLst>
          </a:prstGeom>
          <a:solidFill>
            <a:srgbClr val="FFFFFF"/>
          </a:solidFill>
          <a:ln>
            <a:noFill/>
          </a:ln>
        </p:spPr>
        <p:txBody>
          <a:bodyPr/>
          <a:lstStyle/>
          <a:p>
            <a:endParaRPr/>
          </a:p>
        </p:txBody>
      </p:sp>
      <p:pic>
        <p:nvPicPr>
          <p:cNvPr id="9302" name="qr"/>
          <p:cNvPicPr/>
          <p:nvPr/>
        </p:nvPicPr>
        <p:blipFill>
          <a:blip r:embed="rId6"/>
          <a:stretch>
            <a:fillRect/>
          </a:stretch>
        </p:blipFill>
        <p:spPr>
          <a:xfrm>
            <a:off x="10044684" y="3323844"/>
            <a:ext cx="1170432" cy="1170432"/>
          </a:xfrm>
          <a:prstGeom prst="rect">
            <a:avLst/>
          </a:prstGeom>
        </p:spPr>
      </p:pic>
      <p:sp>
        <p:nvSpPr>
          <p:cNvPr id="9303" name="qrlabel"/>
          <p:cNvSpPr txBox="1"/>
          <p:nvPr/>
        </p:nvSpPr>
        <p:spPr>
          <a:xfrm>
            <a:off x="9601200" y="4617720"/>
            <a:ext cx="2057400" cy="502920"/>
          </a:xfrm>
          <a:prstGeom prst="rect">
            <a:avLst/>
          </a:prstGeom>
        </p:spPr>
        <p:txBody>
          <a:bodyPr wrap="square" lIns="0" rIns="0"/>
          <a:lstStyle/>
          <a:p>
            <a:pPr algn="ctr"/>
            <a:r>
              <a:rPr lang="en-US" sz="800" b="1" dirty="0">
                <a:solidFill>
                  <a:srgbClr val="FFFFFF"/>
                </a:solidFill>
                <a:latin typeface="DM Sans"/>
              </a:rPr>
              <a:t>THE CLIENT GUIDE</a:t>
            </a:r>
          </a:p>
        </p:txBody>
      </p:sp>
      <p:sp>
        <p:nvSpPr>
          <p:cNvPr id="9311" name="qrback"/>
          <p:cNvSpPr/>
          <p:nvPr/>
        </p:nvSpPr>
        <p:spPr>
          <a:xfrm>
            <a:off x="9966960" y="5120640"/>
            <a:ext cx="1325880" cy="1325880"/>
          </a:xfrm>
          <a:prstGeom prst="roundRect">
            <a:avLst>
              <a:gd name="adj" fmla="val 8000"/>
            </a:avLst>
          </a:prstGeom>
          <a:solidFill>
            <a:srgbClr val="FFFFFF"/>
          </a:solidFill>
          <a:ln>
            <a:noFill/>
          </a:ln>
        </p:spPr>
        <p:txBody>
          <a:bodyPr/>
          <a:lstStyle/>
          <a:p>
            <a:endParaRPr/>
          </a:p>
        </p:txBody>
      </p:sp>
      <p:pic>
        <p:nvPicPr>
          <p:cNvPr id="9312" name="qr"/>
          <p:cNvPicPr/>
          <p:nvPr/>
        </p:nvPicPr>
        <p:blipFill>
          <a:blip r:embed="rId7"/>
          <a:stretch>
            <a:fillRect/>
          </a:stretch>
        </p:blipFill>
        <p:spPr>
          <a:xfrm>
            <a:off x="10044684" y="5198364"/>
            <a:ext cx="1170432" cy="1170432"/>
          </a:xfrm>
          <a:prstGeom prst="rect">
            <a:avLst/>
          </a:prstGeom>
        </p:spPr>
      </p:pic>
      <p:sp>
        <p:nvSpPr>
          <p:cNvPr id="9313" name="qrlabel"/>
          <p:cNvSpPr txBox="1"/>
          <p:nvPr/>
        </p:nvSpPr>
        <p:spPr>
          <a:xfrm>
            <a:off x="9601200" y="6492240"/>
            <a:ext cx="2057400" cy="502920"/>
          </a:xfrm>
          <a:prstGeom prst="rect">
            <a:avLst/>
          </a:prstGeom>
        </p:spPr>
        <p:txBody>
          <a:bodyPr wrap="square" lIns="0" rIns="0"/>
          <a:lstStyle/>
          <a:p>
            <a:pPr algn="ctr"/>
            <a:r>
              <a:rPr lang="en-US" sz="800" b="1" dirty="0">
                <a:solidFill>
                  <a:srgbClr val="FFFFFF"/>
                </a:solidFill>
                <a:latin typeface="DM Sans"/>
              </a:rPr>
              <a:t>SAMPLE LENDSIGHT ILLUSTRATION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A2A4A"/>
        </a:solidFill>
        <a:effectLst/>
      </p:bgPr>
    </p:bg>
    <p:spTree>
      <p:nvGrpSpPr>
        <p:cNvPr id="1" name=""/>
        <p:cNvGrpSpPr/>
        <p:nvPr/>
      </p:nvGrpSpPr>
      <p:grpSpPr>
        <a:xfrm>
          <a:off x="0" y="0"/>
          <a:ext cx="0" cy="0"/>
          <a:chOff x="0" y="0"/>
          <a:chExt cx="0" cy="0"/>
        </a:xfrm>
      </p:grpSpPr>
      <p:sp>
        <p:nvSpPr>
          <p:cNvPr id="2" name="Shape 0"/>
          <p:cNvSpPr/>
          <p:nvPr/>
        </p:nvSpPr>
        <p:spPr>
          <a:xfrm>
            <a:off x="8869680" y="-2377440"/>
            <a:ext cx="7315200" cy="7315200"/>
          </a:xfrm>
          <a:prstGeom prst="ellipse">
            <a:avLst/>
          </a:prstGeom>
          <a:solidFill>
            <a:srgbClr val="06559D">
              <a:alpha val="25000"/>
            </a:srgbClr>
          </a:solidFill>
          <a:ln w="12700">
            <a:solidFill>
              <a:srgbClr val="06559D"/>
            </a:solidFill>
            <a:prstDash val="solid"/>
          </a:ln>
        </p:spPr>
        <p:txBody>
          <a:bodyPr/>
          <a:lstStyle/>
          <a:p>
            <a:endParaRPr lang="en-US"/>
          </a:p>
        </p:txBody>
      </p:sp>
      <p:sp>
        <p:nvSpPr>
          <p:cNvPr id="3" name="Text 1"/>
          <p:cNvSpPr/>
          <p:nvPr/>
        </p:nvSpPr>
        <p:spPr>
          <a:xfrm>
            <a:off x="822960" y="2377440"/>
            <a:ext cx="7315200" cy="365760"/>
          </a:xfrm>
          <a:prstGeom prst="rect">
            <a:avLst/>
          </a:prstGeom>
          <a:noFill/>
          <a:ln/>
        </p:spPr>
        <p:txBody>
          <a:bodyPr wrap="square" lIns="0" tIns="0" rIns="0" bIns="0" rtlCol="0" anchor="ctr"/>
          <a:lstStyle/>
          <a:p>
            <a:pPr marL="0" indent="0">
              <a:buNone/>
            </a:pPr>
            <a:r>
              <a:rPr lang="en-US" sz="1600" b="1" kern="0" spc="400" dirty="0">
                <a:solidFill>
                  <a:srgbClr val="E8A020"/>
                </a:solidFill>
                <a:latin typeface="DM Sans" pitchFamily="34" charset="0"/>
                <a:ea typeface="DM Sans" pitchFamily="34" charset="-122"/>
                <a:cs typeface="DM Sans" pitchFamily="34" charset="-120"/>
              </a:rPr>
              <a:t>APPENDIX</a:t>
            </a:r>
            <a:endParaRPr lang="en-US" sz="1600" dirty="0"/>
          </a:p>
        </p:txBody>
      </p:sp>
      <p:sp>
        <p:nvSpPr>
          <p:cNvPr id="4" name="Text 2"/>
          <p:cNvSpPr/>
          <p:nvPr/>
        </p:nvSpPr>
        <p:spPr>
          <a:xfrm>
            <a:off x="822960" y="2834640"/>
            <a:ext cx="10241280" cy="914400"/>
          </a:xfrm>
          <a:prstGeom prst="rect">
            <a:avLst/>
          </a:prstGeom>
          <a:noFill/>
          <a:ln/>
        </p:spPr>
        <p:txBody>
          <a:bodyPr wrap="square" lIns="0" tIns="0" rIns="0" bIns="0" rtlCol="0" anchor="ctr"/>
          <a:lstStyle/>
          <a:p>
            <a:pPr marL="0" indent="0">
              <a:buNone/>
            </a:pPr>
            <a:r>
              <a:rPr lang="en-US" sz="4000" b="1" dirty="0">
                <a:solidFill>
                  <a:srgbClr val="FFFFFF"/>
                </a:solidFill>
                <a:latin typeface="DM Sans" pitchFamily="34" charset="0"/>
                <a:ea typeface="DM Sans" pitchFamily="34" charset="-122"/>
                <a:cs typeface="DM Sans" pitchFamily="34" charset="-120"/>
              </a:rPr>
              <a:t>For Q&amp;A and Follow-Up</a:t>
            </a:r>
            <a:endParaRPr lang="en-US" sz="4000" dirty="0"/>
          </a:p>
        </p:txBody>
      </p:sp>
      <p:sp>
        <p:nvSpPr>
          <p:cNvPr id="5" name="Text 3"/>
          <p:cNvSpPr/>
          <p:nvPr/>
        </p:nvSpPr>
        <p:spPr>
          <a:xfrm>
            <a:off x="822960" y="3840480"/>
            <a:ext cx="9601200" cy="457200"/>
          </a:xfrm>
          <a:prstGeom prst="rect">
            <a:avLst/>
          </a:prstGeom>
          <a:noFill/>
          <a:ln/>
        </p:spPr>
        <p:txBody>
          <a:bodyPr wrap="square" lIns="0" tIns="0" rIns="0" bIns="0" rtlCol="0" anchor="ctr"/>
          <a:lstStyle/>
          <a:p>
            <a:pPr marL="0" indent="0">
              <a:buNone/>
            </a:pPr>
            <a:r>
              <a:rPr lang="en-US" sz="1700" dirty="0">
                <a:solidFill>
                  <a:srgbClr val="CADCFC"/>
                </a:solidFill>
                <a:latin typeface="DM Sans" pitchFamily="34" charset="0"/>
                <a:ea typeface="DM Sans" pitchFamily="34" charset="-122"/>
                <a:cs typeface="DM Sans" pitchFamily="34" charset="-120"/>
              </a:rPr>
              <a:t>Credit line mechanics  ·  Borrower satisfaction research</a:t>
            </a:r>
            <a:endParaRPr lang="en-US" sz="17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APPENDIX  ·  UNDER THE HOOD</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Credit Line Growth: How the Math Works</a:t>
            </a:r>
            <a:endParaRPr lang="en-US" sz="3200" dirty="0"/>
          </a:p>
        </p:txBody>
      </p:sp>
      <p:sp>
        <p:nvSpPr>
          <p:cNvPr id="4" name="Shape 2"/>
          <p:cNvSpPr/>
          <p:nvPr/>
        </p:nvSpPr>
        <p:spPr>
          <a:xfrm>
            <a:off x="548640" y="1783080"/>
            <a:ext cx="5120640" cy="4023360"/>
          </a:xfrm>
          <a:prstGeom prst="roundRect">
            <a:avLst>
              <a:gd name="adj" fmla="val 1818"/>
            </a:avLst>
          </a:prstGeom>
          <a:solidFill>
            <a:srgbClr val="F7FAFD"/>
          </a:solidFill>
          <a:ln w="9525">
            <a:solidFill>
              <a:srgbClr val="D8E2EC"/>
            </a:solidFill>
            <a:prstDash val="solid"/>
          </a:ln>
        </p:spPr>
        <p:txBody>
          <a:bodyPr/>
          <a:lstStyle/>
          <a:p>
            <a:endParaRPr lang="en-US"/>
          </a:p>
        </p:txBody>
      </p:sp>
      <p:sp>
        <p:nvSpPr>
          <p:cNvPr id="5" name="Text 3"/>
          <p:cNvSpPr/>
          <p:nvPr/>
        </p:nvSpPr>
        <p:spPr>
          <a:xfrm>
            <a:off x="868680" y="2057400"/>
            <a:ext cx="4526280" cy="365760"/>
          </a:xfrm>
          <a:prstGeom prst="rect">
            <a:avLst/>
          </a:prstGeom>
          <a:noFill/>
          <a:ln/>
        </p:spPr>
        <p:txBody>
          <a:bodyPr wrap="square" lIns="0" tIns="0" rIns="0" bIns="0" rtlCol="0" anchor="ctr"/>
          <a:lstStyle/>
          <a:p>
            <a:pPr marL="0" indent="0">
              <a:buNone/>
            </a:pPr>
            <a:r>
              <a:rPr lang="en-US" sz="1550" b="1" dirty="0">
                <a:solidFill>
                  <a:srgbClr val="06559D"/>
                </a:solidFill>
                <a:latin typeface="DM Sans" pitchFamily="34" charset="0"/>
                <a:ea typeface="DM Sans" pitchFamily="34" charset="-122"/>
                <a:cs typeface="DM Sans" pitchFamily="34" charset="-120"/>
              </a:rPr>
              <a:t>The growth rate = note rate + annual MIP</a:t>
            </a:r>
            <a:endParaRPr lang="en-US" sz="1550" dirty="0"/>
          </a:p>
        </p:txBody>
      </p:sp>
      <p:sp>
        <p:nvSpPr>
          <p:cNvPr id="6" name="Shape 4"/>
          <p:cNvSpPr/>
          <p:nvPr/>
        </p:nvSpPr>
        <p:spPr>
          <a:xfrm>
            <a:off x="868680" y="2606040"/>
            <a:ext cx="4480560" cy="621792"/>
          </a:xfrm>
          <a:prstGeom prst="roundRect">
            <a:avLst>
              <a:gd name="adj" fmla="val 11765"/>
            </a:avLst>
          </a:prstGeom>
          <a:solidFill>
            <a:srgbClr val="FFFFFF"/>
          </a:solidFill>
          <a:ln w="9525">
            <a:solidFill>
              <a:srgbClr val="D8E2EC"/>
            </a:solidFill>
            <a:prstDash val="solid"/>
          </a:ln>
        </p:spPr>
        <p:txBody>
          <a:bodyPr/>
          <a:lstStyle/>
          <a:p>
            <a:endParaRPr lang="en-US"/>
          </a:p>
        </p:txBody>
      </p:sp>
      <p:sp>
        <p:nvSpPr>
          <p:cNvPr id="7" name="Text 5"/>
          <p:cNvSpPr/>
          <p:nvPr/>
        </p:nvSpPr>
        <p:spPr>
          <a:xfrm>
            <a:off x="1097280" y="2752344"/>
            <a:ext cx="2926080" cy="329184"/>
          </a:xfrm>
          <a:prstGeom prst="rect">
            <a:avLst/>
          </a:prstGeom>
          <a:noFill/>
          <a:ln/>
        </p:spPr>
        <p:txBody>
          <a:bodyPr wrap="square" lIns="0" tIns="0" rIns="0" bIns="0" rtlCol="0" anchor="ctr"/>
          <a:lstStyle/>
          <a:p>
            <a:pPr marL="0" indent="0">
              <a:buNone/>
            </a:pPr>
            <a:r>
              <a:rPr lang="en-US" sz="1300" dirty="0">
                <a:solidFill>
                  <a:srgbClr val="1A2733"/>
                </a:solidFill>
                <a:latin typeface="DM Sans" pitchFamily="34" charset="0"/>
                <a:ea typeface="DM Sans" pitchFamily="34" charset="-122"/>
                <a:cs typeface="DM Sans" pitchFamily="34" charset="-120"/>
              </a:rPr>
              <a:t>Index (e.g., 1-Yr CMT)</a:t>
            </a:r>
            <a:endParaRPr lang="en-US" sz="1300" dirty="0"/>
          </a:p>
        </p:txBody>
      </p:sp>
      <p:sp>
        <p:nvSpPr>
          <p:cNvPr id="8" name="Text 6"/>
          <p:cNvSpPr/>
          <p:nvPr/>
        </p:nvSpPr>
        <p:spPr>
          <a:xfrm>
            <a:off x="3977640" y="2752344"/>
            <a:ext cx="1188720" cy="329184"/>
          </a:xfrm>
          <a:prstGeom prst="rect">
            <a:avLst/>
          </a:prstGeom>
          <a:noFill/>
          <a:ln/>
        </p:spPr>
        <p:txBody>
          <a:bodyPr wrap="square" lIns="0" tIns="0" rIns="0" bIns="0" rtlCol="0" anchor="ctr"/>
          <a:lstStyle/>
          <a:p>
            <a:pPr marL="0" indent="0" algn="r">
              <a:buNone/>
            </a:pPr>
            <a:r>
              <a:rPr lang="en-US" sz="1400" b="1" dirty="0">
                <a:solidFill>
                  <a:srgbClr val="1A2733"/>
                </a:solidFill>
                <a:latin typeface="DM Sans" pitchFamily="34" charset="0"/>
                <a:ea typeface="DM Sans" pitchFamily="34" charset="-122"/>
                <a:cs typeface="DM Sans" pitchFamily="34" charset="-120"/>
              </a:rPr>
              <a:t>4.09%</a:t>
            </a:r>
            <a:endParaRPr lang="en-US" sz="1400" dirty="0"/>
          </a:p>
        </p:txBody>
      </p:sp>
      <p:sp>
        <p:nvSpPr>
          <p:cNvPr id="9" name="Shape 7"/>
          <p:cNvSpPr/>
          <p:nvPr/>
        </p:nvSpPr>
        <p:spPr>
          <a:xfrm>
            <a:off x="868680" y="3355848"/>
            <a:ext cx="4480560" cy="621792"/>
          </a:xfrm>
          <a:prstGeom prst="roundRect">
            <a:avLst>
              <a:gd name="adj" fmla="val 11765"/>
            </a:avLst>
          </a:prstGeom>
          <a:solidFill>
            <a:srgbClr val="FFFFFF"/>
          </a:solidFill>
          <a:ln w="9525">
            <a:solidFill>
              <a:srgbClr val="D8E2EC"/>
            </a:solidFill>
            <a:prstDash val="solid"/>
          </a:ln>
        </p:spPr>
        <p:txBody>
          <a:bodyPr/>
          <a:lstStyle/>
          <a:p>
            <a:endParaRPr lang="en-US"/>
          </a:p>
        </p:txBody>
      </p:sp>
      <p:sp>
        <p:nvSpPr>
          <p:cNvPr id="10" name="Text 8"/>
          <p:cNvSpPr/>
          <p:nvPr/>
        </p:nvSpPr>
        <p:spPr>
          <a:xfrm>
            <a:off x="1097280" y="3502152"/>
            <a:ext cx="2926080" cy="329184"/>
          </a:xfrm>
          <a:prstGeom prst="rect">
            <a:avLst/>
          </a:prstGeom>
          <a:noFill/>
          <a:ln/>
        </p:spPr>
        <p:txBody>
          <a:bodyPr wrap="square" lIns="0" tIns="0" rIns="0" bIns="0" rtlCol="0" anchor="ctr"/>
          <a:lstStyle/>
          <a:p>
            <a:pPr marL="0" indent="0">
              <a:buNone/>
            </a:pPr>
            <a:r>
              <a:rPr lang="en-US" sz="1300" dirty="0">
                <a:solidFill>
                  <a:srgbClr val="1A2733"/>
                </a:solidFill>
                <a:latin typeface="DM Sans" pitchFamily="34" charset="0"/>
                <a:ea typeface="DM Sans" pitchFamily="34" charset="-122"/>
                <a:cs typeface="DM Sans" pitchFamily="34" charset="-120"/>
              </a:rPr>
              <a:t>Lender margin</a:t>
            </a:r>
            <a:endParaRPr lang="en-US" sz="1300" dirty="0"/>
          </a:p>
        </p:txBody>
      </p:sp>
      <p:sp>
        <p:nvSpPr>
          <p:cNvPr id="11" name="Text 9"/>
          <p:cNvSpPr/>
          <p:nvPr/>
        </p:nvSpPr>
        <p:spPr>
          <a:xfrm>
            <a:off x="3977640" y="3502152"/>
            <a:ext cx="1188720" cy="329184"/>
          </a:xfrm>
          <a:prstGeom prst="rect">
            <a:avLst/>
          </a:prstGeom>
          <a:noFill/>
          <a:ln/>
        </p:spPr>
        <p:txBody>
          <a:bodyPr wrap="square" lIns="0" tIns="0" rIns="0" bIns="0" rtlCol="0" anchor="ctr"/>
          <a:lstStyle/>
          <a:p>
            <a:pPr marL="0" indent="0" algn="r">
              <a:buNone/>
            </a:pPr>
            <a:r>
              <a:rPr lang="en-US" sz="1400" b="1" dirty="0">
                <a:solidFill>
                  <a:srgbClr val="1A2733"/>
                </a:solidFill>
                <a:latin typeface="DM Sans" pitchFamily="34" charset="0"/>
                <a:ea typeface="DM Sans" pitchFamily="34" charset="-122"/>
                <a:cs typeface="DM Sans" pitchFamily="34" charset="-120"/>
              </a:rPr>
              <a:t>2.00%</a:t>
            </a:r>
            <a:endParaRPr lang="en-US" sz="1400" dirty="0"/>
          </a:p>
        </p:txBody>
      </p:sp>
      <p:sp>
        <p:nvSpPr>
          <p:cNvPr id="12" name="Shape 10"/>
          <p:cNvSpPr/>
          <p:nvPr/>
        </p:nvSpPr>
        <p:spPr>
          <a:xfrm>
            <a:off x="868680" y="4105656"/>
            <a:ext cx="4480560" cy="621792"/>
          </a:xfrm>
          <a:prstGeom prst="roundRect">
            <a:avLst>
              <a:gd name="adj" fmla="val 11765"/>
            </a:avLst>
          </a:prstGeom>
          <a:solidFill>
            <a:srgbClr val="FFFFFF"/>
          </a:solidFill>
          <a:ln w="9525">
            <a:solidFill>
              <a:srgbClr val="D8E2EC"/>
            </a:solidFill>
            <a:prstDash val="solid"/>
          </a:ln>
        </p:spPr>
        <p:txBody>
          <a:bodyPr/>
          <a:lstStyle/>
          <a:p>
            <a:endParaRPr lang="en-US"/>
          </a:p>
        </p:txBody>
      </p:sp>
      <p:sp>
        <p:nvSpPr>
          <p:cNvPr id="13" name="Text 11"/>
          <p:cNvSpPr/>
          <p:nvPr/>
        </p:nvSpPr>
        <p:spPr>
          <a:xfrm>
            <a:off x="1097280" y="4251960"/>
            <a:ext cx="2926080" cy="329184"/>
          </a:xfrm>
          <a:prstGeom prst="rect">
            <a:avLst/>
          </a:prstGeom>
          <a:noFill/>
          <a:ln/>
        </p:spPr>
        <p:txBody>
          <a:bodyPr wrap="square" lIns="0" tIns="0" rIns="0" bIns="0" rtlCol="0" anchor="ctr"/>
          <a:lstStyle/>
          <a:p>
            <a:pPr marL="0" indent="0">
              <a:buNone/>
            </a:pPr>
            <a:r>
              <a:rPr lang="en-US" sz="1300" dirty="0">
                <a:solidFill>
                  <a:srgbClr val="1A2733"/>
                </a:solidFill>
                <a:latin typeface="DM Sans" pitchFamily="34" charset="0"/>
                <a:ea typeface="DM Sans" pitchFamily="34" charset="-122"/>
                <a:cs typeface="DM Sans" pitchFamily="34" charset="-120"/>
              </a:rPr>
              <a:t>Annual MIP</a:t>
            </a:r>
            <a:endParaRPr lang="en-US" sz="1300" dirty="0"/>
          </a:p>
        </p:txBody>
      </p:sp>
      <p:sp>
        <p:nvSpPr>
          <p:cNvPr id="14" name="Text 12"/>
          <p:cNvSpPr/>
          <p:nvPr/>
        </p:nvSpPr>
        <p:spPr>
          <a:xfrm>
            <a:off x="3977640" y="4251960"/>
            <a:ext cx="1188720" cy="329184"/>
          </a:xfrm>
          <a:prstGeom prst="rect">
            <a:avLst/>
          </a:prstGeom>
          <a:noFill/>
          <a:ln/>
        </p:spPr>
        <p:txBody>
          <a:bodyPr wrap="square" lIns="0" tIns="0" rIns="0" bIns="0" rtlCol="0" anchor="ctr"/>
          <a:lstStyle/>
          <a:p>
            <a:pPr marL="0" indent="0" algn="r">
              <a:buNone/>
            </a:pPr>
            <a:r>
              <a:rPr lang="en-US" sz="1400" b="1" dirty="0">
                <a:solidFill>
                  <a:srgbClr val="1A2733"/>
                </a:solidFill>
                <a:latin typeface="DM Sans" pitchFamily="34" charset="0"/>
                <a:ea typeface="DM Sans" pitchFamily="34" charset="-122"/>
                <a:cs typeface="DM Sans" pitchFamily="34" charset="-120"/>
              </a:rPr>
              <a:t>0.50%</a:t>
            </a:r>
            <a:endParaRPr lang="en-US" sz="1400" dirty="0"/>
          </a:p>
        </p:txBody>
      </p:sp>
      <p:sp>
        <p:nvSpPr>
          <p:cNvPr id="15" name="Shape 13"/>
          <p:cNvSpPr/>
          <p:nvPr/>
        </p:nvSpPr>
        <p:spPr>
          <a:xfrm>
            <a:off x="868680" y="4855464"/>
            <a:ext cx="4480560" cy="621792"/>
          </a:xfrm>
          <a:prstGeom prst="roundRect">
            <a:avLst>
              <a:gd name="adj" fmla="val 11765"/>
            </a:avLst>
          </a:prstGeom>
          <a:solidFill>
            <a:srgbClr val="EEF4FA"/>
          </a:solidFill>
          <a:ln w="9525">
            <a:solidFill>
              <a:srgbClr val="06559D"/>
            </a:solidFill>
            <a:prstDash val="solid"/>
          </a:ln>
        </p:spPr>
        <p:txBody>
          <a:bodyPr/>
          <a:lstStyle/>
          <a:p>
            <a:endParaRPr lang="en-US"/>
          </a:p>
        </p:txBody>
      </p:sp>
      <p:sp>
        <p:nvSpPr>
          <p:cNvPr id="16" name="Text 14"/>
          <p:cNvSpPr/>
          <p:nvPr/>
        </p:nvSpPr>
        <p:spPr>
          <a:xfrm>
            <a:off x="1097280" y="5001768"/>
            <a:ext cx="2926080" cy="329184"/>
          </a:xfrm>
          <a:prstGeom prst="rect">
            <a:avLst/>
          </a:prstGeom>
          <a:noFill/>
          <a:ln/>
        </p:spPr>
        <p:txBody>
          <a:bodyPr wrap="square" lIns="0" tIns="0" rIns="0" bIns="0" rtlCol="0" anchor="ctr"/>
          <a:lstStyle/>
          <a:p>
            <a:pPr marL="0" indent="0">
              <a:buNone/>
            </a:pPr>
            <a:r>
              <a:rPr lang="en-US" sz="1300" b="1" dirty="0">
                <a:solidFill>
                  <a:srgbClr val="1A2733"/>
                </a:solidFill>
                <a:latin typeface="DM Sans" pitchFamily="34" charset="0"/>
                <a:ea typeface="DM Sans" pitchFamily="34" charset="-122"/>
                <a:cs typeface="DM Sans" pitchFamily="34" charset="-120"/>
              </a:rPr>
              <a:t>Effective growth rate</a:t>
            </a:r>
            <a:endParaRPr lang="en-US" sz="1300" dirty="0"/>
          </a:p>
        </p:txBody>
      </p:sp>
      <p:sp>
        <p:nvSpPr>
          <p:cNvPr id="17" name="Text 15"/>
          <p:cNvSpPr/>
          <p:nvPr/>
        </p:nvSpPr>
        <p:spPr>
          <a:xfrm>
            <a:off x="3977640" y="5001768"/>
            <a:ext cx="1188720" cy="329184"/>
          </a:xfrm>
          <a:prstGeom prst="rect">
            <a:avLst/>
          </a:prstGeom>
          <a:noFill/>
          <a:ln/>
        </p:spPr>
        <p:txBody>
          <a:bodyPr wrap="square" lIns="0" tIns="0" rIns="0" bIns="0" rtlCol="0" anchor="ctr"/>
          <a:lstStyle/>
          <a:p>
            <a:pPr marL="0" indent="0" algn="r">
              <a:buNone/>
            </a:pPr>
            <a:r>
              <a:rPr lang="en-US" sz="1400" b="1" dirty="0">
                <a:solidFill>
                  <a:srgbClr val="06559D"/>
                </a:solidFill>
                <a:latin typeface="DM Sans" pitchFamily="34" charset="0"/>
                <a:ea typeface="DM Sans" pitchFamily="34" charset="-122"/>
                <a:cs typeface="DM Sans" pitchFamily="34" charset="-120"/>
              </a:rPr>
              <a:t>6.59%</a:t>
            </a:r>
            <a:endParaRPr lang="en-US" sz="1400" dirty="0"/>
          </a:p>
        </p:txBody>
      </p:sp>
      <p:sp>
        <p:nvSpPr>
          <p:cNvPr id="18" name="Shape 16"/>
          <p:cNvSpPr/>
          <p:nvPr/>
        </p:nvSpPr>
        <p:spPr>
          <a:xfrm>
            <a:off x="6035040" y="1783080"/>
            <a:ext cx="5577840" cy="4023360"/>
          </a:xfrm>
          <a:prstGeom prst="roundRect">
            <a:avLst>
              <a:gd name="adj" fmla="val 1818"/>
            </a:avLst>
          </a:prstGeom>
          <a:solidFill>
            <a:srgbClr val="EEF4FA"/>
          </a:solidFill>
          <a:ln w="9525">
            <a:solidFill>
              <a:srgbClr val="D8E2EC"/>
            </a:solidFill>
            <a:prstDash val="solid"/>
          </a:ln>
        </p:spPr>
        <p:txBody>
          <a:bodyPr/>
          <a:lstStyle/>
          <a:p>
            <a:endParaRPr lang="en-US"/>
          </a:p>
        </p:txBody>
      </p:sp>
      <p:sp>
        <p:nvSpPr>
          <p:cNvPr id="19" name="Text 17"/>
          <p:cNvSpPr/>
          <p:nvPr/>
        </p:nvSpPr>
        <p:spPr>
          <a:xfrm>
            <a:off x="6355080" y="2057400"/>
            <a:ext cx="4937760" cy="365760"/>
          </a:xfrm>
          <a:prstGeom prst="rect">
            <a:avLst/>
          </a:prstGeom>
          <a:noFill/>
          <a:ln/>
        </p:spPr>
        <p:txBody>
          <a:bodyPr wrap="square" lIns="0" tIns="0" rIns="0" bIns="0" rtlCol="0" anchor="ctr"/>
          <a:lstStyle/>
          <a:p>
            <a:pPr marL="0" indent="0">
              <a:buNone/>
            </a:pPr>
            <a:r>
              <a:rPr lang="en-US" sz="1550" b="1" dirty="0">
                <a:solidFill>
                  <a:srgbClr val="06559D"/>
                </a:solidFill>
                <a:latin typeface="DM Sans" pitchFamily="34" charset="0"/>
                <a:ea typeface="DM Sans" pitchFamily="34" charset="-122"/>
                <a:cs typeface="DM Sans" pitchFamily="34" charset="-120"/>
              </a:rPr>
              <a:t>Year one on a $420,987 line</a:t>
            </a:r>
            <a:endParaRPr lang="en-US" sz="1550" dirty="0"/>
          </a:p>
        </p:txBody>
      </p:sp>
      <p:sp>
        <p:nvSpPr>
          <p:cNvPr id="20" name="Text 18"/>
          <p:cNvSpPr/>
          <p:nvPr/>
        </p:nvSpPr>
        <p:spPr>
          <a:xfrm>
            <a:off x="6355080" y="2606040"/>
            <a:ext cx="3291840" cy="365760"/>
          </a:xfrm>
          <a:prstGeom prst="rect">
            <a:avLst/>
          </a:prstGeom>
          <a:noFill/>
          <a:ln/>
        </p:spPr>
        <p:txBody>
          <a:bodyPr wrap="square" lIns="0" tIns="0" rIns="0" bIns="0" rtlCol="0" anchor="ctr"/>
          <a:lstStyle/>
          <a:p>
            <a:pPr marL="0" indent="0">
              <a:buNone/>
            </a:pPr>
            <a:r>
              <a:rPr lang="en-US" sz="1400" dirty="0">
                <a:solidFill>
                  <a:srgbClr val="1A2733"/>
                </a:solidFill>
                <a:latin typeface="DM Sans" pitchFamily="34" charset="0"/>
                <a:ea typeface="DM Sans" pitchFamily="34" charset="-122"/>
                <a:cs typeface="DM Sans" pitchFamily="34" charset="-120"/>
              </a:rPr>
              <a:t>Starting available line</a:t>
            </a:r>
            <a:endParaRPr lang="en-US" sz="1400" dirty="0"/>
          </a:p>
        </p:txBody>
      </p:sp>
      <p:sp>
        <p:nvSpPr>
          <p:cNvPr id="21" name="Text 19"/>
          <p:cNvSpPr/>
          <p:nvPr/>
        </p:nvSpPr>
        <p:spPr>
          <a:xfrm>
            <a:off x="9418320" y="2606040"/>
            <a:ext cx="1874520" cy="365760"/>
          </a:xfrm>
          <a:prstGeom prst="rect">
            <a:avLst/>
          </a:prstGeom>
          <a:noFill/>
          <a:ln/>
        </p:spPr>
        <p:txBody>
          <a:bodyPr wrap="square" lIns="0" tIns="0" rIns="0" bIns="0" rtlCol="0" anchor="ctr"/>
          <a:lstStyle/>
          <a:p>
            <a:pPr marL="0" indent="0" algn="r">
              <a:buNone/>
            </a:pPr>
            <a:r>
              <a:rPr lang="en-US" sz="1500" b="1" dirty="0">
                <a:solidFill>
                  <a:srgbClr val="1A2733"/>
                </a:solidFill>
                <a:latin typeface="DM Sans" pitchFamily="34" charset="0"/>
                <a:ea typeface="DM Sans" pitchFamily="34" charset="-122"/>
                <a:cs typeface="DM Sans" pitchFamily="34" charset="-120"/>
              </a:rPr>
              <a:t>$420,987</a:t>
            </a:r>
            <a:endParaRPr lang="en-US" sz="1500" dirty="0"/>
          </a:p>
        </p:txBody>
      </p:sp>
      <p:sp>
        <p:nvSpPr>
          <p:cNvPr id="22" name="Shape 20"/>
          <p:cNvSpPr/>
          <p:nvPr/>
        </p:nvSpPr>
        <p:spPr>
          <a:xfrm>
            <a:off x="6355080" y="3063240"/>
            <a:ext cx="4937760" cy="0"/>
          </a:xfrm>
          <a:prstGeom prst="line">
            <a:avLst/>
          </a:prstGeom>
          <a:noFill/>
          <a:ln w="9525">
            <a:solidFill>
              <a:srgbClr val="D8E2EC"/>
            </a:solidFill>
            <a:prstDash val="solid"/>
          </a:ln>
        </p:spPr>
        <p:txBody>
          <a:bodyPr/>
          <a:lstStyle/>
          <a:p>
            <a:endParaRPr lang="en-US"/>
          </a:p>
        </p:txBody>
      </p:sp>
      <p:sp>
        <p:nvSpPr>
          <p:cNvPr id="23" name="Text 21"/>
          <p:cNvSpPr/>
          <p:nvPr/>
        </p:nvSpPr>
        <p:spPr>
          <a:xfrm>
            <a:off x="6355080" y="3383280"/>
            <a:ext cx="3291840" cy="365760"/>
          </a:xfrm>
          <a:prstGeom prst="rect">
            <a:avLst/>
          </a:prstGeom>
          <a:noFill/>
          <a:ln/>
        </p:spPr>
        <p:txBody>
          <a:bodyPr wrap="square" lIns="0" tIns="0" rIns="0" bIns="0" rtlCol="0" anchor="ctr"/>
          <a:lstStyle/>
          <a:p>
            <a:pPr marL="0" indent="0">
              <a:buNone/>
            </a:pPr>
            <a:r>
              <a:rPr lang="en-US" sz="1400" dirty="0">
                <a:solidFill>
                  <a:srgbClr val="1A2733"/>
                </a:solidFill>
                <a:latin typeface="DM Sans" pitchFamily="34" charset="0"/>
                <a:ea typeface="DM Sans" pitchFamily="34" charset="-122"/>
                <a:cs typeface="DM Sans" pitchFamily="34" charset="-120"/>
              </a:rPr>
              <a:t>Growth at 6.59%</a:t>
            </a:r>
            <a:endParaRPr lang="en-US" sz="1400" dirty="0"/>
          </a:p>
        </p:txBody>
      </p:sp>
      <p:sp>
        <p:nvSpPr>
          <p:cNvPr id="24" name="Text 22"/>
          <p:cNvSpPr/>
          <p:nvPr/>
        </p:nvSpPr>
        <p:spPr>
          <a:xfrm>
            <a:off x="9418320" y="3383280"/>
            <a:ext cx="1874520" cy="365760"/>
          </a:xfrm>
          <a:prstGeom prst="rect">
            <a:avLst/>
          </a:prstGeom>
          <a:noFill/>
          <a:ln/>
        </p:spPr>
        <p:txBody>
          <a:bodyPr wrap="square" lIns="0" tIns="0" rIns="0" bIns="0" rtlCol="0" anchor="ctr"/>
          <a:lstStyle/>
          <a:p>
            <a:pPr marL="0" indent="0" algn="r">
              <a:buNone/>
            </a:pPr>
            <a:r>
              <a:rPr lang="en-US" sz="1500" b="1" dirty="0">
                <a:solidFill>
                  <a:srgbClr val="1A2733"/>
                </a:solidFill>
                <a:latin typeface="DM Sans" pitchFamily="34" charset="0"/>
                <a:ea typeface="DM Sans" pitchFamily="34" charset="-122"/>
                <a:cs typeface="DM Sans" pitchFamily="34" charset="-120"/>
              </a:rPr>
              <a:t>+ $27,743</a:t>
            </a:r>
            <a:endParaRPr lang="en-US" sz="1500" dirty="0"/>
          </a:p>
        </p:txBody>
      </p:sp>
      <p:sp>
        <p:nvSpPr>
          <p:cNvPr id="25" name="Shape 23"/>
          <p:cNvSpPr/>
          <p:nvPr/>
        </p:nvSpPr>
        <p:spPr>
          <a:xfrm>
            <a:off x="6355080" y="3840480"/>
            <a:ext cx="4937760" cy="0"/>
          </a:xfrm>
          <a:prstGeom prst="line">
            <a:avLst/>
          </a:prstGeom>
          <a:noFill/>
          <a:ln w="9525">
            <a:solidFill>
              <a:srgbClr val="D8E2EC"/>
            </a:solidFill>
            <a:prstDash val="solid"/>
          </a:ln>
        </p:spPr>
        <p:txBody>
          <a:bodyPr/>
          <a:lstStyle/>
          <a:p>
            <a:endParaRPr lang="en-US"/>
          </a:p>
        </p:txBody>
      </p:sp>
      <p:sp>
        <p:nvSpPr>
          <p:cNvPr id="26" name="Text 24"/>
          <p:cNvSpPr/>
          <p:nvPr/>
        </p:nvSpPr>
        <p:spPr>
          <a:xfrm>
            <a:off x="6355080" y="4160520"/>
            <a:ext cx="3291840" cy="365760"/>
          </a:xfrm>
          <a:prstGeom prst="rect">
            <a:avLst/>
          </a:prstGeom>
          <a:noFill/>
          <a:ln/>
        </p:spPr>
        <p:txBody>
          <a:bodyPr wrap="square" lIns="0" tIns="0" rIns="0" bIns="0" rtlCol="0" anchor="ctr"/>
          <a:lstStyle/>
          <a:p>
            <a:pPr marL="0" indent="0">
              <a:buNone/>
            </a:pPr>
            <a:r>
              <a:rPr lang="en-US" sz="1400" dirty="0">
                <a:solidFill>
                  <a:srgbClr val="1A2733"/>
                </a:solidFill>
                <a:latin typeface="DM Sans" pitchFamily="34" charset="0"/>
                <a:ea typeface="DM Sans" pitchFamily="34" charset="-122"/>
                <a:cs typeface="DM Sans" pitchFamily="34" charset="-120"/>
              </a:rPr>
              <a:t>Available line, year two</a:t>
            </a:r>
            <a:endParaRPr lang="en-US" sz="1400" dirty="0"/>
          </a:p>
        </p:txBody>
      </p:sp>
      <p:sp>
        <p:nvSpPr>
          <p:cNvPr id="27" name="Text 25"/>
          <p:cNvSpPr/>
          <p:nvPr/>
        </p:nvSpPr>
        <p:spPr>
          <a:xfrm>
            <a:off x="9418320" y="4160520"/>
            <a:ext cx="1874520" cy="365760"/>
          </a:xfrm>
          <a:prstGeom prst="rect">
            <a:avLst/>
          </a:prstGeom>
          <a:noFill/>
          <a:ln/>
        </p:spPr>
        <p:txBody>
          <a:bodyPr wrap="square" lIns="0" tIns="0" rIns="0" bIns="0" rtlCol="0" anchor="ctr"/>
          <a:lstStyle/>
          <a:p>
            <a:pPr marL="0" indent="0" algn="r">
              <a:buNone/>
            </a:pPr>
            <a:r>
              <a:rPr lang="en-US" sz="1500" b="1" dirty="0">
                <a:solidFill>
                  <a:srgbClr val="06559D"/>
                </a:solidFill>
                <a:latin typeface="DM Sans" pitchFamily="34" charset="0"/>
                <a:ea typeface="DM Sans" pitchFamily="34" charset="-122"/>
                <a:cs typeface="DM Sans" pitchFamily="34" charset="-120"/>
              </a:rPr>
              <a:t>$448,730</a:t>
            </a:r>
            <a:endParaRPr lang="en-US" sz="1500" dirty="0"/>
          </a:p>
        </p:txBody>
      </p:sp>
      <p:sp>
        <p:nvSpPr>
          <p:cNvPr id="28" name="Text 26"/>
          <p:cNvSpPr/>
          <p:nvPr/>
        </p:nvSpPr>
        <p:spPr>
          <a:xfrm>
            <a:off x="6355080" y="4983480"/>
            <a:ext cx="4937760" cy="685800"/>
          </a:xfrm>
          <a:prstGeom prst="rect">
            <a:avLst/>
          </a:prstGeom>
          <a:noFill/>
          <a:ln/>
        </p:spPr>
        <p:txBody>
          <a:bodyPr wrap="square" lIns="0" tIns="0" rIns="0" bIns="0" rtlCol="0" anchor="ctr"/>
          <a:lstStyle/>
          <a:p>
            <a:pPr marL="0" indent="0">
              <a:buNone/>
            </a:pPr>
            <a:r>
              <a:rPr lang="en-US" sz="1250" i="1" dirty="0">
                <a:solidFill>
                  <a:srgbClr val="5A6B7A"/>
                </a:solidFill>
                <a:latin typeface="DM Sans" pitchFamily="34" charset="0"/>
                <a:ea typeface="DM Sans" pitchFamily="34" charset="-122"/>
                <a:cs typeface="DM Sans" pitchFamily="34" charset="-120"/>
              </a:rPr>
              <a:t>It compounds every year the line goes unused. Tax and insurance payments stay the borrower's responsibility.</a:t>
            </a:r>
            <a:endParaRPr lang="en-US" sz="1250" dirty="0"/>
          </a:p>
        </p:txBody>
      </p:sp>
      <p:sp>
        <p:nvSpPr>
          <p:cNvPr id="29" name="Text 27"/>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30" name="Text 28"/>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30</a:t>
            </a:r>
            <a:endParaRPr lang="en-US"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34" charset="0"/>
                <a:ea typeface="DM Sans" pitchFamily="34" charset="-122"/>
                <a:cs typeface="DM Sans" pitchFamily="34" charset="-120"/>
              </a:rPr>
              <a:t>APPENDIX  ·  THE OUTCOMES RECORD</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34" charset="0"/>
                <a:ea typeface="DM Sans" pitchFamily="34" charset="-122"/>
                <a:cs typeface="DM Sans" pitchFamily="34" charset="-120"/>
              </a:rPr>
              <a:t>What Borrowers Report — Years After Closing</a:t>
            </a:r>
            <a:endParaRPr lang="en-US" sz="3200" dirty="0"/>
          </a:p>
        </p:txBody>
      </p:sp>
      <p:sp>
        <p:nvSpPr>
          <p:cNvPr id="4" name="Shape 2"/>
          <p:cNvSpPr/>
          <p:nvPr/>
        </p:nvSpPr>
        <p:spPr>
          <a:xfrm>
            <a:off x="548640" y="1783080"/>
            <a:ext cx="5349240" cy="1783080"/>
          </a:xfrm>
          <a:prstGeom prst="roundRect">
            <a:avLst>
              <a:gd name="adj" fmla="val 4103"/>
            </a:avLst>
          </a:prstGeom>
          <a:solidFill>
            <a:srgbClr val="EEF4FA"/>
          </a:solidFill>
          <a:ln w="9525">
            <a:solidFill>
              <a:srgbClr val="D8E2EC"/>
            </a:solidFill>
            <a:prstDash val="solid"/>
          </a:ln>
        </p:spPr>
        <p:txBody>
          <a:bodyPr/>
          <a:lstStyle/>
          <a:p>
            <a:endParaRPr lang="en-US"/>
          </a:p>
        </p:txBody>
      </p:sp>
      <p:sp>
        <p:nvSpPr>
          <p:cNvPr id="5" name="Text 3"/>
          <p:cNvSpPr/>
          <p:nvPr/>
        </p:nvSpPr>
        <p:spPr>
          <a:xfrm>
            <a:off x="822960" y="1965960"/>
            <a:ext cx="1828800" cy="914400"/>
          </a:xfrm>
          <a:prstGeom prst="rect">
            <a:avLst/>
          </a:prstGeom>
          <a:noFill/>
          <a:ln/>
        </p:spPr>
        <p:txBody>
          <a:bodyPr wrap="square" lIns="0" tIns="0" rIns="0" bIns="0" rtlCol="0" anchor="ctr"/>
          <a:lstStyle/>
          <a:p>
            <a:pPr marL="0" indent="0">
              <a:buNone/>
            </a:pPr>
            <a:r>
              <a:rPr lang="en-US" sz="3600" b="1" dirty="0">
                <a:solidFill>
                  <a:srgbClr val="06559D"/>
                </a:solidFill>
                <a:latin typeface="DM Sans" pitchFamily="34" charset="0"/>
                <a:ea typeface="DM Sans" pitchFamily="34" charset="-122"/>
                <a:cs typeface="DM Sans" pitchFamily="34" charset="-120"/>
              </a:rPr>
              <a:t>93%</a:t>
            </a:r>
            <a:endParaRPr lang="en-US" sz="3600" dirty="0"/>
          </a:p>
        </p:txBody>
      </p:sp>
      <p:sp>
        <p:nvSpPr>
          <p:cNvPr id="6" name="Text 4"/>
          <p:cNvSpPr/>
          <p:nvPr/>
        </p:nvSpPr>
        <p:spPr>
          <a:xfrm>
            <a:off x="2788920" y="1984248"/>
            <a:ext cx="2926080" cy="1005840"/>
          </a:xfrm>
          <a:prstGeom prst="rect">
            <a:avLst/>
          </a:prstGeom>
          <a:noFill/>
          <a:ln/>
        </p:spPr>
        <p:txBody>
          <a:bodyPr wrap="square" lIns="0" tIns="0" rIns="0" bIns="0" rtlCol="0" anchor="ctr"/>
          <a:lstStyle/>
          <a:p>
            <a:pPr marL="0" indent="0">
              <a:lnSpc>
                <a:spcPts val="1550"/>
              </a:lnSpc>
              <a:buNone/>
            </a:pPr>
            <a:r>
              <a:rPr lang="en-US" sz="1200" dirty="0">
                <a:solidFill>
                  <a:srgbClr val="1A2733"/>
                </a:solidFill>
                <a:latin typeface="DM Sans" pitchFamily="34" charset="0"/>
                <a:ea typeface="DM Sans" pitchFamily="34" charset="-122"/>
                <a:cs typeface="DM Sans" pitchFamily="34" charset="-120"/>
              </a:rPr>
              <a:t>of borrowers said the loan had a positive effect on their lives</a:t>
            </a:r>
            <a:endParaRPr lang="en-US" sz="1200" dirty="0"/>
          </a:p>
        </p:txBody>
      </p:sp>
      <p:sp>
        <p:nvSpPr>
          <p:cNvPr id="7" name="Text 5"/>
          <p:cNvSpPr/>
          <p:nvPr/>
        </p:nvSpPr>
        <p:spPr>
          <a:xfrm>
            <a:off x="2788920" y="3108960"/>
            <a:ext cx="2971800" cy="365760"/>
          </a:xfrm>
          <a:prstGeom prst="rect">
            <a:avLst/>
          </a:prstGeom>
          <a:noFill/>
          <a:ln/>
        </p:spPr>
        <p:txBody>
          <a:bodyPr wrap="square" lIns="0" tIns="0" rIns="0" bIns="0" rtlCol="0" anchor="ctr"/>
          <a:lstStyle/>
          <a:p>
            <a:pPr marL="0" indent="0">
              <a:buNone/>
            </a:pPr>
            <a:r>
              <a:rPr lang="en-US" sz="950" dirty="0">
                <a:solidFill>
                  <a:srgbClr val="5A6B7A"/>
                </a:solidFill>
                <a:latin typeface="DM Sans" pitchFamily="34" charset="0"/>
                <a:ea typeface="DM Sans" pitchFamily="34" charset="-122"/>
                <a:cs typeface="DM Sans" pitchFamily="34" charset="-120"/>
              </a:rPr>
              <a:t>AARP national survey · ~1,500 households</a:t>
            </a:r>
            <a:endParaRPr lang="en-US" sz="950" dirty="0"/>
          </a:p>
        </p:txBody>
      </p:sp>
      <p:sp>
        <p:nvSpPr>
          <p:cNvPr id="8" name="Shape 6"/>
          <p:cNvSpPr/>
          <p:nvPr/>
        </p:nvSpPr>
        <p:spPr>
          <a:xfrm>
            <a:off x="6263640" y="1783080"/>
            <a:ext cx="5349240" cy="1783080"/>
          </a:xfrm>
          <a:prstGeom prst="roundRect">
            <a:avLst>
              <a:gd name="adj" fmla="val 4103"/>
            </a:avLst>
          </a:prstGeom>
          <a:solidFill>
            <a:srgbClr val="EEF4FA"/>
          </a:solidFill>
          <a:ln w="9525">
            <a:solidFill>
              <a:srgbClr val="D8E2EC"/>
            </a:solidFill>
            <a:prstDash val="solid"/>
          </a:ln>
        </p:spPr>
        <p:txBody>
          <a:bodyPr/>
          <a:lstStyle/>
          <a:p>
            <a:endParaRPr lang="en-US"/>
          </a:p>
        </p:txBody>
      </p:sp>
      <p:sp>
        <p:nvSpPr>
          <p:cNvPr id="9" name="Text 7"/>
          <p:cNvSpPr/>
          <p:nvPr/>
        </p:nvSpPr>
        <p:spPr>
          <a:xfrm>
            <a:off x="6537960" y="1965960"/>
            <a:ext cx="1828800" cy="914400"/>
          </a:xfrm>
          <a:prstGeom prst="rect">
            <a:avLst/>
          </a:prstGeom>
          <a:noFill/>
          <a:ln/>
        </p:spPr>
        <p:txBody>
          <a:bodyPr wrap="square" lIns="0" tIns="0" rIns="0" bIns="0" rtlCol="0" anchor="ctr"/>
          <a:lstStyle/>
          <a:p>
            <a:pPr marL="0" indent="0">
              <a:buNone/>
            </a:pPr>
            <a:r>
              <a:rPr lang="en-US" sz="3600" b="1" dirty="0">
                <a:solidFill>
                  <a:srgbClr val="06559D"/>
                </a:solidFill>
                <a:latin typeface="DM Sans" pitchFamily="34" charset="0"/>
                <a:ea typeface="DM Sans" pitchFamily="34" charset="-122"/>
                <a:cs typeface="DM Sans" pitchFamily="34" charset="-120"/>
              </a:rPr>
              <a:t>4.1/5.0</a:t>
            </a:r>
            <a:endParaRPr lang="en-US" sz="3600" dirty="0"/>
          </a:p>
        </p:txBody>
      </p:sp>
      <p:sp>
        <p:nvSpPr>
          <p:cNvPr id="10" name="Text 8"/>
          <p:cNvSpPr/>
          <p:nvPr/>
        </p:nvSpPr>
        <p:spPr>
          <a:xfrm>
            <a:off x="8503920" y="1984248"/>
            <a:ext cx="2926080" cy="1005840"/>
          </a:xfrm>
          <a:prstGeom prst="rect">
            <a:avLst/>
          </a:prstGeom>
          <a:noFill/>
          <a:ln/>
        </p:spPr>
        <p:txBody>
          <a:bodyPr wrap="square" lIns="0" tIns="0" rIns="0" bIns="0" rtlCol="0" anchor="ctr"/>
          <a:lstStyle/>
          <a:p>
            <a:pPr marL="0" indent="0">
              <a:lnSpc>
                <a:spcPts val="1550"/>
              </a:lnSpc>
              <a:buNone/>
            </a:pPr>
            <a:r>
              <a:rPr lang="en-US" sz="1200" dirty="0">
                <a:solidFill>
                  <a:srgbClr val="1A2733"/>
                </a:solidFill>
                <a:latin typeface="DM Sans" pitchFamily="34" charset="0"/>
                <a:ea typeface="DM Sans" pitchFamily="34" charset="-122"/>
                <a:cs typeface="DM Sans" pitchFamily="34" charset="-120"/>
              </a:rPr>
              <a:t>borrower satisfaction score years after closing — vs. 3.6 for comparable non-borrowers</a:t>
            </a:r>
            <a:endParaRPr lang="en-US" sz="1200" dirty="0"/>
          </a:p>
        </p:txBody>
      </p:sp>
      <p:sp>
        <p:nvSpPr>
          <p:cNvPr id="11" name="Text 9"/>
          <p:cNvSpPr/>
          <p:nvPr/>
        </p:nvSpPr>
        <p:spPr>
          <a:xfrm>
            <a:off x="8503920" y="3108960"/>
            <a:ext cx="2971800" cy="365760"/>
          </a:xfrm>
          <a:prstGeom prst="rect">
            <a:avLst/>
          </a:prstGeom>
          <a:noFill/>
          <a:ln/>
        </p:spPr>
        <p:txBody>
          <a:bodyPr wrap="square" lIns="0" tIns="0" rIns="0" bIns="0" rtlCol="0" anchor="ctr"/>
          <a:lstStyle/>
          <a:p>
            <a:pPr marL="0" indent="0">
              <a:buNone/>
            </a:pPr>
            <a:r>
              <a:rPr lang="en-US" sz="950" dirty="0">
                <a:solidFill>
                  <a:srgbClr val="5A6B7A"/>
                </a:solidFill>
                <a:latin typeface="DM Sans" pitchFamily="34" charset="0"/>
                <a:ea typeface="DM Sans" pitchFamily="34" charset="-122"/>
                <a:cs typeface="DM Sans" pitchFamily="34" charset="-120"/>
              </a:rPr>
              <a:t>Journals of Gerontology: Series B, 2020 (peer-reviewed)</a:t>
            </a:r>
            <a:endParaRPr lang="en-US" sz="950" dirty="0"/>
          </a:p>
        </p:txBody>
      </p:sp>
      <p:sp>
        <p:nvSpPr>
          <p:cNvPr id="12" name="Shape 10"/>
          <p:cNvSpPr/>
          <p:nvPr/>
        </p:nvSpPr>
        <p:spPr>
          <a:xfrm>
            <a:off x="548640" y="3749040"/>
            <a:ext cx="5349240" cy="1783080"/>
          </a:xfrm>
          <a:prstGeom prst="roundRect">
            <a:avLst>
              <a:gd name="adj" fmla="val 4103"/>
            </a:avLst>
          </a:prstGeom>
          <a:solidFill>
            <a:srgbClr val="EEF4FA"/>
          </a:solidFill>
          <a:ln w="9525">
            <a:solidFill>
              <a:srgbClr val="D8E2EC"/>
            </a:solidFill>
            <a:prstDash val="solid"/>
          </a:ln>
        </p:spPr>
        <p:txBody>
          <a:bodyPr/>
          <a:lstStyle/>
          <a:p>
            <a:endParaRPr lang="en-US"/>
          </a:p>
        </p:txBody>
      </p:sp>
      <p:sp>
        <p:nvSpPr>
          <p:cNvPr id="13" name="Text 11"/>
          <p:cNvSpPr/>
          <p:nvPr/>
        </p:nvSpPr>
        <p:spPr>
          <a:xfrm>
            <a:off x="822960" y="3931920"/>
            <a:ext cx="1828800" cy="914400"/>
          </a:xfrm>
          <a:prstGeom prst="rect">
            <a:avLst/>
          </a:prstGeom>
          <a:noFill/>
          <a:ln/>
        </p:spPr>
        <p:txBody>
          <a:bodyPr wrap="square" lIns="0" tIns="0" rIns="0" bIns="0" rtlCol="0" anchor="ctr"/>
          <a:lstStyle/>
          <a:p>
            <a:pPr marL="0" indent="0">
              <a:buNone/>
            </a:pPr>
            <a:r>
              <a:rPr lang="en-US" sz="3600" b="1" dirty="0">
                <a:solidFill>
                  <a:srgbClr val="06559D"/>
                </a:solidFill>
                <a:latin typeface="DM Sans" pitchFamily="34" charset="0"/>
                <a:ea typeface="DM Sans" pitchFamily="34" charset="-122"/>
                <a:cs typeface="DM Sans" pitchFamily="34" charset="-120"/>
              </a:rPr>
              <a:t>95%</a:t>
            </a:r>
            <a:endParaRPr lang="en-US" sz="3600" dirty="0"/>
          </a:p>
        </p:txBody>
      </p:sp>
      <p:sp>
        <p:nvSpPr>
          <p:cNvPr id="14" name="Text 12"/>
          <p:cNvSpPr/>
          <p:nvPr/>
        </p:nvSpPr>
        <p:spPr>
          <a:xfrm>
            <a:off x="2788920" y="3950208"/>
            <a:ext cx="2926080" cy="1005840"/>
          </a:xfrm>
          <a:prstGeom prst="rect">
            <a:avLst/>
          </a:prstGeom>
          <a:noFill/>
          <a:ln/>
        </p:spPr>
        <p:txBody>
          <a:bodyPr wrap="square" lIns="0" tIns="0" rIns="0" bIns="0" rtlCol="0" anchor="ctr"/>
          <a:lstStyle/>
          <a:p>
            <a:pPr marL="0" indent="0">
              <a:lnSpc>
                <a:spcPts val="1550"/>
              </a:lnSpc>
              <a:buNone/>
            </a:pPr>
            <a:r>
              <a:rPr lang="en-US" sz="1200" dirty="0">
                <a:solidFill>
                  <a:srgbClr val="1A2733"/>
                </a:solidFill>
                <a:latin typeface="DM Sans" pitchFamily="34" charset="0"/>
                <a:ea typeface="DM Sans" pitchFamily="34" charset="-122"/>
                <a:cs typeface="DM Sans" pitchFamily="34" charset="-120"/>
              </a:rPr>
              <a:t>reported no pressure from their lender in federal follow-up research</a:t>
            </a:r>
            <a:endParaRPr lang="en-US" sz="1200" dirty="0"/>
          </a:p>
        </p:txBody>
      </p:sp>
      <p:sp>
        <p:nvSpPr>
          <p:cNvPr id="15" name="Text 13"/>
          <p:cNvSpPr/>
          <p:nvPr/>
        </p:nvSpPr>
        <p:spPr>
          <a:xfrm>
            <a:off x="2788920" y="5074920"/>
            <a:ext cx="2971800" cy="365760"/>
          </a:xfrm>
          <a:prstGeom prst="rect">
            <a:avLst/>
          </a:prstGeom>
          <a:noFill/>
          <a:ln/>
        </p:spPr>
        <p:txBody>
          <a:bodyPr wrap="square" lIns="0" tIns="0" rIns="0" bIns="0" rtlCol="0" anchor="ctr"/>
          <a:lstStyle/>
          <a:p>
            <a:pPr marL="0" indent="0">
              <a:buNone/>
            </a:pPr>
            <a:r>
              <a:rPr lang="en-US" sz="950" dirty="0">
                <a:solidFill>
                  <a:srgbClr val="5A6B7A"/>
                </a:solidFill>
                <a:latin typeface="DM Sans" pitchFamily="34" charset="0"/>
                <a:ea typeface="DM Sans" pitchFamily="34" charset="-122"/>
                <a:cs typeface="DM Sans" pitchFamily="34" charset="-120"/>
              </a:rPr>
              <a:t>HUD Cityscape, 2017 · 1,761 households</a:t>
            </a:r>
            <a:endParaRPr lang="en-US" sz="950" dirty="0"/>
          </a:p>
        </p:txBody>
      </p:sp>
      <p:sp>
        <p:nvSpPr>
          <p:cNvPr id="16" name="Shape 14"/>
          <p:cNvSpPr/>
          <p:nvPr/>
        </p:nvSpPr>
        <p:spPr>
          <a:xfrm>
            <a:off x="6263640" y="3749040"/>
            <a:ext cx="5349240" cy="1783080"/>
          </a:xfrm>
          <a:prstGeom prst="roundRect">
            <a:avLst>
              <a:gd name="adj" fmla="val 4103"/>
            </a:avLst>
          </a:prstGeom>
          <a:solidFill>
            <a:srgbClr val="EEF4FA"/>
          </a:solidFill>
          <a:ln w="9525">
            <a:solidFill>
              <a:srgbClr val="D8E2EC"/>
            </a:solidFill>
            <a:prstDash val="solid"/>
          </a:ln>
        </p:spPr>
        <p:txBody>
          <a:bodyPr/>
          <a:lstStyle/>
          <a:p>
            <a:endParaRPr lang="en-US"/>
          </a:p>
        </p:txBody>
      </p:sp>
      <p:sp>
        <p:nvSpPr>
          <p:cNvPr id="17" name="Text 15"/>
          <p:cNvSpPr/>
          <p:nvPr/>
        </p:nvSpPr>
        <p:spPr>
          <a:xfrm>
            <a:off x="6537960" y="3931920"/>
            <a:ext cx="1828800" cy="914400"/>
          </a:xfrm>
          <a:prstGeom prst="rect">
            <a:avLst/>
          </a:prstGeom>
          <a:noFill/>
          <a:ln/>
        </p:spPr>
        <p:txBody>
          <a:bodyPr wrap="square" lIns="0" tIns="0" rIns="0" bIns="0" rtlCol="0" anchor="ctr"/>
          <a:lstStyle/>
          <a:p>
            <a:pPr marL="0" indent="0">
              <a:buNone/>
            </a:pPr>
            <a:r>
              <a:rPr lang="en-US" sz="3600" b="1" dirty="0">
                <a:solidFill>
                  <a:srgbClr val="06559D"/>
                </a:solidFill>
                <a:latin typeface="DM Sans" pitchFamily="34" charset="0"/>
                <a:ea typeface="DM Sans" pitchFamily="34" charset="-122"/>
                <a:cs typeface="DM Sans" pitchFamily="34" charset="-120"/>
              </a:rPr>
              <a:t>&lt; 2%</a:t>
            </a:r>
            <a:endParaRPr lang="en-US" sz="3600" dirty="0"/>
          </a:p>
        </p:txBody>
      </p:sp>
      <p:sp>
        <p:nvSpPr>
          <p:cNvPr id="18" name="Text 16"/>
          <p:cNvSpPr/>
          <p:nvPr/>
        </p:nvSpPr>
        <p:spPr>
          <a:xfrm>
            <a:off x="8503920" y="3950208"/>
            <a:ext cx="2926080" cy="1005840"/>
          </a:xfrm>
          <a:prstGeom prst="rect">
            <a:avLst/>
          </a:prstGeom>
          <a:noFill/>
          <a:ln/>
        </p:spPr>
        <p:txBody>
          <a:bodyPr wrap="square" lIns="0" tIns="0" rIns="0" bIns="0" rtlCol="0" anchor="ctr"/>
          <a:lstStyle/>
          <a:p>
            <a:pPr marL="0" indent="0">
              <a:lnSpc>
                <a:spcPts val="1550"/>
              </a:lnSpc>
              <a:buNone/>
            </a:pPr>
            <a:r>
              <a:rPr lang="en-US" sz="1200" dirty="0">
                <a:solidFill>
                  <a:srgbClr val="1A2733"/>
                </a:solidFill>
                <a:latin typeface="DM Sans" pitchFamily="34" charset="0"/>
                <a:ea typeface="DM Sans" pitchFamily="34" charset="-122"/>
                <a:cs typeface="DM Sans" pitchFamily="34" charset="-120"/>
              </a:rPr>
              <a:t>of CFPB mortgage complaints involve reverse mortgages</a:t>
            </a:r>
            <a:endParaRPr lang="en-US" sz="1200" dirty="0"/>
          </a:p>
        </p:txBody>
      </p:sp>
      <p:sp>
        <p:nvSpPr>
          <p:cNvPr id="19" name="Text 17"/>
          <p:cNvSpPr/>
          <p:nvPr/>
        </p:nvSpPr>
        <p:spPr>
          <a:xfrm>
            <a:off x="8503920" y="5074920"/>
            <a:ext cx="2971800" cy="365760"/>
          </a:xfrm>
          <a:prstGeom prst="rect">
            <a:avLst/>
          </a:prstGeom>
          <a:noFill/>
          <a:ln/>
        </p:spPr>
        <p:txBody>
          <a:bodyPr wrap="square" lIns="0" tIns="0" rIns="0" bIns="0" rtlCol="0" anchor="ctr"/>
          <a:lstStyle/>
          <a:p>
            <a:pPr marL="0" indent="0">
              <a:buNone/>
            </a:pPr>
            <a:r>
              <a:rPr lang="en-US" sz="950" dirty="0">
                <a:solidFill>
                  <a:srgbClr val="5A6B7A"/>
                </a:solidFill>
                <a:latin typeface="DM Sans" pitchFamily="34" charset="0"/>
                <a:ea typeface="DM Sans" pitchFamily="34" charset="-122"/>
                <a:cs typeface="DM Sans" pitchFamily="34" charset="-120"/>
              </a:rPr>
              <a:t>CFPB complaint data</a:t>
            </a:r>
            <a:endParaRPr lang="en-US" sz="950" dirty="0"/>
          </a:p>
        </p:txBody>
      </p:sp>
      <p:sp>
        <p:nvSpPr>
          <p:cNvPr id="20" name="Text 18"/>
          <p:cNvSpPr/>
          <p:nvPr/>
        </p:nvSpPr>
        <p:spPr>
          <a:xfrm>
            <a:off x="548640" y="5806440"/>
            <a:ext cx="11064240" cy="548640"/>
          </a:xfrm>
          <a:prstGeom prst="rect">
            <a:avLst/>
          </a:prstGeom>
          <a:noFill/>
          <a:ln/>
        </p:spPr>
        <p:txBody>
          <a:bodyPr wrap="square" lIns="0" tIns="0" rIns="0" bIns="0" rtlCol="0" anchor="ctr"/>
          <a:lstStyle/>
          <a:p>
            <a:pPr marL="0" indent="0" algn="ctr">
              <a:buNone/>
            </a:pPr>
            <a:r>
              <a:rPr lang="en-US" sz="1300" i="1" dirty="0">
                <a:solidFill>
                  <a:srgbClr val="1A2733"/>
                </a:solidFill>
                <a:latin typeface="DM Sans" pitchFamily="34" charset="0"/>
                <a:ea typeface="DM Sans" pitchFamily="34" charset="-122"/>
                <a:cs typeface="DM Sans" pitchFamily="34" charset="-120"/>
              </a:rPr>
              <a:t>Independent researchers, years after closing, with nothing left to sell. The dissatisfied minority shares one trait: they didn't understand the terms going in.</a:t>
            </a:r>
            <a:endParaRPr lang="en-US" sz="1300" dirty="0"/>
          </a:p>
        </p:txBody>
      </p:sp>
      <p:sp>
        <p:nvSpPr>
          <p:cNvPr id="21" name="Text 19"/>
          <p:cNvSpPr/>
          <p:nvPr/>
        </p:nvSpPr>
        <p:spPr>
          <a:xfrm>
            <a:off x="548640" y="6492240"/>
            <a:ext cx="6400800" cy="256032"/>
          </a:xfrm>
          <a:prstGeom prst="rect">
            <a:avLst/>
          </a:prstGeom>
          <a:noFill/>
          <a:ln/>
        </p:spPr>
        <p:txBody>
          <a:bodyPr wrap="square" lIns="0" tIns="0" rIns="0" bIns="0" rtlCol="0" anchor="ctr"/>
          <a:lstStyle/>
          <a:p>
            <a:pPr marL="0" indent="0">
              <a:buNone/>
            </a:pPr>
            <a:r>
              <a:rPr lang="en-US" sz="800" kern="0" spc="200" dirty="0">
                <a:solidFill>
                  <a:srgbClr val="5A6B7A"/>
                </a:solidFill>
                <a:latin typeface="DM Sans" pitchFamily="34" charset="0"/>
                <a:ea typeface="DM Sans" pitchFamily="34" charset="-122"/>
                <a:cs typeface="DM Sans" pitchFamily="34" charset="-120"/>
              </a:rPr>
              <a:t>THE REVERSE MORTGAGE, REFRAMED</a:t>
            </a:r>
            <a:endParaRPr lang="en-US" sz="800" dirty="0"/>
          </a:p>
        </p:txBody>
      </p:sp>
      <p:sp>
        <p:nvSpPr>
          <p:cNvPr id="22" name="Text 20"/>
          <p:cNvSpPr/>
          <p:nvPr/>
        </p:nvSpPr>
        <p:spPr>
          <a:xfrm>
            <a:off x="11155680" y="6492240"/>
            <a:ext cx="548640" cy="256032"/>
          </a:xfrm>
          <a:prstGeom prst="rect">
            <a:avLst/>
          </a:prstGeom>
          <a:noFill/>
          <a:ln/>
        </p:spPr>
        <p:txBody>
          <a:bodyPr wrap="square" lIns="0" tIns="0" rIns="0" bIns="0" rtlCol="0" anchor="ctr"/>
          <a:lstStyle/>
          <a:p>
            <a:pPr marL="0" indent="0" algn="r">
              <a:buNone/>
            </a:pPr>
            <a:r>
              <a:rPr lang="en-US" sz="800" b="1" dirty="0">
                <a:solidFill>
                  <a:srgbClr val="5A6B7A"/>
                </a:solidFill>
                <a:latin typeface="DM Sans" pitchFamily="34" charset="0"/>
                <a:ea typeface="DM Sans" pitchFamily="34" charset="-122"/>
                <a:cs typeface="DM Sans" pitchFamily="34" charset="-120"/>
              </a:rPr>
              <a:t>31</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TotalTime>
  <Words>4955</Words>
  <Application>Microsoft Office PowerPoint</Application>
  <PresentationFormat>Widescreen</PresentationFormat>
  <Paragraphs>534</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John Thompson (Liability Advisor)</cp:lastModifiedBy>
  <cp:revision>1</cp:revision>
  <dcterms:created xsi:type="dcterms:W3CDTF">2026-08-04T21:34:55Z</dcterms:created>
  <dcterms:modified xsi:type="dcterms:W3CDTF">2026-08-07T18:28:50Z</dcterms:modified>
</cp:coreProperties>
</file>